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4" r:id="rId4"/>
  </p:sldMasterIdLst>
  <p:notesMasterIdLst>
    <p:notesMasterId r:id="rId37"/>
  </p:notesMasterIdLst>
  <p:handoutMasterIdLst>
    <p:handoutMasterId r:id="rId38"/>
  </p:handoutMasterIdLst>
  <p:sldIdLst>
    <p:sldId id="256" r:id="rId5"/>
    <p:sldId id="257" r:id="rId6"/>
    <p:sldId id="1964" r:id="rId7"/>
    <p:sldId id="258" r:id="rId8"/>
    <p:sldId id="1095" r:id="rId9"/>
    <p:sldId id="1108" r:id="rId10"/>
    <p:sldId id="1995" r:id="rId11"/>
    <p:sldId id="377" r:id="rId12"/>
    <p:sldId id="1968" r:id="rId13"/>
    <p:sldId id="1979" r:id="rId14"/>
    <p:sldId id="1117" r:id="rId15"/>
    <p:sldId id="1999" r:id="rId16"/>
    <p:sldId id="1115" r:id="rId17"/>
    <p:sldId id="1090" r:id="rId18"/>
    <p:sldId id="1089" r:id="rId19"/>
    <p:sldId id="1092" r:id="rId20"/>
    <p:sldId id="1093" r:id="rId21"/>
    <p:sldId id="1094" r:id="rId22"/>
    <p:sldId id="1096" r:id="rId23"/>
    <p:sldId id="1101" r:id="rId24"/>
    <p:sldId id="1102" r:id="rId25"/>
    <p:sldId id="1104" r:id="rId26"/>
    <p:sldId id="1103" r:id="rId27"/>
    <p:sldId id="1994" r:id="rId28"/>
    <p:sldId id="1993" r:id="rId29"/>
    <p:sldId id="1996" r:id="rId30"/>
    <p:sldId id="1997" r:id="rId31"/>
    <p:sldId id="1239" r:id="rId32"/>
    <p:sldId id="267" r:id="rId33"/>
    <p:sldId id="1106" r:id="rId34"/>
    <p:sldId id="1107" r:id="rId35"/>
    <p:sldId id="301" r:id="rId36"/>
  </p:sldIdLst>
  <p:sldSz cx="9756775" cy="5486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Slides" id="{3F4F803D-D02C-5D4B-83C9-B17DAE1AEC3F}">
          <p14:sldIdLst>
            <p14:sldId id="256"/>
            <p14:sldId id="257"/>
            <p14:sldId id="1964"/>
            <p14:sldId id="258"/>
            <p14:sldId id="1095"/>
            <p14:sldId id="1108"/>
            <p14:sldId id="1995"/>
            <p14:sldId id="377"/>
            <p14:sldId id="1968"/>
            <p14:sldId id="1979"/>
            <p14:sldId id="1117"/>
            <p14:sldId id="1999"/>
            <p14:sldId id="1115"/>
            <p14:sldId id="1090"/>
            <p14:sldId id="1089"/>
            <p14:sldId id="1092"/>
            <p14:sldId id="1093"/>
            <p14:sldId id="1094"/>
            <p14:sldId id="1096"/>
            <p14:sldId id="1101"/>
            <p14:sldId id="1102"/>
            <p14:sldId id="1104"/>
            <p14:sldId id="1103"/>
            <p14:sldId id="1994"/>
            <p14:sldId id="1993"/>
            <p14:sldId id="1996"/>
            <p14:sldId id="1997"/>
            <p14:sldId id="1239"/>
            <p14:sldId id="267"/>
            <p14:sldId id="1106"/>
            <p14:sldId id="1107"/>
            <p14:sldId id="301"/>
          </p14:sldIdLst>
        </p14:section>
      </p14:sectionLst>
    </p:ext>
    <p:ext uri="{EFAFB233-063F-42B5-8137-9DF3F51BA10A}">
      <p15:sldGuideLst xmlns:p15="http://schemas.microsoft.com/office/powerpoint/2012/main">
        <p15:guide id="1" orient="horz" pos="4208">
          <p15:clr>
            <a:srgbClr val="A4A3A4"/>
          </p15:clr>
        </p15:guide>
        <p15:guide id="2" orient="horz" pos="2126">
          <p15:clr>
            <a:srgbClr val="A4A3A4"/>
          </p15:clr>
        </p15:guide>
        <p15:guide id="3" orient="horz" pos="2258">
          <p15:clr>
            <a:srgbClr val="A4A3A4"/>
          </p15:clr>
        </p15:guide>
        <p15:guide id="4" pos="5587">
          <p15:clr>
            <a:srgbClr val="A4A3A4"/>
          </p15:clr>
        </p15:guide>
        <p15:guide id="5" pos="181">
          <p15:clr>
            <a:srgbClr val="A4A3A4"/>
          </p15:clr>
        </p15:guide>
        <p15:guide id="6" pos="241">
          <p15:clr>
            <a:srgbClr val="A4A3A4"/>
          </p15:clr>
        </p15:guide>
        <p15:guide id="7" pos="1424">
          <p15:clr>
            <a:srgbClr val="A4A3A4"/>
          </p15:clr>
        </p15:guide>
        <p15:guide id="8" orient="horz" pos="3365">
          <p15:clr>
            <a:srgbClr val="A4A3A4"/>
          </p15:clr>
        </p15:guide>
        <p15:guide id="9" orient="horz" pos="589">
          <p15:clr>
            <a:srgbClr val="A4A3A4"/>
          </p15:clr>
        </p15:guide>
        <p15:guide id="10" orient="horz" pos="1220">
          <p15:clr>
            <a:srgbClr val="A4A3A4"/>
          </p15:clr>
        </p15:guide>
        <p15:guide id="11" orient="horz" pos="1563">
          <p15:clr>
            <a:srgbClr val="A4A3A4"/>
          </p15:clr>
        </p15:guide>
        <p15:guide id="12" orient="horz" pos="2207">
          <p15:clr>
            <a:srgbClr val="A4A3A4"/>
          </p15:clr>
        </p15:guide>
        <p15:guide id="13" orient="horz" pos="810">
          <p15:clr>
            <a:srgbClr val="A4A3A4"/>
          </p15:clr>
        </p15:guide>
        <p15:guide id="14" orient="horz" pos="3190">
          <p15:clr>
            <a:srgbClr val="A4A3A4"/>
          </p15:clr>
        </p15:guide>
        <p15:guide id="15" orient="horz" pos="872">
          <p15:clr>
            <a:srgbClr val="A4A3A4"/>
          </p15:clr>
        </p15:guide>
        <p15:guide id="16" orient="horz" pos="1738">
          <p15:clr>
            <a:srgbClr val="A4A3A4"/>
          </p15:clr>
        </p15:guide>
        <p15:guide id="17" pos="5967">
          <p15:clr>
            <a:srgbClr val="A4A3A4"/>
          </p15:clr>
        </p15:guide>
        <p15:guide id="18" pos="66">
          <p15:clr>
            <a:srgbClr val="A4A3A4"/>
          </p15:clr>
        </p15:guide>
        <p15:guide id="19" pos="369">
          <p15:clr>
            <a:srgbClr val="A4A3A4"/>
          </p15:clr>
        </p15:guide>
        <p15:guide id="20" pos="3074">
          <p15:clr>
            <a:srgbClr val="A4A3A4"/>
          </p15:clr>
        </p15:guide>
        <p15:guide id="21" pos="6083">
          <p15:clr>
            <a:srgbClr val="A4A3A4"/>
          </p15:clr>
        </p15:guide>
        <p15:guide id="22" orient="horz" pos="768">
          <p15:clr>
            <a:srgbClr val="A4A3A4"/>
          </p15:clr>
        </p15:guide>
        <p15:guide id="23" orient="horz" pos="812">
          <p15:clr>
            <a:srgbClr val="A4A3A4"/>
          </p15:clr>
        </p15:guide>
        <p15:guide id="24" pos="195">
          <p15:clr>
            <a:srgbClr val="A4A3A4"/>
          </p15:clr>
        </p15:guide>
        <p15:guide id="25" pos="59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lissa Kingman" initials="" lastIdx="2" clrIdx="0"/>
  <p:cmAuthor id="1" name="Becky Keys" initials="BK" lastIdx="30" clrIdx="1"/>
  <p:cmAuthor id="2" name="Susan Ledford" initials="SCL" lastIdx="9" clrIdx="2"/>
  <p:cmAuthor id="3" name="Wm Mark Lewis" initials="WML" lastIdx="8" clrIdx="3"/>
  <p:cmAuthor id="4" name="Sundhar, Banumathy" initials="SB" lastIdx="1" clrIdx="4">
    <p:extLst>
      <p:ext uri="{19B8F6BF-5375-455C-9EA6-DF929625EA0E}">
        <p15:presenceInfo xmlns:p15="http://schemas.microsoft.com/office/powerpoint/2012/main" userId="S-1-5-21-3567637-1906459281-1427260136-1786431" providerId="AD"/>
      </p:ext>
    </p:extLst>
  </p:cmAuthor>
  <p:cmAuthor id="5" name="Nicholl, Richard" initials="NR" lastIdx="5" clrIdx="5">
    <p:extLst>
      <p:ext uri="{19B8F6BF-5375-455C-9EA6-DF929625EA0E}">
        <p15:presenceInfo xmlns:p15="http://schemas.microsoft.com/office/powerpoint/2012/main" userId="S::rnicholl@netapp.com::6d519e98-1415-4f7a-a1a0-a3c8fc9d9001" providerId="AD"/>
      </p:ext>
    </p:extLst>
  </p:cmAuthor>
  <p:cmAuthor id="6" name="Lewis, Mark" initials="wml" lastIdx="7" clrIdx="6">
    <p:extLst>
      <p:ext uri="{19B8F6BF-5375-455C-9EA6-DF929625EA0E}">
        <p15:presenceInfo xmlns:p15="http://schemas.microsoft.com/office/powerpoint/2012/main" userId="Lewis, Mar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B737"/>
    <a:srgbClr val="0067C5"/>
    <a:srgbClr val="9EA2A2"/>
    <a:srgbClr val="8DC63F"/>
    <a:srgbClr val="000000"/>
    <a:srgbClr val="324715"/>
    <a:srgbClr val="0186FF"/>
    <a:srgbClr val="2999FF"/>
    <a:srgbClr val="5B6770"/>
    <a:srgbClr val="C8C9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E8F6DE-BD12-478A-8A53-25709FCB17B8}" v="1" dt="2019-05-29T21:06:44.6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10502" autoAdjust="0"/>
    <p:restoredTop sz="95232" autoAdjust="0"/>
  </p:normalViewPr>
  <p:slideViewPr>
    <p:cSldViewPr snapToGrid="0">
      <p:cViewPr varScale="1">
        <p:scale>
          <a:sx n="107" d="100"/>
          <a:sy n="107" d="100"/>
        </p:scale>
        <p:origin x="782" y="72"/>
      </p:cViewPr>
      <p:guideLst>
        <p:guide orient="horz" pos="4208"/>
        <p:guide orient="horz" pos="2126"/>
        <p:guide orient="horz" pos="2258"/>
        <p:guide pos="5587"/>
        <p:guide pos="181"/>
        <p:guide pos="241"/>
        <p:guide pos="1424"/>
        <p:guide orient="horz" pos="3365"/>
        <p:guide orient="horz" pos="589"/>
        <p:guide orient="horz" pos="1220"/>
        <p:guide orient="horz" pos="1563"/>
        <p:guide orient="horz" pos="2207"/>
        <p:guide orient="horz" pos="810"/>
        <p:guide orient="horz" pos="3190"/>
        <p:guide orient="horz" pos="872"/>
        <p:guide orient="horz" pos="1738"/>
        <p:guide pos="5967"/>
        <p:guide pos="66"/>
        <p:guide pos="369"/>
        <p:guide pos="3074"/>
        <p:guide pos="6083"/>
        <p:guide orient="horz" pos="768"/>
        <p:guide orient="horz" pos="812"/>
        <p:guide pos="195"/>
        <p:guide pos="5953"/>
      </p:guideLst>
    </p:cSldViewPr>
  </p:slideViewPr>
  <p:notesTextViewPr>
    <p:cViewPr>
      <p:scale>
        <a:sx n="1" d="1"/>
        <a:sy n="1" d="1"/>
      </p:scale>
      <p:origin x="0" y="0"/>
    </p:cViewPr>
  </p:notesTextViewPr>
  <p:notesViewPr>
    <p:cSldViewPr snapToGrid="0">
      <p:cViewPr>
        <p:scale>
          <a:sx n="100" d="100"/>
          <a:sy n="100" d="100"/>
        </p:scale>
        <p:origin x="2916" y="4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brozik, Mikael" userId="eae7891e-2738-474a-97e3-def87946d67b" providerId="ADAL" clId="{CD3F99BC-8207-7247-A890-28E29448B5B7}"/>
  </pc:docChgLst>
  <pc:docChgLst>
    <pc:chgData name="Nicholl, Richard" userId="6d519e98-1415-4f7a-a1a0-a3c8fc9d9001" providerId="ADAL" clId="{7C308384-FBD3-424E-A669-6240A7076F39}"/>
  </pc:docChgLst>
  <pc:docChgLst>
    <pc:chgData name="Banu Sundhar" userId="061a747b-10eb-43b3-8d0c-609492ba1856" providerId="ADAL" clId="{6C46961E-4E83-4399-88C1-8714C2373901}"/>
  </pc:docChgLst>
  <pc:docChgLst>
    <pc:chgData name="Banu Sundhar" userId="061a747b-10eb-43b3-8d0c-609492ba1856" providerId="ADAL" clId="{0F36BC17-76F4-4837-B6B7-12B6BBB2D9EA}"/>
  </pc:docChgLst>
  <pc:docChgLst>
    <pc:chgData name="Sundhar, Banumathy" userId="061a747b-10eb-43b3-8d0c-609492ba1856" providerId="ADAL" clId="{0F36BC17-76F4-4837-B6B7-12B6BBB2D9EA}"/>
  </pc:docChgLst>
  <pc:docChgLst>
    <pc:chgData name="Sundhar, Banumathy" userId="061a747b-10eb-43b3-8d0c-609492ba1856" providerId="ADAL" clId="{6C46961E-4E83-4399-88C1-8714C2373901}"/>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6" name="NetApp Logo"/>
          <p:cNvGrpSpPr>
            <a:grpSpLocks noChangeAspect="1"/>
          </p:cNvGrpSpPr>
          <p:nvPr/>
        </p:nvGrpSpPr>
        <p:grpSpPr bwMode="gray">
          <a:xfrm>
            <a:off x="6176473" y="8839201"/>
            <a:ext cx="511222" cy="136854"/>
            <a:chOff x="1841" y="1625"/>
            <a:chExt cx="3997" cy="1070"/>
          </a:xfrm>
        </p:grpSpPr>
        <p:sp>
          <p:nvSpPr>
            <p:cNvPr id="17" name="AutoShape 4"/>
            <p:cNvSpPr>
              <a:spLocks noChangeAspect="1" noChangeArrowheads="1" noTextEdit="1"/>
            </p:cNvSpPr>
            <p:nvPr userDrawn="1"/>
          </p:nvSpPr>
          <p:spPr bwMode="gray">
            <a:xfrm>
              <a:off x="1841" y="1625"/>
              <a:ext cx="3997" cy="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18" name="Freeform 6"/>
            <p:cNvSpPr>
              <a:spLocks/>
            </p:cNvSpPr>
            <p:nvPr userDrawn="1"/>
          </p:nvSpPr>
          <p:spPr bwMode="gray">
            <a:xfrm>
              <a:off x="1841" y="1625"/>
              <a:ext cx="1148" cy="957"/>
            </a:xfrm>
            <a:custGeom>
              <a:avLst/>
              <a:gdLst>
                <a:gd name="T0" fmla="*/ 0 w 1148"/>
                <a:gd name="T1" fmla="*/ 0 h 957"/>
                <a:gd name="T2" fmla="*/ 0 w 1148"/>
                <a:gd name="T3" fmla="*/ 957 h 957"/>
                <a:gd name="T4" fmla="*/ 447 w 1148"/>
                <a:gd name="T5" fmla="*/ 957 h 957"/>
                <a:gd name="T6" fmla="*/ 447 w 1148"/>
                <a:gd name="T7" fmla="*/ 383 h 957"/>
                <a:gd name="T8" fmla="*/ 702 w 1148"/>
                <a:gd name="T9" fmla="*/ 383 h 957"/>
                <a:gd name="T10" fmla="*/ 702 w 1148"/>
                <a:gd name="T11" fmla="*/ 957 h 957"/>
                <a:gd name="T12" fmla="*/ 1148 w 1148"/>
                <a:gd name="T13" fmla="*/ 957 h 957"/>
                <a:gd name="T14" fmla="*/ 1148 w 1148"/>
                <a:gd name="T15" fmla="*/ 0 h 957"/>
                <a:gd name="T16" fmla="*/ 0 w 1148"/>
                <a:gd name="T17"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8" h="957">
                  <a:moveTo>
                    <a:pt x="0" y="0"/>
                  </a:moveTo>
                  <a:lnTo>
                    <a:pt x="0" y="957"/>
                  </a:lnTo>
                  <a:lnTo>
                    <a:pt x="447" y="957"/>
                  </a:lnTo>
                  <a:lnTo>
                    <a:pt x="447" y="383"/>
                  </a:lnTo>
                  <a:lnTo>
                    <a:pt x="702" y="383"/>
                  </a:lnTo>
                  <a:lnTo>
                    <a:pt x="702" y="957"/>
                  </a:lnTo>
                  <a:lnTo>
                    <a:pt x="1148" y="957"/>
                  </a:lnTo>
                  <a:lnTo>
                    <a:pt x="1148"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19" name="Freeform 7"/>
            <p:cNvSpPr>
              <a:spLocks/>
            </p:cNvSpPr>
            <p:nvPr userDrawn="1"/>
          </p:nvSpPr>
          <p:spPr bwMode="gray">
            <a:xfrm>
              <a:off x="3244" y="2097"/>
              <a:ext cx="428" cy="485"/>
            </a:xfrm>
            <a:custGeom>
              <a:avLst/>
              <a:gdLst>
                <a:gd name="T0" fmla="*/ 322 w 428"/>
                <a:gd name="T1" fmla="*/ 300 h 485"/>
                <a:gd name="T2" fmla="*/ 97 w 428"/>
                <a:gd name="T3" fmla="*/ 0 h 485"/>
                <a:gd name="T4" fmla="*/ 0 w 428"/>
                <a:gd name="T5" fmla="*/ 0 h 485"/>
                <a:gd name="T6" fmla="*/ 0 w 428"/>
                <a:gd name="T7" fmla="*/ 485 h 485"/>
                <a:gd name="T8" fmla="*/ 104 w 428"/>
                <a:gd name="T9" fmla="*/ 485 h 485"/>
                <a:gd name="T10" fmla="*/ 104 w 428"/>
                <a:gd name="T11" fmla="*/ 180 h 485"/>
                <a:gd name="T12" fmla="*/ 338 w 428"/>
                <a:gd name="T13" fmla="*/ 485 h 485"/>
                <a:gd name="T14" fmla="*/ 428 w 428"/>
                <a:gd name="T15" fmla="*/ 485 h 485"/>
                <a:gd name="T16" fmla="*/ 428 w 428"/>
                <a:gd name="T17" fmla="*/ 0 h 485"/>
                <a:gd name="T18" fmla="*/ 322 w 428"/>
                <a:gd name="T19" fmla="*/ 0 h 485"/>
                <a:gd name="T20" fmla="*/ 322 w 428"/>
                <a:gd name="T21" fmla="*/ 30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8" h="485">
                  <a:moveTo>
                    <a:pt x="322" y="300"/>
                  </a:moveTo>
                  <a:lnTo>
                    <a:pt x="97" y="0"/>
                  </a:lnTo>
                  <a:lnTo>
                    <a:pt x="0" y="0"/>
                  </a:lnTo>
                  <a:lnTo>
                    <a:pt x="0" y="485"/>
                  </a:lnTo>
                  <a:lnTo>
                    <a:pt x="104" y="485"/>
                  </a:lnTo>
                  <a:lnTo>
                    <a:pt x="104" y="180"/>
                  </a:lnTo>
                  <a:lnTo>
                    <a:pt x="338" y="485"/>
                  </a:lnTo>
                  <a:lnTo>
                    <a:pt x="428" y="485"/>
                  </a:lnTo>
                  <a:lnTo>
                    <a:pt x="428" y="0"/>
                  </a:lnTo>
                  <a:lnTo>
                    <a:pt x="322" y="0"/>
                  </a:lnTo>
                  <a:lnTo>
                    <a:pt x="322"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0" name="Freeform 8"/>
            <p:cNvSpPr>
              <a:spLocks noEditPoints="1"/>
            </p:cNvSpPr>
            <p:nvPr userDrawn="1"/>
          </p:nvSpPr>
          <p:spPr bwMode="gray">
            <a:xfrm>
              <a:off x="3721" y="2206"/>
              <a:ext cx="362" cy="385"/>
            </a:xfrm>
            <a:custGeom>
              <a:avLst/>
              <a:gdLst>
                <a:gd name="T0" fmla="*/ 77 w 153"/>
                <a:gd name="T1" fmla="*/ 0 h 163"/>
                <a:gd name="T2" fmla="*/ 0 w 153"/>
                <a:gd name="T3" fmla="*/ 81 h 163"/>
                <a:gd name="T4" fmla="*/ 0 w 153"/>
                <a:gd name="T5" fmla="*/ 82 h 163"/>
                <a:gd name="T6" fmla="*/ 81 w 153"/>
                <a:gd name="T7" fmla="*/ 163 h 163"/>
                <a:gd name="T8" fmla="*/ 145 w 153"/>
                <a:gd name="T9" fmla="*/ 133 h 163"/>
                <a:gd name="T10" fmla="*/ 120 w 153"/>
                <a:gd name="T11" fmla="*/ 111 h 163"/>
                <a:gd name="T12" fmla="*/ 82 w 153"/>
                <a:gd name="T13" fmla="*/ 127 h 163"/>
                <a:gd name="T14" fmla="*/ 44 w 153"/>
                <a:gd name="T15" fmla="*/ 97 h 163"/>
                <a:gd name="T16" fmla="*/ 152 w 153"/>
                <a:gd name="T17" fmla="*/ 97 h 163"/>
                <a:gd name="T18" fmla="*/ 153 w 153"/>
                <a:gd name="T19" fmla="*/ 85 h 163"/>
                <a:gd name="T20" fmla="*/ 77 w 153"/>
                <a:gd name="T21" fmla="*/ 0 h 163"/>
                <a:gd name="T22" fmla="*/ 43 w 153"/>
                <a:gd name="T23" fmla="*/ 69 h 163"/>
                <a:gd name="T24" fmla="*/ 77 w 153"/>
                <a:gd name="T25" fmla="*/ 36 h 163"/>
                <a:gd name="T26" fmla="*/ 110 w 153"/>
                <a:gd name="T27" fmla="*/ 69 h 163"/>
                <a:gd name="T28" fmla="*/ 43 w 153"/>
                <a:gd name="T29" fmla="*/ 6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63">
                  <a:moveTo>
                    <a:pt x="77" y="0"/>
                  </a:moveTo>
                  <a:cubicBezTo>
                    <a:pt x="32" y="0"/>
                    <a:pt x="0" y="37"/>
                    <a:pt x="0" y="81"/>
                  </a:cubicBezTo>
                  <a:cubicBezTo>
                    <a:pt x="0" y="82"/>
                    <a:pt x="0" y="82"/>
                    <a:pt x="0" y="82"/>
                  </a:cubicBezTo>
                  <a:cubicBezTo>
                    <a:pt x="0" y="130"/>
                    <a:pt x="35" y="163"/>
                    <a:pt x="81" y="163"/>
                  </a:cubicBezTo>
                  <a:cubicBezTo>
                    <a:pt x="110" y="163"/>
                    <a:pt x="131" y="152"/>
                    <a:pt x="145" y="133"/>
                  </a:cubicBezTo>
                  <a:cubicBezTo>
                    <a:pt x="120" y="111"/>
                    <a:pt x="120" y="111"/>
                    <a:pt x="120" y="111"/>
                  </a:cubicBezTo>
                  <a:cubicBezTo>
                    <a:pt x="108" y="122"/>
                    <a:pt x="97" y="127"/>
                    <a:pt x="82" y="127"/>
                  </a:cubicBezTo>
                  <a:cubicBezTo>
                    <a:pt x="62" y="127"/>
                    <a:pt x="48" y="117"/>
                    <a:pt x="44" y="97"/>
                  </a:cubicBezTo>
                  <a:cubicBezTo>
                    <a:pt x="152" y="97"/>
                    <a:pt x="152" y="97"/>
                    <a:pt x="152" y="97"/>
                  </a:cubicBezTo>
                  <a:cubicBezTo>
                    <a:pt x="153" y="93"/>
                    <a:pt x="153" y="88"/>
                    <a:pt x="153" y="85"/>
                  </a:cubicBezTo>
                  <a:cubicBezTo>
                    <a:pt x="153" y="41"/>
                    <a:pt x="129" y="0"/>
                    <a:pt x="77" y="0"/>
                  </a:cubicBezTo>
                  <a:close/>
                  <a:moveTo>
                    <a:pt x="43" y="69"/>
                  </a:moveTo>
                  <a:cubicBezTo>
                    <a:pt x="47" y="49"/>
                    <a:pt x="59" y="36"/>
                    <a:pt x="77" y="36"/>
                  </a:cubicBezTo>
                  <a:cubicBezTo>
                    <a:pt x="96" y="36"/>
                    <a:pt x="107" y="49"/>
                    <a:pt x="110" y="69"/>
                  </a:cubicBezTo>
                  <a:lnTo>
                    <a:pt x="43" y="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1" name="Freeform 9"/>
            <p:cNvSpPr>
              <a:spLocks/>
            </p:cNvSpPr>
            <p:nvPr userDrawn="1"/>
          </p:nvSpPr>
          <p:spPr bwMode="gray">
            <a:xfrm>
              <a:off x="4104" y="2121"/>
              <a:ext cx="234" cy="468"/>
            </a:xfrm>
            <a:custGeom>
              <a:avLst/>
              <a:gdLst>
                <a:gd name="T0" fmla="*/ 63 w 99"/>
                <a:gd name="T1" fmla="*/ 0 h 198"/>
                <a:gd name="T2" fmla="*/ 18 w 99"/>
                <a:gd name="T3" fmla="*/ 0 h 198"/>
                <a:gd name="T4" fmla="*/ 18 w 99"/>
                <a:gd name="T5" fmla="*/ 39 h 198"/>
                <a:gd name="T6" fmla="*/ 0 w 99"/>
                <a:gd name="T7" fmla="*/ 39 h 198"/>
                <a:gd name="T8" fmla="*/ 0 w 99"/>
                <a:gd name="T9" fmla="*/ 77 h 198"/>
                <a:gd name="T10" fmla="*/ 18 w 99"/>
                <a:gd name="T11" fmla="*/ 77 h 198"/>
                <a:gd name="T12" fmla="*/ 18 w 99"/>
                <a:gd name="T13" fmla="*/ 151 h 198"/>
                <a:gd name="T14" fmla="*/ 64 w 99"/>
                <a:gd name="T15" fmla="*/ 198 h 198"/>
                <a:gd name="T16" fmla="*/ 99 w 99"/>
                <a:gd name="T17" fmla="*/ 189 h 198"/>
                <a:gd name="T18" fmla="*/ 99 w 99"/>
                <a:gd name="T19" fmla="*/ 153 h 198"/>
                <a:gd name="T20" fmla="*/ 77 w 99"/>
                <a:gd name="T21" fmla="*/ 159 h 198"/>
                <a:gd name="T22" fmla="*/ 63 w 99"/>
                <a:gd name="T23" fmla="*/ 144 h 198"/>
                <a:gd name="T24" fmla="*/ 63 w 99"/>
                <a:gd name="T25" fmla="*/ 77 h 198"/>
                <a:gd name="T26" fmla="*/ 99 w 99"/>
                <a:gd name="T27" fmla="*/ 77 h 198"/>
                <a:gd name="T28" fmla="*/ 99 w 99"/>
                <a:gd name="T29" fmla="*/ 39 h 198"/>
                <a:gd name="T30" fmla="*/ 63 w 99"/>
                <a:gd name="T31" fmla="*/ 39 h 198"/>
                <a:gd name="T32" fmla="*/ 63 w 99"/>
                <a:gd name="T3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198">
                  <a:moveTo>
                    <a:pt x="63" y="0"/>
                  </a:moveTo>
                  <a:cubicBezTo>
                    <a:pt x="18" y="0"/>
                    <a:pt x="18" y="0"/>
                    <a:pt x="18" y="0"/>
                  </a:cubicBezTo>
                  <a:cubicBezTo>
                    <a:pt x="18" y="39"/>
                    <a:pt x="18" y="39"/>
                    <a:pt x="18" y="39"/>
                  </a:cubicBezTo>
                  <a:cubicBezTo>
                    <a:pt x="0" y="39"/>
                    <a:pt x="0" y="39"/>
                    <a:pt x="0" y="39"/>
                  </a:cubicBezTo>
                  <a:cubicBezTo>
                    <a:pt x="0" y="77"/>
                    <a:pt x="0" y="77"/>
                    <a:pt x="0" y="77"/>
                  </a:cubicBezTo>
                  <a:cubicBezTo>
                    <a:pt x="18" y="77"/>
                    <a:pt x="18" y="77"/>
                    <a:pt x="18" y="77"/>
                  </a:cubicBezTo>
                  <a:cubicBezTo>
                    <a:pt x="18" y="151"/>
                    <a:pt x="18" y="151"/>
                    <a:pt x="18" y="151"/>
                  </a:cubicBezTo>
                  <a:cubicBezTo>
                    <a:pt x="18" y="187"/>
                    <a:pt x="37" y="198"/>
                    <a:pt x="64" y="198"/>
                  </a:cubicBezTo>
                  <a:cubicBezTo>
                    <a:pt x="79" y="198"/>
                    <a:pt x="89" y="194"/>
                    <a:pt x="99" y="189"/>
                  </a:cubicBezTo>
                  <a:cubicBezTo>
                    <a:pt x="99" y="153"/>
                    <a:pt x="99" y="153"/>
                    <a:pt x="99" y="153"/>
                  </a:cubicBezTo>
                  <a:cubicBezTo>
                    <a:pt x="92" y="157"/>
                    <a:pt x="85" y="159"/>
                    <a:pt x="77" y="159"/>
                  </a:cubicBezTo>
                  <a:cubicBezTo>
                    <a:pt x="67" y="159"/>
                    <a:pt x="63" y="154"/>
                    <a:pt x="63" y="144"/>
                  </a:cubicBezTo>
                  <a:cubicBezTo>
                    <a:pt x="63" y="77"/>
                    <a:pt x="63" y="77"/>
                    <a:pt x="63" y="77"/>
                  </a:cubicBezTo>
                  <a:cubicBezTo>
                    <a:pt x="99" y="77"/>
                    <a:pt x="99" y="77"/>
                    <a:pt x="99" y="77"/>
                  </a:cubicBezTo>
                  <a:cubicBezTo>
                    <a:pt x="99" y="39"/>
                    <a:pt x="99" y="39"/>
                    <a:pt x="99" y="39"/>
                  </a:cubicBezTo>
                  <a:cubicBezTo>
                    <a:pt x="63" y="39"/>
                    <a:pt x="63" y="39"/>
                    <a:pt x="63" y="39"/>
                  </a:cubicBezTo>
                  <a:lnTo>
                    <a:pt x="6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2" name="Freeform 10"/>
            <p:cNvSpPr>
              <a:spLocks noEditPoints="1"/>
            </p:cNvSpPr>
            <p:nvPr userDrawn="1"/>
          </p:nvSpPr>
          <p:spPr bwMode="gray">
            <a:xfrm>
              <a:off x="4886" y="2206"/>
              <a:ext cx="387" cy="487"/>
            </a:xfrm>
            <a:custGeom>
              <a:avLst/>
              <a:gdLst>
                <a:gd name="T0" fmla="*/ 93 w 164"/>
                <a:gd name="T1" fmla="*/ 0 h 206"/>
                <a:gd name="T2" fmla="*/ 44 w 164"/>
                <a:gd name="T3" fmla="*/ 26 h 206"/>
                <a:gd name="T4" fmla="*/ 44 w 164"/>
                <a:gd name="T5" fmla="*/ 3 h 206"/>
                <a:gd name="T6" fmla="*/ 0 w 164"/>
                <a:gd name="T7" fmla="*/ 3 h 206"/>
                <a:gd name="T8" fmla="*/ 0 w 164"/>
                <a:gd name="T9" fmla="*/ 206 h 206"/>
                <a:gd name="T10" fmla="*/ 44 w 164"/>
                <a:gd name="T11" fmla="*/ 206 h 206"/>
                <a:gd name="T12" fmla="*/ 44 w 164"/>
                <a:gd name="T13" fmla="*/ 139 h 206"/>
                <a:gd name="T14" fmla="*/ 93 w 164"/>
                <a:gd name="T15" fmla="*/ 162 h 206"/>
                <a:gd name="T16" fmla="*/ 164 w 164"/>
                <a:gd name="T17" fmla="*/ 81 h 206"/>
                <a:gd name="T18" fmla="*/ 164 w 164"/>
                <a:gd name="T19" fmla="*/ 81 h 206"/>
                <a:gd name="T20" fmla="*/ 93 w 164"/>
                <a:gd name="T21" fmla="*/ 0 h 206"/>
                <a:gd name="T22" fmla="*/ 120 w 164"/>
                <a:gd name="T23" fmla="*/ 81 h 206"/>
                <a:gd name="T24" fmla="*/ 81 w 164"/>
                <a:gd name="T25" fmla="*/ 124 h 206"/>
                <a:gd name="T26" fmla="*/ 44 w 164"/>
                <a:gd name="T27" fmla="*/ 81 h 206"/>
                <a:gd name="T28" fmla="*/ 44 w 164"/>
                <a:gd name="T29" fmla="*/ 81 h 206"/>
                <a:gd name="T30" fmla="*/ 81 w 164"/>
                <a:gd name="T31" fmla="*/ 38 h 206"/>
                <a:gd name="T32" fmla="*/ 120 w 164"/>
                <a:gd name="T33" fmla="*/ 8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06">
                  <a:moveTo>
                    <a:pt x="93" y="0"/>
                  </a:moveTo>
                  <a:cubicBezTo>
                    <a:pt x="70" y="0"/>
                    <a:pt x="55" y="11"/>
                    <a:pt x="44" y="26"/>
                  </a:cubicBezTo>
                  <a:cubicBezTo>
                    <a:pt x="44" y="3"/>
                    <a:pt x="44" y="3"/>
                    <a:pt x="44" y="3"/>
                  </a:cubicBezTo>
                  <a:cubicBezTo>
                    <a:pt x="0" y="3"/>
                    <a:pt x="0" y="3"/>
                    <a:pt x="0" y="3"/>
                  </a:cubicBezTo>
                  <a:cubicBezTo>
                    <a:pt x="0" y="206"/>
                    <a:pt x="0" y="206"/>
                    <a:pt x="0" y="206"/>
                  </a:cubicBezTo>
                  <a:cubicBezTo>
                    <a:pt x="44" y="206"/>
                    <a:pt x="44" y="206"/>
                    <a:pt x="44" y="206"/>
                  </a:cubicBezTo>
                  <a:cubicBezTo>
                    <a:pt x="44" y="139"/>
                    <a:pt x="44" y="139"/>
                    <a:pt x="44" y="139"/>
                  </a:cubicBezTo>
                  <a:cubicBezTo>
                    <a:pt x="55" y="151"/>
                    <a:pt x="69" y="162"/>
                    <a:pt x="93" y="162"/>
                  </a:cubicBezTo>
                  <a:cubicBezTo>
                    <a:pt x="130" y="162"/>
                    <a:pt x="164" y="133"/>
                    <a:pt x="164" y="81"/>
                  </a:cubicBezTo>
                  <a:cubicBezTo>
                    <a:pt x="164" y="81"/>
                    <a:pt x="164" y="81"/>
                    <a:pt x="164" y="81"/>
                  </a:cubicBezTo>
                  <a:cubicBezTo>
                    <a:pt x="164" y="29"/>
                    <a:pt x="129" y="0"/>
                    <a:pt x="93" y="0"/>
                  </a:cubicBezTo>
                  <a:close/>
                  <a:moveTo>
                    <a:pt x="120" y="81"/>
                  </a:moveTo>
                  <a:cubicBezTo>
                    <a:pt x="120" y="108"/>
                    <a:pt x="102" y="124"/>
                    <a:pt x="81" y="124"/>
                  </a:cubicBezTo>
                  <a:cubicBezTo>
                    <a:pt x="61" y="124"/>
                    <a:pt x="44" y="107"/>
                    <a:pt x="44" y="81"/>
                  </a:cubicBezTo>
                  <a:cubicBezTo>
                    <a:pt x="44" y="81"/>
                    <a:pt x="44" y="81"/>
                    <a:pt x="44" y="81"/>
                  </a:cubicBezTo>
                  <a:cubicBezTo>
                    <a:pt x="44" y="55"/>
                    <a:pt x="61" y="38"/>
                    <a:pt x="81" y="38"/>
                  </a:cubicBezTo>
                  <a:cubicBezTo>
                    <a:pt x="102" y="38"/>
                    <a:pt x="120" y="55"/>
                    <a:pt x="120" y="8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3" name="Freeform 11"/>
            <p:cNvSpPr>
              <a:spLocks noEditPoints="1"/>
            </p:cNvSpPr>
            <p:nvPr userDrawn="1"/>
          </p:nvSpPr>
          <p:spPr bwMode="gray">
            <a:xfrm>
              <a:off x="5316" y="2206"/>
              <a:ext cx="385" cy="487"/>
            </a:xfrm>
            <a:custGeom>
              <a:avLst/>
              <a:gdLst>
                <a:gd name="T0" fmla="*/ 92 w 163"/>
                <a:gd name="T1" fmla="*/ 0 h 206"/>
                <a:gd name="T2" fmla="*/ 44 w 163"/>
                <a:gd name="T3" fmla="*/ 26 h 206"/>
                <a:gd name="T4" fmla="*/ 44 w 163"/>
                <a:gd name="T5" fmla="*/ 3 h 206"/>
                <a:gd name="T6" fmla="*/ 0 w 163"/>
                <a:gd name="T7" fmla="*/ 3 h 206"/>
                <a:gd name="T8" fmla="*/ 0 w 163"/>
                <a:gd name="T9" fmla="*/ 206 h 206"/>
                <a:gd name="T10" fmla="*/ 44 w 163"/>
                <a:gd name="T11" fmla="*/ 206 h 206"/>
                <a:gd name="T12" fmla="*/ 44 w 163"/>
                <a:gd name="T13" fmla="*/ 139 h 206"/>
                <a:gd name="T14" fmla="*/ 92 w 163"/>
                <a:gd name="T15" fmla="*/ 162 h 206"/>
                <a:gd name="T16" fmla="*/ 163 w 163"/>
                <a:gd name="T17" fmla="*/ 81 h 206"/>
                <a:gd name="T18" fmla="*/ 163 w 163"/>
                <a:gd name="T19" fmla="*/ 81 h 206"/>
                <a:gd name="T20" fmla="*/ 92 w 163"/>
                <a:gd name="T21" fmla="*/ 0 h 206"/>
                <a:gd name="T22" fmla="*/ 119 w 163"/>
                <a:gd name="T23" fmla="*/ 81 h 206"/>
                <a:gd name="T24" fmla="*/ 81 w 163"/>
                <a:gd name="T25" fmla="*/ 124 h 206"/>
                <a:gd name="T26" fmla="*/ 43 w 163"/>
                <a:gd name="T27" fmla="*/ 81 h 206"/>
                <a:gd name="T28" fmla="*/ 43 w 163"/>
                <a:gd name="T29" fmla="*/ 81 h 206"/>
                <a:gd name="T30" fmla="*/ 81 w 163"/>
                <a:gd name="T31" fmla="*/ 38 h 206"/>
                <a:gd name="T32" fmla="*/ 119 w 163"/>
                <a:gd name="T33" fmla="*/ 8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206">
                  <a:moveTo>
                    <a:pt x="92" y="0"/>
                  </a:moveTo>
                  <a:cubicBezTo>
                    <a:pt x="69" y="0"/>
                    <a:pt x="55" y="11"/>
                    <a:pt x="44" y="26"/>
                  </a:cubicBezTo>
                  <a:cubicBezTo>
                    <a:pt x="44" y="3"/>
                    <a:pt x="44" y="3"/>
                    <a:pt x="44" y="3"/>
                  </a:cubicBezTo>
                  <a:cubicBezTo>
                    <a:pt x="0" y="3"/>
                    <a:pt x="0" y="3"/>
                    <a:pt x="0" y="3"/>
                  </a:cubicBezTo>
                  <a:cubicBezTo>
                    <a:pt x="0" y="206"/>
                    <a:pt x="0" y="206"/>
                    <a:pt x="0" y="206"/>
                  </a:cubicBezTo>
                  <a:cubicBezTo>
                    <a:pt x="44" y="206"/>
                    <a:pt x="44" y="206"/>
                    <a:pt x="44" y="206"/>
                  </a:cubicBezTo>
                  <a:cubicBezTo>
                    <a:pt x="44" y="139"/>
                    <a:pt x="44" y="139"/>
                    <a:pt x="44" y="139"/>
                  </a:cubicBezTo>
                  <a:cubicBezTo>
                    <a:pt x="54" y="151"/>
                    <a:pt x="69" y="162"/>
                    <a:pt x="92" y="162"/>
                  </a:cubicBezTo>
                  <a:cubicBezTo>
                    <a:pt x="129" y="162"/>
                    <a:pt x="163" y="133"/>
                    <a:pt x="163" y="81"/>
                  </a:cubicBezTo>
                  <a:cubicBezTo>
                    <a:pt x="163" y="81"/>
                    <a:pt x="163" y="81"/>
                    <a:pt x="163" y="81"/>
                  </a:cubicBezTo>
                  <a:cubicBezTo>
                    <a:pt x="163" y="29"/>
                    <a:pt x="129" y="0"/>
                    <a:pt x="92" y="0"/>
                  </a:cubicBezTo>
                  <a:close/>
                  <a:moveTo>
                    <a:pt x="119" y="81"/>
                  </a:moveTo>
                  <a:cubicBezTo>
                    <a:pt x="119" y="108"/>
                    <a:pt x="102" y="124"/>
                    <a:pt x="81" y="124"/>
                  </a:cubicBezTo>
                  <a:cubicBezTo>
                    <a:pt x="60" y="124"/>
                    <a:pt x="43" y="107"/>
                    <a:pt x="43" y="81"/>
                  </a:cubicBezTo>
                  <a:cubicBezTo>
                    <a:pt x="43" y="81"/>
                    <a:pt x="43" y="81"/>
                    <a:pt x="43" y="81"/>
                  </a:cubicBezTo>
                  <a:cubicBezTo>
                    <a:pt x="43" y="55"/>
                    <a:pt x="60" y="38"/>
                    <a:pt x="81" y="38"/>
                  </a:cubicBezTo>
                  <a:cubicBezTo>
                    <a:pt x="102" y="38"/>
                    <a:pt x="119" y="55"/>
                    <a:pt x="119" y="8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4" name="Freeform 12"/>
            <p:cNvSpPr>
              <a:spLocks noEditPoints="1"/>
            </p:cNvSpPr>
            <p:nvPr userDrawn="1"/>
          </p:nvSpPr>
          <p:spPr bwMode="gray">
            <a:xfrm>
              <a:off x="4364" y="2097"/>
              <a:ext cx="496" cy="485"/>
            </a:xfrm>
            <a:custGeom>
              <a:avLst/>
              <a:gdLst>
                <a:gd name="T0" fmla="*/ 201 w 496"/>
                <a:gd name="T1" fmla="*/ 0 h 485"/>
                <a:gd name="T2" fmla="*/ 0 w 496"/>
                <a:gd name="T3" fmla="*/ 485 h 485"/>
                <a:gd name="T4" fmla="*/ 109 w 496"/>
                <a:gd name="T5" fmla="*/ 485 h 485"/>
                <a:gd name="T6" fmla="*/ 151 w 496"/>
                <a:gd name="T7" fmla="*/ 376 h 485"/>
                <a:gd name="T8" fmla="*/ 343 w 496"/>
                <a:gd name="T9" fmla="*/ 376 h 485"/>
                <a:gd name="T10" fmla="*/ 385 w 496"/>
                <a:gd name="T11" fmla="*/ 485 h 485"/>
                <a:gd name="T12" fmla="*/ 496 w 496"/>
                <a:gd name="T13" fmla="*/ 485 h 485"/>
                <a:gd name="T14" fmla="*/ 295 w 496"/>
                <a:gd name="T15" fmla="*/ 0 h 485"/>
                <a:gd name="T16" fmla="*/ 201 w 496"/>
                <a:gd name="T17" fmla="*/ 0 h 485"/>
                <a:gd name="T18" fmla="*/ 182 w 496"/>
                <a:gd name="T19" fmla="*/ 284 h 485"/>
                <a:gd name="T20" fmla="*/ 246 w 496"/>
                <a:gd name="T21" fmla="*/ 128 h 485"/>
                <a:gd name="T22" fmla="*/ 309 w 496"/>
                <a:gd name="T23" fmla="*/ 284 h 485"/>
                <a:gd name="T24" fmla="*/ 182 w 496"/>
                <a:gd name="T25" fmla="*/ 28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485">
                  <a:moveTo>
                    <a:pt x="201" y="0"/>
                  </a:moveTo>
                  <a:lnTo>
                    <a:pt x="0" y="485"/>
                  </a:lnTo>
                  <a:lnTo>
                    <a:pt x="109" y="485"/>
                  </a:lnTo>
                  <a:lnTo>
                    <a:pt x="151" y="376"/>
                  </a:lnTo>
                  <a:lnTo>
                    <a:pt x="343" y="376"/>
                  </a:lnTo>
                  <a:lnTo>
                    <a:pt x="385" y="485"/>
                  </a:lnTo>
                  <a:lnTo>
                    <a:pt x="496" y="485"/>
                  </a:lnTo>
                  <a:lnTo>
                    <a:pt x="295" y="0"/>
                  </a:lnTo>
                  <a:lnTo>
                    <a:pt x="201" y="0"/>
                  </a:lnTo>
                  <a:close/>
                  <a:moveTo>
                    <a:pt x="182" y="284"/>
                  </a:moveTo>
                  <a:lnTo>
                    <a:pt x="246" y="128"/>
                  </a:lnTo>
                  <a:lnTo>
                    <a:pt x="309" y="284"/>
                  </a:lnTo>
                  <a:lnTo>
                    <a:pt x="182" y="28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5" name="Freeform 13"/>
            <p:cNvSpPr>
              <a:spLocks noEditPoints="1"/>
            </p:cNvSpPr>
            <p:nvPr userDrawn="1"/>
          </p:nvSpPr>
          <p:spPr bwMode="gray">
            <a:xfrm>
              <a:off x="5758" y="2232"/>
              <a:ext cx="52" cy="71"/>
            </a:xfrm>
            <a:custGeom>
              <a:avLst/>
              <a:gdLst>
                <a:gd name="T0" fmla="*/ 19 w 22"/>
                <a:gd name="T1" fmla="*/ 15 h 30"/>
                <a:gd name="T2" fmla="*/ 22 w 22"/>
                <a:gd name="T3" fmla="*/ 9 h 30"/>
                <a:gd name="T4" fmla="*/ 19 w 22"/>
                <a:gd name="T5" fmla="*/ 3 h 30"/>
                <a:gd name="T6" fmla="*/ 11 w 22"/>
                <a:gd name="T7" fmla="*/ 0 h 30"/>
                <a:gd name="T8" fmla="*/ 0 w 22"/>
                <a:gd name="T9" fmla="*/ 0 h 30"/>
                <a:gd name="T10" fmla="*/ 0 w 22"/>
                <a:gd name="T11" fmla="*/ 30 h 30"/>
                <a:gd name="T12" fmla="*/ 4 w 22"/>
                <a:gd name="T13" fmla="*/ 30 h 30"/>
                <a:gd name="T14" fmla="*/ 4 w 22"/>
                <a:gd name="T15" fmla="*/ 17 h 30"/>
                <a:gd name="T16" fmla="*/ 9 w 22"/>
                <a:gd name="T17" fmla="*/ 17 h 30"/>
                <a:gd name="T18" fmla="*/ 17 w 22"/>
                <a:gd name="T19" fmla="*/ 30 h 30"/>
                <a:gd name="T20" fmla="*/ 22 w 22"/>
                <a:gd name="T21" fmla="*/ 30 h 30"/>
                <a:gd name="T22" fmla="*/ 14 w 22"/>
                <a:gd name="T23" fmla="*/ 17 h 30"/>
                <a:gd name="T24" fmla="*/ 19 w 22"/>
                <a:gd name="T25" fmla="*/ 15 h 30"/>
                <a:gd name="T26" fmla="*/ 9 w 22"/>
                <a:gd name="T27" fmla="*/ 14 h 30"/>
                <a:gd name="T28" fmla="*/ 4 w 22"/>
                <a:gd name="T29" fmla="*/ 14 h 30"/>
                <a:gd name="T30" fmla="*/ 4 w 22"/>
                <a:gd name="T31" fmla="*/ 4 h 30"/>
                <a:gd name="T32" fmla="*/ 10 w 22"/>
                <a:gd name="T33" fmla="*/ 4 h 30"/>
                <a:gd name="T34" fmla="*/ 13 w 22"/>
                <a:gd name="T35" fmla="*/ 4 h 30"/>
                <a:gd name="T36" fmla="*/ 15 w 22"/>
                <a:gd name="T37" fmla="*/ 5 h 30"/>
                <a:gd name="T38" fmla="*/ 16 w 22"/>
                <a:gd name="T39" fmla="*/ 6 h 30"/>
                <a:gd name="T40" fmla="*/ 17 w 22"/>
                <a:gd name="T41" fmla="*/ 9 h 30"/>
                <a:gd name="T42" fmla="*/ 16 w 22"/>
                <a:gd name="T43" fmla="*/ 12 h 30"/>
                <a:gd name="T44" fmla="*/ 15 w 22"/>
                <a:gd name="T45" fmla="*/ 13 h 30"/>
                <a:gd name="T46" fmla="*/ 12 w 22"/>
                <a:gd name="T47" fmla="*/ 14 h 30"/>
                <a:gd name="T48" fmla="*/ 9 w 22"/>
                <a:gd name="T49"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30">
                  <a:moveTo>
                    <a:pt x="19" y="15"/>
                  </a:moveTo>
                  <a:cubicBezTo>
                    <a:pt x="21" y="14"/>
                    <a:pt x="22" y="12"/>
                    <a:pt x="22" y="9"/>
                  </a:cubicBezTo>
                  <a:cubicBezTo>
                    <a:pt x="22" y="6"/>
                    <a:pt x="21" y="4"/>
                    <a:pt x="19" y="3"/>
                  </a:cubicBezTo>
                  <a:cubicBezTo>
                    <a:pt x="17" y="1"/>
                    <a:pt x="15" y="0"/>
                    <a:pt x="11" y="0"/>
                  </a:cubicBezTo>
                  <a:cubicBezTo>
                    <a:pt x="0" y="0"/>
                    <a:pt x="0" y="0"/>
                    <a:pt x="0" y="0"/>
                  </a:cubicBezTo>
                  <a:cubicBezTo>
                    <a:pt x="0" y="30"/>
                    <a:pt x="0" y="30"/>
                    <a:pt x="0" y="30"/>
                  </a:cubicBezTo>
                  <a:cubicBezTo>
                    <a:pt x="4" y="30"/>
                    <a:pt x="4" y="30"/>
                    <a:pt x="4" y="30"/>
                  </a:cubicBezTo>
                  <a:cubicBezTo>
                    <a:pt x="4" y="17"/>
                    <a:pt x="4" y="17"/>
                    <a:pt x="4" y="17"/>
                  </a:cubicBezTo>
                  <a:cubicBezTo>
                    <a:pt x="9" y="17"/>
                    <a:pt x="9" y="17"/>
                    <a:pt x="9" y="17"/>
                  </a:cubicBezTo>
                  <a:cubicBezTo>
                    <a:pt x="17" y="30"/>
                    <a:pt x="17" y="30"/>
                    <a:pt x="17" y="30"/>
                  </a:cubicBezTo>
                  <a:cubicBezTo>
                    <a:pt x="22" y="30"/>
                    <a:pt x="22" y="30"/>
                    <a:pt x="22" y="30"/>
                  </a:cubicBezTo>
                  <a:cubicBezTo>
                    <a:pt x="14" y="17"/>
                    <a:pt x="14" y="17"/>
                    <a:pt x="14" y="17"/>
                  </a:cubicBezTo>
                  <a:cubicBezTo>
                    <a:pt x="16" y="17"/>
                    <a:pt x="18" y="16"/>
                    <a:pt x="19" y="15"/>
                  </a:cubicBezTo>
                  <a:close/>
                  <a:moveTo>
                    <a:pt x="9" y="14"/>
                  </a:moveTo>
                  <a:cubicBezTo>
                    <a:pt x="4" y="14"/>
                    <a:pt x="4" y="14"/>
                    <a:pt x="4" y="14"/>
                  </a:cubicBezTo>
                  <a:cubicBezTo>
                    <a:pt x="4" y="4"/>
                    <a:pt x="4" y="4"/>
                    <a:pt x="4" y="4"/>
                  </a:cubicBezTo>
                  <a:cubicBezTo>
                    <a:pt x="10" y="4"/>
                    <a:pt x="10" y="4"/>
                    <a:pt x="10" y="4"/>
                  </a:cubicBezTo>
                  <a:cubicBezTo>
                    <a:pt x="11" y="4"/>
                    <a:pt x="12" y="4"/>
                    <a:pt x="13" y="4"/>
                  </a:cubicBezTo>
                  <a:cubicBezTo>
                    <a:pt x="14" y="4"/>
                    <a:pt x="14" y="5"/>
                    <a:pt x="15" y="5"/>
                  </a:cubicBezTo>
                  <a:cubicBezTo>
                    <a:pt x="16" y="5"/>
                    <a:pt x="16" y="6"/>
                    <a:pt x="16" y="6"/>
                  </a:cubicBezTo>
                  <a:cubicBezTo>
                    <a:pt x="17" y="7"/>
                    <a:pt x="17" y="8"/>
                    <a:pt x="17" y="9"/>
                  </a:cubicBezTo>
                  <a:cubicBezTo>
                    <a:pt x="17" y="10"/>
                    <a:pt x="17" y="11"/>
                    <a:pt x="16" y="12"/>
                  </a:cubicBezTo>
                  <a:cubicBezTo>
                    <a:pt x="16" y="12"/>
                    <a:pt x="15" y="13"/>
                    <a:pt x="15" y="13"/>
                  </a:cubicBezTo>
                  <a:cubicBezTo>
                    <a:pt x="14" y="13"/>
                    <a:pt x="13" y="13"/>
                    <a:pt x="12" y="14"/>
                  </a:cubicBezTo>
                  <a:cubicBezTo>
                    <a:pt x="11" y="14"/>
                    <a:pt x="10" y="14"/>
                    <a:pt x="9" y="1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6" name="Freeform 14"/>
            <p:cNvSpPr>
              <a:spLocks noEditPoints="1"/>
            </p:cNvSpPr>
            <p:nvPr userDrawn="1"/>
          </p:nvSpPr>
          <p:spPr bwMode="gray">
            <a:xfrm>
              <a:off x="5720" y="2208"/>
              <a:ext cx="120" cy="121"/>
            </a:xfrm>
            <a:custGeom>
              <a:avLst/>
              <a:gdLst>
                <a:gd name="T0" fmla="*/ 49 w 51"/>
                <a:gd name="T1" fmla="*/ 15 h 51"/>
                <a:gd name="T2" fmla="*/ 44 w 51"/>
                <a:gd name="T3" fmla="*/ 7 h 51"/>
                <a:gd name="T4" fmla="*/ 35 w 51"/>
                <a:gd name="T5" fmla="*/ 2 h 51"/>
                <a:gd name="T6" fmla="*/ 26 w 51"/>
                <a:gd name="T7" fmla="*/ 0 h 51"/>
                <a:gd name="T8" fmla="*/ 16 w 51"/>
                <a:gd name="T9" fmla="*/ 2 h 51"/>
                <a:gd name="T10" fmla="*/ 8 w 51"/>
                <a:gd name="T11" fmla="*/ 7 h 51"/>
                <a:gd name="T12" fmla="*/ 2 w 51"/>
                <a:gd name="T13" fmla="*/ 15 h 51"/>
                <a:gd name="T14" fmla="*/ 0 w 51"/>
                <a:gd name="T15" fmla="*/ 25 h 51"/>
                <a:gd name="T16" fmla="*/ 2 w 51"/>
                <a:gd name="T17" fmla="*/ 35 h 51"/>
                <a:gd name="T18" fmla="*/ 8 w 51"/>
                <a:gd name="T19" fmla="*/ 44 h 51"/>
                <a:gd name="T20" fmla="*/ 16 w 51"/>
                <a:gd name="T21" fmla="*/ 49 h 51"/>
                <a:gd name="T22" fmla="*/ 26 w 51"/>
                <a:gd name="T23" fmla="*/ 51 h 51"/>
                <a:gd name="T24" fmla="*/ 35 w 51"/>
                <a:gd name="T25" fmla="*/ 49 h 51"/>
                <a:gd name="T26" fmla="*/ 44 w 51"/>
                <a:gd name="T27" fmla="*/ 44 h 51"/>
                <a:gd name="T28" fmla="*/ 49 w 51"/>
                <a:gd name="T29" fmla="*/ 35 h 51"/>
                <a:gd name="T30" fmla="*/ 51 w 51"/>
                <a:gd name="T31" fmla="*/ 25 h 51"/>
                <a:gd name="T32" fmla="*/ 49 w 51"/>
                <a:gd name="T33" fmla="*/ 15 h 51"/>
                <a:gd name="T34" fmla="*/ 45 w 51"/>
                <a:gd name="T35" fmla="*/ 34 h 51"/>
                <a:gd name="T36" fmla="*/ 41 w 51"/>
                <a:gd name="T37" fmla="*/ 41 h 51"/>
                <a:gd name="T38" fmla="*/ 34 w 51"/>
                <a:gd name="T39" fmla="*/ 45 h 51"/>
                <a:gd name="T40" fmla="*/ 26 w 51"/>
                <a:gd name="T41" fmla="*/ 47 h 51"/>
                <a:gd name="T42" fmla="*/ 17 w 51"/>
                <a:gd name="T43" fmla="*/ 45 h 51"/>
                <a:gd name="T44" fmla="*/ 11 w 51"/>
                <a:gd name="T45" fmla="*/ 41 h 51"/>
                <a:gd name="T46" fmla="*/ 6 w 51"/>
                <a:gd name="T47" fmla="*/ 34 h 51"/>
                <a:gd name="T48" fmla="*/ 5 w 51"/>
                <a:gd name="T49" fmla="*/ 25 h 51"/>
                <a:gd name="T50" fmla="*/ 6 w 51"/>
                <a:gd name="T51" fmla="*/ 17 h 51"/>
                <a:gd name="T52" fmla="*/ 11 w 51"/>
                <a:gd name="T53" fmla="*/ 10 h 51"/>
                <a:gd name="T54" fmla="*/ 17 w 51"/>
                <a:gd name="T55" fmla="*/ 5 h 51"/>
                <a:gd name="T56" fmla="*/ 26 w 51"/>
                <a:gd name="T57" fmla="*/ 4 h 51"/>
                <a:gd name="T58" fmla="*/ 34 w 51"/>
                <a:gd name="T59" fmla="*/ 5 h 51"/>
                <a:gd name="T60" fmla="*/ 41 w 51"/>
                <a:gd name="T61" fmla="*/ 10 h 51"/>
                <a:gd name="T62" fmla="*/ 45 w 51"/>
                <a:gd name="T63" fmla="*/ 17 h 51"/>
                <a:gd name="T64" fmla="*/ 47 w 51"/>
                <a:gd name="T65" fmla="*/ 25 h 51"/>
                <a:gd name="T66" fmla="*/ 45 w 51"/>
                <a:gd name="T67" fmla="*/ 3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51">
                  <a:moveTo>
                    <a:pt x="49" y="15"/>
                  </a:moveTo>
                  <a:cubicBezTo>
                    <a:pt x="48" y="12"/>
                    <a:pt x="46" y="9"/>
                    <a:pt x="44" y="7"/>
                  </a:cubicBezTo>
                  <a:cubicBezTo>
                    <a:pt x="41" y="5"/>
                    <a:pt x="39" y="3"/>
                    <a:pt x="35" y="2"/>
                  </a:cubicBezTo>
                  <a:cubicBezTo>
                    <a:pt x="32" y="0"/>
                    <a:pt x="29" y="0"/>
                    <a:pt x="26" y="0"/>
                  </a:cubicBezTo>
                  <a:cubicBezTo>
                    <a:pt x="22" y="0"/>
                    <a:pt x="19" y="0"/>
                    <a:pt x="16" y="2"/>
                  </a:cubicBezTo>
                  <a:cubicBezTo>
                    <a:pt x="13" y="3"/>
                    <a:pt x="10" y="5"/>
                    <a:pt x="8" y="7"/>
                  </a:cubicBezTo>
                  <a:cubicBezTo>
                    <a:pt x="5" y="9"/>
                    <a:pt x="3" y="12"/>
                    <a:pt x="2" y="15"/>
                  </a:cubicBezTo>
                  <a:cubicBezTo>
                    <a:pt x="1" y="18"/>
                    <a:pt x="0" y="22"/>
                    <a:pt x="0" y="25"/>
                  </a:cubicBezTo>
                  <a:cubicBezTo>
                    <a:pt x="0" y="29"/>
                    <a:pt x="1" y="32"/>
                    <a:pt x="2" y="35"/>
                  </a:cubicBezTo>
                  <a:cubicBezTo>
                    <a:pt x="3" y="39"/>
                    <a:pt x="5" y="41"/>
                    <a:pt x="8" y="44"/>
                  </a:cubicBezTo>
                  <a:cubicBezTo>
                    <a:pt x="10" y="46"/>
                    <a:pt x="13" y="48"/>
                    <a:pt x="16" y="49"/>
                  </a:cubicBezTo>
                  <a:cubicBezTo>
                    <a:pt x="19" y="50"/>
                    <a:pt x="22" y="51"/>
                    <a:pt x="26" y="51"/>
                  </a:cubicBezTo>
                  <a:cubicBezTo>
                    <a:pt x="29" y="51"/>
                    <a:pt x="32" y="50"/>
                    <a:pt x="35" y="49"/>
                  </a:cubicBezTo>
                  <a:cubicBezTo>
                    <a:pt x="39" y="48"/>
                    <a:pt x="41" y="46"/>
                    <a:pt x="44" y="44"/>
                  </a:cubicBezTo>
                  <a:cubicBezTo>
                    <a:pt x="46" y="41"/>
                    <a:pt x="48" y="39"/>
                    <a:pt x="49" y="35"/>
                  </a:cubicBezTo>
                  <a:cubicBezTo>
                    <a:pt x="51" y="32"/>
                    <a:pt x="51" y="29"/>
                    <a:pt x="51" y="25"/>
                  </a:cubicBezTo>
                  <a:cubicBezTo>
                    <a:pt x="51" y="22"/>
                    <a:pt x="51" y="18"/>
                    <a:pt x="49" y="15"/>
                  </a:cubicBezTo>
                  <a:close/>
                  <a:moveTo>
                    <a:pt x="45" y="34"/>
                  </a:moveTo>
                  <a:cubicBezTo>
                    <a:pt x="44" y="37"/>
                    <a:pt x="42" y="39"/>
                    <a:pt x="41" y="41"/>
                  </a:cubicBezTo>
                  <a:cubicBezTo>
                    <a:pt x="39" y="43"/>
                    <a:pt x="36" y="44"/>
                    <a:pt x="34" y="45"/>
                  </a:cubicBezTo>
                  <a:cubicBezTo>
                    <a:pt x="31" y="47"/>
                    <a:pt x="29" y="47"/>
                    <a:pt x="26" y="47"/>
                  </a:cubicBezTo>
                  <a:cubicBezTo>
                    <a:pt x="23" y="47"/>
                    <a:pt x="20" y="47"/>
                    <a:pt x="17" y="45"/>
                  </a:cubicBezTo>
                  <a:cubicBezTo>
                    <a:pt x="15" y="44"/>
                    <a:pt x="12" y="43"/>
                    <a:pt x="11" y="41"/>
                  </a:cubicBezTo>
                  <a:cubicBezTo>
                    <a:pt x="9" y="39"/>
                    <a:pt x="7" y="37"/>
                    <a:pt x="6" y="34"/>
                  </a:cubicBezTo>
                  <a:cubicBezTo>
                    <a:pt x="5" y="31"/>
                    <a:pt x="5" y="28"/>
                    <a:pt x="5" y="25"/>
                  </a:cubicBezTo>
                  <a:cubicBezTo>
                    <a:pt x="5" y="22"/>
                    <a:pt x="5" y="19"/>
                    <a:pt x="6" y="17"/>
                  </a:cubicBezTo>
                  <a:cubicBezTo>
                    <a:pt x="7" y="14"/>
                    <a:pt x="9" y="12"/>
                    <a:pt x="11" y="10"/>
                  </a:cubicBezTo>
                  <a:cubicBezTo>
                    <a:pt x="12" y="8"/>
                    <a:pt x="15" y="6"/>
                    <a:pt x="17" y="5"/>
                  </a:cubicBezTo>
                  <a:cubicBezTo>
                    <a:pt x="20" y="4"/>
                    <a:pt x="23" y="4"/>
                    <a:pt x="26" y="4"/>
                  </a:cubicBezTo>
                  <a:cubicBezTo>
                    <a:pt x="29" y="4"/>
                    <a:pt x="31" y="4"/>
                    <a:pt x="34" y="5"/>
                  </a:cubicBezTo>
                  <a:cubicBezTo>
                    <a:pt x="36" y="6"/>
                    <a:pt x="39" y="8"/>
                    <a:pt x="41" y="10"/>
                  </a:cubicBezTo>
                  <a:cubicBezTo>
                    <a:pt x="42" y="12"/>
                    <a:pt x="44" y="14"/>
                    <a:pt x="45" y="17"/>
                  </a:cubicBezTo>
                  <a:cubicBezTo>
                    <a:pt x="46" y="19"/>
                    <a:pt x="47" y="22"/>
                    <a:pt x="47" y="25"/>
                  </a:cubicBezTo>
                  <a:cubicBezTo>
                    <a:pt x="47" y="28"/>
                    <a:pt x="46" y="31"/>
                    <a:pt x="45" y="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grpSp>
      <p:sp>
        <p:nvSpPr>
          <p:cNvPr id="27" name="Footer Placeholder 3"/>
          <p:cNvSpPr>
            <a:spLocks noGrp="1"/>
          </p:cNvSpPr>
          <p:nvPr>
            <p:ph type="ftr" sz="quarter" idx="2"/>
          </p:nvPr>
        </p:nvSpPr>
        <p:spPr>
          <a:xfrm>
            <a:off x="742249" y="8868333"/>
            <a:ext cx="4906171" cy="107722"/>
          </a:xfrm>
          <a:prstGeom prst="rect">
            <a:avLst/>
          </a:prstGeom>
        </p:spPr>
        <p:txBody>
          <a:bodyPr vert="horz" wrap="square" lIns="0" tIns="0" rIns="0" bIns="0" rtlCol="0" anchor="ctr">
            <a:spAutoFit/>
          </a:bodyPr>
          <a:lstStyle>
            <a:lvl1pPr algn="l">
              <a:defRPr sz="700">
                <a:solidFill>
                  <a:schemeClr val="bg2"/>
                </a:solidFill>
              </a:defRPr>
            </a:lvl1pPr>
          </a:lstStyle>
          <a:p>
            <a:r>
              <a:rPr lang="en-US"/>
              <a:t>© 2019 NetApp, Inc. All rights reserved. </a:t>
            </a:r>
            <a:endParaRPr lang="en-US" dirty="0"/>
          </a:p>
        </p:txBody>
      </p:sp>
      <p:sp>
        <p:nvSpPr>
          <p:cNvPr id="28" name="Slide Number Placeholder 5"/>
          <p:cNvSpPr>
            <a:spLocks noGrp="1"/>
          </p:cNvSpPr>
          <p:nvPr>
            <p:ph type="sldNum" sz="quarter" idx="3"/>
          </p:nvPr>
        </p:nvSpPr>
        <p:spPr>
          <a:xfrm>
            <a:off x="382587" y="8852944"/>
            <a:ext cx="261144" cy="123111"/>
          </a:xfrm>
          <a:prstGeom prst="rect">
            <a:avLst/>
          </a:prstGeom>
        </p:spPr>
        <p:txBody>
          <a:bodyPr vert="horz" wrap="square" lIns="0" tIns="0" rIns="0" bIns="0" rtlCol="0" anchor="ctr">
            <a:spAutoFit/>
          </a:bodyPr>
          <a:lstStyle>
            <a:lvl1pPr algn="l">
              <a:defRPr sz="800" b="1">
                <a:solidFill>
                  <a:schemeClr val="bg2"/>
                </a:solidFill>
              </a:defRPr>
            </a:lvl1pPr>
          </a:lstStyle>
          <a:p>
            <a:fld id="{16AA2537-0790-4789-A16C-397C663A3332}" type="slidenum">
              <a:rPr lang="en-US" smtClean="0"/>
              <a:pPr/>
              <a:t>‹#›</a:t>
            </a:fld>
            <a:endParaRPr lang="en-US" dirty="0"/>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77838" y="301625"/>
            <a:ext cx="5902325" cy="33194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28600" y="3813048"/>
            <a:ext cx="6400800" cy="4956048"/>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rPr>
              <a:t>Click to edit Master text styles</a:t>
            </a:r>
          </a:p>
          <a:p>
            <a:pPr marL="168275" marR="0" lvl="1" indent="0" algn="l" defTabSz="914400" rtl="0" eaLnBrk="0" fontAlgn="base" latinLnBrk="0" hangingPunct="0">
              <a:lnSpc>
                <a:spcPct val="100000"/>
              </a:lnSpc>
              <a:spcBef>
                <a:spcPct val="3000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rPr>
              <a:t>Second level</a:t>
            </a:r>
          </a:p>
          <a:p>
            <a:pPr marL="349250" marR="0" lvl="2" indent="0" algn="l" defTabSz="914400" rtl="0" eaLnBrk="0" fontAlgn="base" latinLnBrk="0" hangingPunct="0">
              <a:lnSpc>
                <a:spcPct val="100000"/>
              </a:lnSpc>
              <a:spcBef>
                <a:spcPct val="3000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rPr>
              <a:t>Third level</a:t>
            </a:r>
          </a:p>
          <a:p>
            <a:pPr marL="517525" marR="0" lvl="3" indent="0" algn="l" defTabSz="914400" rtl="0" eaLnBrk="0" fontAlgn="base" latinLnBrk="0" hangingPunct="0">
              <a:lnSpc>
                <a:spcPct val="100000"/>
              </a:lnSpc>
              <a:spcBef>
                <a:spcPct val="3000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rPr>
              <a:t>Fourth level</a:t>
            </a:r>
          </a:p>
          <a:p>
            <a:pPr marL="685800" marR="0" lvl="4" indent="0" algn="l" defTabSz="914400" rtl="0" eaLnBrk="0" fontAlgn="base" latinLnBrk="0" hangingPunct="0">
              <a:lnSpc>
                <a:spcPct val="100000"/>
              </a:lnSpc>
              <a:spcBef>
                <a:spcPct val="3000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rPr>
              <a:t>Fifth level</a:t>
            </a:r>
          </a:p>
        </p:txBody>
      </p:sp>
      <p:grpSp>
        <p:nvGrpSpPr>
          <p:cNvPr id="22" name="NetApp Logo"/>
          <p:cNvGrpSpPr>
            <a:grpSpLocks noChangeAspect="1"/>
          </p:cNvGrpSpPr>
          <p:nvPr/>
        </p:nvGrpSpPr>
        <p:grpSpPr bwMode="gray">
          <a:xfrm>
            <a:off x="6176473" y="8839201"/>
            <a:ext cx="511222" cy="136854"/>
            <a:chOff x="1841" y="1625"/>
            <a:chExt cx="3997" cy="1070"/>
          </a:xfrm>
        </p:grpSpPr>
        <p:sp>
          <p:nvSpPr>
            <p:cNvPr id="23" name="AutoShape 4"/>
            <p:cNvSpPr>
              <a:spLocks noChangeAspect="1" noChangeArrowheads="1" noTextEdit="1"/>
            </p:cNvSpPr>
            <p:nvPr userDrawn="1"/>
          </p:nvSpPr>
          <p:spPr bwMode="gray">
            <a:xfrm>
              <a:off x="1841" y="1625"/>
              <a:ext cx="3997" cy="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4" name="Freeform 6"/>
            <p:cNvSpPr>
              <a:spLocks/>
            </p:cNvSpPr>
            <p:nvPr userDrawn="1"/>
          </p:nvSpPr>
          <p:spPr bwMode="gray">
            <a:xfrm>
              <a:off x="1841" y="1625"/>
              <a:ext cx="1148" cy="957"/>
            </a:xfrm>
            <a:custGeom>
              <a:avLst/>
              <a:gdLst>
                <a:gd name="T0" fmla="*/ 0 w 1148"/>
                <a:gd name="T1" fmla="*/ 0 h 957"/>
                <a:gd name="T2" fmla="*/ 0 w 1148"/>
                <a:gd name="T3" fmla="*/ 957 h 957"/>
                <a:gd name="T4" fmla="*/ 447 w 1148"/>
                <a:gd name="T5" fmla="*/ 957 h 957"/>
                <a:gd name="T6" fmla="*/ 447 w 1148"/>
                <a:gd name="T7" fmla="*/ 383 h 957"/>
                <a:gd name="T8" fmla="*/ 702 w 1148"/>
                <a:gd name="T9" fmla="*/ 383 h 957"/>
                <a:gd name="T10" fmla="*/ 702 w 1148"/>
                <a:gd name="T11" fmla="*/ 957 h 957"/>
                <a:gd name="T12" fmla="*/ 1148 w 1148"/>
                <a:gd name="T13" fmla="*/ 957 h 957"/>
                <a:gd name="T14" fmla="*/ 1148 w 1148"/>
                <a:gd name="T15" fmla="*/ 0 h 957"/>
                <a:gd name="T16" fmla="*/ 0 w 1148"/>
                <a:gd name="T17"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8" h="957">
                  <a:moveTo>
                    <a:pt x="0" y="0"/>
                  </a:moveTo>
                  <a:lnTo>
                    <a:pt x="0" y="957"/>
                  </a:lnTo>
                  <a:lnTo>
                    <a:pt x="447" y="957"/>
                  </a:lnTo>
                  <a:lnTo>
                    <a:pt x="447" y="383"/>
                  </a:lnTo>
                  <a:lnTo>
                    <a:pt x="702" y="383"/>
                  </a:lnTo>
                  <a:lnTo>
                    <a:pt x="702" y="957"/>
                  </a:lnTo>
                  <a:lnTo>
                    <a:pt x="1148" y="957"/>
                  </a:lnTo>
                  <a:lnTo>
                    <a:pt x="1148"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5" name="Freeform 7"/>
            <p:cNvSpPr>
              <a:spLocks/>
            </p:cNvSpPr>
            <p:nvPr userDrawn="1"/>
          </p:nvSpPr>
          <p:spPr bwMode="gray">
            <a:xfrm>
              <a:off x="3244" y="2097"/>
              <a:ext cx="428" cy="485"/>
            </a:xfrm>
            <a:custGeom>
              <a:avLst/>
              <a:gdLst>
                <a:gd name="T0" fmla="*/ 322 w 428"/>
                <a:gd name="T1" fmla="*/ 300 h 485"/>
                <a:gd name="T2" fmla="*/ 97 w 428"/>
                <a:gd name="T3" fmla="*/ 0 h 485"/>
                <a:gd name="T4" fmla="*/ 0 w 428"/>
                <a:gd name="T5" fmla="*/ 0 h 485"/>
                <a:gd name="T6" fmla="*/ 0 w 428"/>
                <a:gd name="T7" fmla="*/ 485 h 485"/>
                <a:gd name="T8" fmla="*/ 104 w 428"/>
                <a:gd name="T9" fmla="*/ 485 h 485"/>
                <a:gd name="T10" fmla="*/ 104 w 428"/>
                <a:gd name="T11" fmla="*/ 180 h 485"/>
                <a:gd name="T12" fmla="*/ 338 w 428"/>
                <a:gd name="T13" fmla="*/ 485 h 485"/>
                <a:gd name="T14" fmla="*/ 428 w 428"/>
                <a:gd name="T15" fmla="*/ 485 h 485"/>
                <a:gd name="T16" fmla="*/ 428 w 428"/>
                <a:gd name="T17" fmla="*/ 0 h 485"/>
                <a:gd name="T18" fmla="*/ 322 w 428"/>
                <a:gd name="T19" fmla="*/ 0 h 485"/>
                <a:gd name="T20" fmla="*/ 322 w 428"/>
                <a:gd name="T21" fmla="*/ 30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8" h="485">
                  <a:moveTo>
                    <a:pt x="322" y="300"/>
                  </a:moveTo>
                  <a:lnTo>
                    <a:pt x="97" y="0"/>
                  </a:lnTo>
                  <a:lnTo>
                    <a:pt x="0" y="0"/>
                  </a:lnTo>
                  <a:lnTo>
                    <a:pt x="0" y="485"/>
                  </a:lnTo>
                  <a:lnTo>
                    <a:pt x="104" y="485"/>
                  </a:lnTo>
                  <a:lnTo>
                    <a:pt x="104" y="180"/>
                  </a:lnTo>
                  <a:lnTo>
                    <a:pt x="338" y="485"/>
                  </a:lnTo>
                  <a:lnTo>
                    <a:pt x="428" y="485"/>
                  </a:lnTo>
                  <a:lnTo>
                    <a:pt x="428" y="0"/>
                  </a:lnTo>
                  <a:lnTo>
                    <a:pt x="322" y="0"/>
                  </a:lnTo>
                  <a:lnTo>
                    <a:pt x="322"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6" name="Freeform 8"/>
            <p:cNvSpPr>
              <a:spLocks noEditPoints="1"/>
            </p:cNvSpPr>
            <p:nvPr userDrawn="1"/>
          </p:nvSpPr>
          <p:spPr bwMode="gray">
            <a:xfrm>
              <a:off x="3721" y="2206"/>
              <a:ext cx="362" cy="385"/>
            </a:xfrm>
            <a:custGeom>
              <a:avLst/>
              <a:gdLst>
                <a:gd name="T0" fmla="*/ 77 w 153"/>
                <a:gd name="T1" fmla="*/ 0 h 163"/>
                <a:gd name="T2" fmla="*/ 0 w 153"/>
                <a:gd name="T3" fmla="*/ 81 h 163"/>
                <a:gd name="T4" fmla="*/ 0 w 153"/>
                <a:gd name="T5" fmla="*/ 82 h 163"/>
                <a:gd name="T6" fmla="*/ 81 w 153"/>
                <a:gd name="T7" fmla="*/ 163 h 163"/>
                <a:gd name="T8" fmla="*/ 145 w 153"/>
                <a:gd name="T9" fmla="*/ 133 h 163"/>
                <a:gd name="T10" fmla="*/ 120 w 153"/>
                <a:gd name="T11" fmla="*/ 111 h 163"/>
                <a:gd name="T12" fmla="*/ 82 w 153"/>
                <a:gd name="T13" fmla="*/ 127 h 163"/>
                <a:gd name="T14" fmla="*/ 44 w 153"/>
                <a:gd name="T15" fmla="*/ 97 h 163"/>
                <a:gd name="T16" fmla="*/ 152 w 153"/>
                <a:gd name="T17" fmla="*/ 97 h 163"/>
                <a:gd name="T18" fmla="*/ 153 w 153"/>
                <a:gd name="T19" fmla="*/ 85 h 163"/>
                <a:gd name="T20" fmla="*/ 77 w 153"/>
                <a:gd name="T21" fmla="*/ 0 h 163"/>
                <a:gd name="T22" fmla="*/ 43 w 153"/>
                <a:gd name="T23" fmla="*/ 69 h 163"/>
                <a:gd name="T24" fmla="*/ 77 w 153"/>
                <a:gd name="T25" fmla="*/ 36 h 163"/>
                <a:gd name="T26" fmla="*/ 110 w 153"/>
                <a:gd name="T27" fmla="*/ 69 h 163"/>
                <a:gd name="T28" fmla="*/ 43 w 153"/>
                <a:gd name="T29" fmla="*/ 6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63">
                  <a:moveTo>
                    <a:pt x="77" y="0"/>
                  </a:moveTo>
                  <a:cubicBezTo>
                    <a:pt x="32" y="0"/>
                    <a:pt x="0" y="37"/>
                    <a:pt x="0" y="81"/>
                  </a:cubicBezTo>
                  <a:cubicBezTo>
                    <a:pt x="0" y="82"/>
                    <a:pt x="0" y="82"/>
                    <a:pt x="0" y="82"/>
                  </a:cubicBezTo>
                  <a:cubicBezTo>
                    <a:pt x="0" y="130"/>
                    <a:pt x="35" y="163"/>
                    <a:pt x="81" y="163"/>
                  </a:cubicBezTo>
                  <a:cubicBezTo>
                    <a:pt x="110" y="163"/>
                    <a:pt x="131" y="152"/>
                    <a:pt x="145" y="133"/>
                  </a:cubicBezTo>
                  <a:cubicBezTo>
                    <a:pt x="120" y="111"/>
                    <a:pt x="120" y="111"/>
                    <a:pt x="120" y="111"/>
                  </a:cubicBezTo>
                  <a:cubicBezTo>
                    <a:pt x="108" y="122"/>
                    <a:pt x="97" y="127"/>
                    <a:pt x="82" y="127"/>
                  </a:cubicBezTo>
                  <a:cubicBezTo>
                    <a:pt x="62" y="127"/>
                    <a:pt x="48" y="117"/>
                    <a:pt x="44" y="97"/>
                  </a:cubicBezTo>
                  <a:cubicBezTo>
                    <a:pt x="152" y="97"/>
                    <a:pt x="152" y="97"/>
                    <a:pt x="152" y="97"/>
                  </a:cubicBezTo>
                  <a:cubicBezTo>
                    <a:pt x="153" y="93"/>
                    <a:pt x="153" y="88"/>
                    <a:pt x="153" y="85"/>
                  </a:cubicBezTo>
                  <a:cubicBezTo>
                    <a:pt x="153" y="41"/>
                    <a:pt x="129" y="0"/>
                    <a:pt x="77" y="0"/>
                  </a:cubicBezTo>
                  <a:close/>
                  <a:moveTo>
                    <a:pt x="43" y="69"/>
                  </a:moveTo>
                  <a:cubicBezTo>
                    <a:pt x="47" y="49"/>
                    <a:pt x="59" y="36"/>
                    <a:pt x="77" y="36"/>
                  </a:cubicBezTo>
                  <a:cubicBezTo>
                    <a:pt x="96" y="36"/>
                    <a:pt x="107" y="49"/>
                    <a:pt x="110" y="69"/>
                  </a:cubicBezTo>
                  <a:lnTo>
                    <a:pt x="43" y="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7" name="Freeform 9"/>
            <p:cNvSpPr>
              <a:spLocks/>
            </p:cNvSpPr>
            <p:nvPr userDrawn="1"/>
          </p:nvSpPr>
          <p:spPr bwMode="gray">
            <a:xfrm>
              <a:off x="4104" y="2121"/>
              <a:ext cx="234" cy="468"/>
            </a:xfrm>
            <a:custGeom>
              <a:avLst/>
              <a:gdLst>
                <a:gd name="T0" fmla="*/ 63 w 99"/>
                <a:gd name="T1" fmla="*/ 0 h 198"/>
                <a:gd name="T2" fmla="*/ 18 w 99"/>
                <a:gd name="T3" fmla="*/ 0 h 198"/>
                <a:gd name="T4" fmla="*/ 18 w 99"/>
                <a:gd name="T5" fmla="*/ 39 h 198"/>
                <a:gd name="T6" fmla="*/ 0 w 99"/>
                <a:gd name="T7" fmla="*/ 39 h 198"/>
                <a:gd name="T8" fmla="*/ 0 w 99"/>
                <a:gd name="T9" fmla="*/ 77 h 198"/>
                <a:gd name="T10" fmla="*/ 18 w 99"/>
                <a:gd name="T11" fmla="*/ 77 h 198"/>
                <a:gd name="T12" fmla="*/ 18 w 99"/>
                <a:gd name="T13" fmla="*/ 151 h 198"/>
                <a:gd name="T14" fmla="*/ 64 w 99"/>
                <a:gd name="T15" fmla="*/ 198 h 198"/>
                <a:gd name="T16" fmla="*/ 99 w 99"/>
                <a:gd name="T17" fmla="*/ 189 h 198"/>
                <a:gd name="T18" fmla="*/ 99 w 99"/>
                <a:gd name="T19" fmla="*/ 153 h 198"/>
                <a:gd name="T20" fmla="*/ 77 w 99"/>
                <a:gd name="T21" fmla="*/ 159 h 198"/>
                <a:gd name="T22" fmla="*/ 63 w 99"/>
                <a:gd name="T23" fmla="*/ 144 h 198"/>
                <a:gd name="T24" fmla="*/ 63 w 99"/>
                <a:gd name="T25" fmla="*/ 77 h 198"/>
                <a:gd name="T26" fmla="*/ 99 w 99"/>
                <a:gd name="T27" fmla="*/ 77 h 198"/>
                <a:gd name="T28" fmla="*/ 99 w 99"/>
                <a:gd name="T29" fmla="*/ 39 h 198"/>
                <a:gd name="T30" fmla="*/ 63 w 99"/>
                <a:gd name="T31" fmla="*/ 39 h 198"/>
                <a:gd name="T32" fmla="*/ 63 w 99"/>
                <a:gd name="T3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198">
                  <a:moveTo>
                    <a:pt x="63" y="0"/>
                  </a:moveTo>
                  <a:cubicBezTo>
                    <a:pt x="18" y="0"/>
                    <a:pt x="18" y="0"/>
                    <a:pt x="18" y="0"/>
                  </a:cubicBezTo>
                  <a:cubicBezTo>
                    <a:pt x="18" y="39"/>
                    <a:pt x="18" y="39"/>
                    <a:pt x="18" y="39"/>
                  </a:cubicBezTo>
                  <a:cubicBezTo>
                    <a:pt x="0" y="39"/>
                    <a:pt x="0" y="39"/>
                    <a:pt x="0" y="39"/>
                  </a:cubicBezTo>
                  <a:cubicBezTo>
                    <a:pt x="0" y="77"/>
                    <a:pt x="0" y="77"/>
                    <a:pt x="0" y="77"/>
                  </a:cubicBezTo>
                  <a:cubicBezTo>
                    <a:pt x="18" y="77"/>
                    <a:pt x="18" y="77"/>
                    <a:pt x="18" y="77"/>
                  </a:cubicBezTo>
                  <a:cubicBezTo>
                    <a:pt x="18" y="151"/>
                    <a:pt x="18" y="151"/>
                    <a:pt x="18" y="151"/>
                  </a:cubicBezTo>
                  <a:cubicBezTo>
                    <a:pt x="18" y="187"/>
                    <a:pt x="37" y="198"/>
                    <a:pt x="64" y="198"/>
                  </a:cubicBezTo>
                  <a:cubicBezTo>
                    <a:pt x="79" y="198"/>
                    <a:pt x="89" y="194"/>
                    <a:pt x="99" y="189"/>
                  </a:cubicBezTo>
                  <a:cubicBezTo>
                    <a:pt x="99" y="153"/>
                    <a:pt x="99" y="153"/>
                    <a:pt x="99" y="153"/>
                  </a:cubicBezTo>
                  <a:cubicBezTo>
                    <a:pt x="92" y="157"/>
                    <a:pt x="85" y="159"/>
                    <a:pt x="77" y="159"/>
                  </a:cubicBezTo>
                  <a:cubicBezTo>
                    <a:pt x="67" y="159"/>
                    <a:pt x="63" y="154"/>
                    <a:pt x="63" y="144"/>
                  </a:cubicBezTo>
                  <a:cubicBezTo>
                    <a:pt x="63" y="77"/>
                    <a:pt x="63" y="77"/>
                    <a:pt x="63" y="77"/>
                  </a:cubicBezTo>
                  <a:cubicBezTo>
                    <a:pt x="99" y="77"/>
                    <a:pt x="99" y="77"/>
                    <a:pt x="99" y="77"/>
                  </a:cubicBezTo>
                  <a:cubicBezTo>
                    <a:pt x="99" y="39"/>
                    <a:pt x="99" y="39"/>
                    <a:pt x="99" y="39"/>
                  </a:cubicBezTo>
                  <a:cubicBezTo>
                    <a:pt x="63" y="39"/>
                    <a:pt x="63" y="39"/>
                    <a:pt x="63" y="39"/>
                  </a:cubicBezTo>
                  <a:lnTo>
                    <a:pt x="6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8" name="Freeform 10"/>
            <p:cNvSpPr>
              <a:spLocks noEditPoints="1"/>
            </p:cNvSpPr>
            <p:nvPr userDrawn="1"/>
          </p:nvSpPr>
          <p:spPr bwMode="gray">
            <a:xfrm>
              <a:off x="4886" y="2206"/>
              <a:ext cx="387" cy="487"/>
            </a:xfrm>
            <a:custGeom>
              <a:avLst/>
              <a:gdLst>
                <a:gd name="T0" fmla="*/ 93 w 164"/>
                <a:gd name="T1" fmla="*/ 0 h 206"/>
                <a:gd name="T2" fmla="*/ 44 w 164"/>
                <a:gd name="T3" fmla="*/ 26 h 206"/>
                <a:gd name="T4" fmla="*/ 44 w 164"/>
                <a:gd name="T5" fmla="*/ 3 h 206"/>
                <a:gd name="T6" fmla="*/ 0 w 164"/>
                <a:gd name="T7" fmla="*/ 3 h 206"/>
                <a:gd name="T8" fmla="*/ 0 w 164"/>
                <a:gd name="T9" fmla="*/ 206 h 206"/>
                <a:gd name="T10" fmla="*/ 44 w 164"/>
                <a:gd name="T11" fmla="*/ 206 h 206"/>
                <a:gd name="T12" fmla="*/ 44 w 164"/>
                <a:gd name="T13" fmla="*/ 139 h 206"/>
                <a:gd name="T14" fmla="*/ 93 w 164"/>
                <a:gd name="T15" fmla="*/ 162 h 206"/>
                <a:gd name="T16" fmla="*/ 164 w 164"/>
                <a:gd name="T17" fmla="*/ 81 h 206"/>
                <a:gd name="T18" fmla="*/ 164 w 164"/>
                <a:gd name="T19" fmla="*/ 81 h 206"/>
                <a:gd name="T20" fmla="*/ 93 w 164"/>
                <a:gd name="T21" fmla="*/ 0 h 206"/>
                <a:gd name="T22" fmla="*/ 120 w 164"/>
                <a:gd name="T23" fmla="*/ 81 h 206"/>
                <a:gd name="T24" fmla="*/ 81 w 164"/>
                <a:gd name="T25" fmla="*/ 124 h 206"/>
                <a:gd name="T26" fmla="*/ 44 w 164"/>
                <a:gd name="T27" fmla="*/ 81 h 206"/>
                <a:gd name="T28" fmla="*/ 44 w 164"/>
                <a:gd name="T29" fmla="*/ 81 h 206"/>
                <a:gd name="T30" fmla="*/ 81 w 164"/>
                <a:gd name="T31" fmla="*/ 38 h 206"/>
                <a:gd name="T32" fmla="*/ 120 w 164"/>
                <a:gd name="T33" fmla="*/ 8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06">
                  <a:moveTo>
                    <a:pt x="93" y="0"/>
                  </a:moveTo>
                  <a:cubicBezTo>
                    <a:pt x="70" y="0"/>
                    <a:pt x="55" y="11"/>
                    <a:pt x="44" y="26"/>
                  </a:cubicBezTo>
                  <a:cubicBezTo>
                    <a:pt x="44" y="3"/>
                    <a:pt x="44" y="3"/>
                    <a:pt x="44" y="3"/>
                  </a:cubicBezTo>
                  <a:cubicBezTo>
                    <a:pt x="0" y="3"/>
                    <a:pt x="0" y="3"/>
                    <a:pt x="0" y="3"/>
                  </a:cubicBezTo>
                  <a:cubicBezTo>
                    <a:pt x="0" y="206"/>
                    <a:pt x="0" y="206"/>
                    <a:pt x="0" y="206"/>
                  </a:cubicBezTo>
                  <a:cubicBezTo>
                    <a:pt x="44" y="206"/>
                    <a:pt x="44" y="206"/>
                    <a:pt x="44" y="206"/>
                  </a:cubicBezTo>
                  <a:cubicBezTo>
                    <a:pt x="44" y="139"/>
                    <a:pt x="44" y="139"/>
                    <a:pt x="44" y="139"/>
                  </a:cubicBezTo>
                  <a:cubicBezTo>
                    <a:pt x="55" y="151"/>
                    <a:pt x="69" y="162"/>
                    <a:pt x="93" y="162"/>
                  </a:cubicBezTo>
                  <a:cubicBezTo>
                    <a:pt x="130" y="162"/>
                    <a:pt x="164" y="133"/>
                    <a:pt x="164" y="81"/>
                  </a:cubicBezTo>
                  <a:cubicBezTo>
                    <a:pt x="164" y="81"/>
                    <a:pt x="164" y="81"/>
                    <a:pt x="164" y="81"/>
                  </a:cubicBezTo>
                  <a:cubicBezTo>
                    <a:pt x="164" y="29"/>
                    <a:pt x="129" y="0"/>
                    <a:pt x="93" y="0"/>
                  </a:cubicBezTo>
                  <a:close/>
                  <a:moveTo>
                    <a:pt x="120" y="81"/>
                  </a:moveTo>
                  <a:cubicBezTo>
                    <a:pt x="120" y="108"/>
                    <a:pt x="102" y="124"/>
                    <a:pt x="81" y="124"/>
                  </a:cubicBezTo>
                  <a:cubicBezTo>
                    <a:pt x="61" y="124"/>
                    <a:pt x="44" y="107"/>
                    <a:pt x="44" y="81"/>
                  </a:cubicBezTo>
                  <a:cubicBezTo>
                    <a:pt x="44" y="81"/>
                    <a:pt x="44" y="81"/>
                    <a:pt x="44" y="81"/>
                  </a:cubicBezTo>
                  <a:cubicBezTo>
                    <a:pt x="44" y="55"/>
                    <a:pt x="61" y="38"/>
                    <a:pt x="81" y="38"/>
                  </a:cubicBezTo>
                  <a:cubicBezTo>
                    <a:pt x="102" y="38"/>
                    <a:pt x="120" y="55"/>
                    <a:pt x="120" y="8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29" name="Freeform 11"/>
            <p:cNvSpPr>
              <a:spLocks noEditPoints="1"/>
            </p:cNvSpPr>
            <p:nvPr userDrawn="1"/>
          </p:nvSpPr>
          <p:spPr bwMode="gray">
            <a:xfrm>
              <a:off x="5316" y="2206"/>
              <a:ext cx="385" cy="487"/>
            </a:xfrm>
            <a:custGeom>
              <a:avLst/>
              <a:gdLst>
                <a:gd name="T0" fmla="*/ 92 w 163"/>
                <a:gd name="T1" fmla="*/ 0 h 206"/>
                <a:gd name="T2" fmla="*/ 44 w 163"/>
                <a:gd name="T3" fmla="*/ 26 h 206"/>
                <a:gd name="T4" fmla="*/ 44 w 163"/>
                <a:gd name="T5" fmla="*/ 3 h 206"/>
                <a:gd name="T6" fmla="*/ 0 w 163"/>
                <a:gd name="T7" fmla="*/ 3 h 206"/>
                <a:gd name="T8" fmla="*/ 0 w 163"/>
                <a:gd name="T9" fmla="*/ 206 h 206"/>
                <a:gd name="T10" fmla="*/ 44 w 163"/>
                <a:gd name="T11" fmla="*/ 206 h 206"/>
                <a:gd name="T12" fmla="*/ 44 w 163"/>
                <a:gd name="T13" fmla="*/ 139 h 206"/>
                <a:gd name="T14" fmla="*/ 92 w 163"/>
                <a:gd name="T15" fmla="*/ 162 h 206"/>
                <a:gd name="T16" fmla="*/ 163 w 163"/>
                <a:gd name="T17" fmla="*/ 81 h 206"/>
                <a:gd name="T18" fmla="*/ 163 w 163"/>
                <a:gd name="T19" fmla="*/ 81 h 206"/>
                <a:gd name="T20" fmla="*/ 92 w 163"/>
                <a:gd name="T21" fmla="*/ 0 h 206"/>
                <a:gd name="T22" fmla="*/ 119 w 163"/>
                <a:gd name="T23" fmla="*/ 81 h 206"/>
                <a:gd name="T24" fmla="*/ 81 w 163"/>
                <a:gd name="T25" fmla="*/ 124 h 206"/>
                <a:gd name="T26" fmla="*/ 43 w 163"/>
                <a:gd name="T27" fmla="*/ 81 h 206"/>
                <a:gd name="T28" fmla="*/ 43 w 163"/>
                <a:gd name="T29" fmla="*/ 81 h 206"/>
                <a:gd name="T30" fmla="*/ 81 w 163"/>
                <a:gd name="T31" fmla="*/ 38 h 206"/>
                <a:gd name="T32" fmla="*/ 119 w 163"/>
                <a:gd name="T33" fmla="*/ 8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206">
                  <a:moveTo>
                    <a:pt x="92" y="0"/>
                  </a:moveTo>
                  <a:cubicBezTo>
                    <a:pt x="69" y="0"/>
                    <a:pt x="55" y="11"/>
                    <a:pt x="44" y="26"/>
                  </a:cubicBezTo>
                  <a:cubicBezTo>
                    <a:pt x="44" y="3"/>
                    <a:pt x="44" y="3"/>
                    <a:pt x="44" y="3"/>
                  </a:cubicBezTo>
                  <a:cubicBezTo>
                    <a:pt x="0" y="3"/>
                    <a:pt x="0" y="3"/>
                    <a:pt x="0" y="3"/>
                  </a:cubicBezTo>
                  <a:cubicBezTo>
                    <a:pt x="0" y="206"/>
                    <a:pt x="0" y="206"/>
                    <a:pt x="0" y="206"/>
                  </a:cubicBezTo>
                  <a:cubicBezTo>
                    <a:pt x="44" y="206"/>
                    <a:pt x="44" y="206"/>
                    <a:pt x="44" y="206"/>
                  </a:cubicBezTo>
                  <a:cubicBezTo>
                    <a:pt x="44" y="139"/>
                    <a:pt x="44" y="139"/>
                    <a:pt x="44" y="139"/>
                  </a:cubicBezTo>
                  <a:cubicBezTo>
                    <a:pt x="54" y="151"/>
                    <a:pt x="69" y="162"/>
                    <a:pt x="92" y="162"/>
                  </a:cubicBezTo>
                  <a:cubicBezTo>
                    <a:pt x="129" y="162"/>
                    <a:pt x="163" y="133"/>
                    <a:pt x="163" y="81"/>
                  </a:cubicBezTo>
                  <a:cubicBezTo>
                    <a:pt x="163" y="81"/>
                    <a:pt x="163" y="81"/>
                    <a:pt x="163" y="81"/>
                  </a:cubicBezTo>
                  <a:cubicBezTo>
                    <a:pt x="163" y="29"/>
                    <a:pt x="129" y="0"/>
                    <a:pt x="92" y="0"/>
                  </a:cubicBezTo>
                  <a:close/>
                  <a:moveTo>
                    <a:pt x="119" y="81"/>
                  </a:moveTo>
                  <a:cubicBezTo>
                    <a:pt x="119" y="108"/>
                    <a:pt x="102" y="124"/>
                    <a:pt x="81" y="124"/>
                  </a:cubicBezTo>
                  <a:cubicBezTo>
                    <a:pt x="60" y="124"/>
                    <a:pt x="43" y="107"/>
                    <a:pt x="43" y="81"/>
                  </a:cubicBezTo>
                  <a:cubicBezTo>
                    <a:pt x="43" y="81"/>
                    <a:pt x="43" y="81"/>
                    <a:pt x="43" y="81"/>
                  </a:cubicBezTo>
                  <a:cubicBezTo>
                    <a:pt x="43" y="55"/>
                    <a:pt x="60" y="38"/>
                    <a:pt x="81" y="38"/>
                  </a:cubicBezTo>
                  <a:cubicBezTo>
                    <a:pt x="102" y="38"/>
                    <a:pt x="119" y="55"/>
                    <a:pt x="119" y="8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30" name="Freeform 12"/>
            <p:cNvSpPr>
              <a:spLocks noEditPoints="1"/>
            </p:cNvSpPr>
            <p:nvPr userDrawn="1"/>
          </p:nvSpPr>
          <p:spPr bwMode="gray">
            <a:xfrm>
              <a:off x="4364" y="2097"/>
              <a:ext cx="496" cy="485"/>
            </a:xfrm>
            <a:custGeom>
              <a:avLst/>
              <a:gdLst>
                <a:gd name="T0" fmla="*/ 201 w 496"/>
                <a:gd name="T1" fmla="*/ 0 h 485"/>
                <a:gd name="T2" fmla="*/ 0 w 496"/>
                <a:gd name="T3" fmla="*/ 485 h 485"/>
                <a:gd name="T4" fmla="*/ 109 w 496"/>
                <a:gd name="T5" fmla="*/ 485 h 485"/>
                <a:gd name="T6" fmla="*/ 151 w 496"/>
                <a:gd name="T7" fmla="*/ 376 h 485"/>
                <a:gd name="T8" fmla="*/ 343 w 496"/>
                <a:gd name="T9" fmla="*/ 376 h 485"/>
                <a:gd name="T10" fmla="*/ 385 w 496"/>
                <a:gd name="T11" fmla="*/ 485 h 485"/>
                <a:gd name="T12" fmla="*/ 496 w 496"/>
                <a:gd name="T13" fmla="*/ 485 h 485"/>
                <a:gd name="T14" fmla="*/ 295 w 496"/>
                <a:gd name="T15" fmla="*/ 0 h 485"/>
                <a:gd name="T16" fmla="*/ 201 w 496"/>
                <a:gd name="T17" fmla="*/ 0 h 485"/>
                <a:gd name="T18" fmla="*/ 182 w 496"/>
                <a:gd name="T19" fmla="*/ 284 h 485"/>
                <a:gd name="T20" fmla="*/ 246 w 496"/>
                <a:gd name="T21" fmla="*/ 128 h 485"/>
                <a:gd name="T22" fmla="*/ 309 w 496"/>
                <a:gd name="T23" fmla="*/ 284 h 485"/>
                <a:gd name="T24" fmla="*/ 182 w 496"/>
                <a:gd name="T25" fmla="*/ 28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485">
                  <a:moveTo>
                    <a:pt x="201" y="0"/>
                  </a:moveTo>
                  <a:lnTo>
                    <a:pt x="0" y="485"/>
                  </a:lnTo>
                  <a:lnTo>
                    <a:pt x="109" y="485"/>
                  </a:lnTo>
                  <a:lnTo>
                    <a:pt x="151" y="376"/>
                  </a:lnTo>
                  <a:lnTo>
                    <a:pt x="343" y="376"/>
                  </a:lnTo>
                  <a:lnTo>
                    <a:pt x="385" y="485"/>
                  </a:lnTo>
                  <a:lnTo>
                    <a:pt x="496" y="485"/>
                  </a:lnTo>
                  <a:lnTo>
                    <a:pt x="295" y="0"/>
                  </a:lnTo>
                  <a:lnTo>
                    <a:pt x="201" y="0"/>
                  </a:lnTo>
                  <a:close/>
                  <a:moveTo>
                    <a:pt x="182" y="284"/>
                  </a:moveTo>
                  <a:lnTo>
                    <a:pt x="246" y="128"/>
                  </a:lnTo>
                  <a:lnTo>
                    <a:pt x="309" y="284"/>
                  </a:lnTo>
                  <a:lnTo>
                    <a:pt x="182" y="28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31" name="Freeform 13"/>
            <p:cNvSpPr>
              <a:spLocks noEditPoints="1"/>
            </p:cNvSpPr>
            <p:nvPr userDrawn="1"/>
          </p:nvSpPr>
          <p:spPr bwMode="gray">
            <a:xfrm>
              <a:off x="5758" y="2232"/>
              <a:ext cx="52" cy="71"/>
            </a:xfrm>
            <a:custGeom>
              <a:avLst/>
              <a:gdLst>
                <a:gd name="T0" fmla="*/ 19 w 22"/>
                <a:gd name="T1" fmla="*/ 15 h 30"/>
                <a:gd name="T2" fmla="*/ 22 w 22"/>
                <a:gd name="T3" fmla="*/ 9 h 30"/>
                <a:gd name="T4" fmla="*/ 19 w 22"/>
                <a:gd name="T5" fmla="*/ 3 h 30"/>
                <a:gd name="T6" fmla="*/ 11 w 22"/>
                <a:gd name="T7" fmla="*/ 0 h 30"/>
                <a:gd name="T8" fmla="*/ 0 w 22"/>
                <a:gd name="T9" fmla="*/ 0 h 30"/>
                <a:gd name="T10" fmla="*/ 0 w 22"/>
                <a:gd name="T11" fmla="*/ 30 h 30"/>
                <a:gd name="T12" fmla="*/ 4 w 22"/>
                <a:gd name="T13" fmla="*/ 30 h 30"/>
                <a:gd name="T14" fmla="*/ 4 w 22"/>
                <a:gd name="T15" fmla="*/ 17 h 30"/>
                <a:gd name="T16" fmla="*/ 9 w 22"/>
                <a:gd name="T17" fmla="*/ 17 h 30"/>
                <a:gd name="T18" fmla="*/ 17 w 22"/>
                <a:gd name="T19" fmla="*/ 30 h 30"/>
                <a:gd name="T20" fmla="*/ 22 w 22"/>
                <a:gd name="T21" fmla="*/ 30 h 30"/>
                <a:gd name="T22" fmla="*/ 14 w 22"/>
                <a:gd name="T23" fmla="*/ 17 h 30"/>
                <a:gd name="T24" fmla="*/ 19 w 22"/>
                <a:gd name="T25" fmla="*/ 15 h 30"/>
                <a:gd name="T26" fmla="*/ 9 w 22"/>
                <a:gd name="T27" fmla="*/ 14 h 30"/>
                <a:gd name="T28" fmla="*/ 4 w 22"/>
                <a:gd name="T29" fmla="*/ 14 h 30"/>
                <a:gd name="T30" fmla="*/ 4 w 22"/>
                <a:gd name="T31" fmla="*/ 4 h 30"/>
                <a:gd name="T32" fmla="*/ 10 w 22"/>
                <a:gd name="T33" fmla="*/ 4 h 30"/>
                <a:gd name="T34" fmla="*/ 13 w 22"/>
                <a:gd name="T35" fmla="*/ 4 h 30"/>
                <a:gd name="T36" fmla="*/ 15 w 22"/>
                <a:gd name="T37" fmla="*/ 5 h 30"/>
                <a:gd name="T38" fmla="*/ 16 w 22"/>
                <a:gd name="T39" fmla="*/ 6 h 30"/>
                <a:gd name="T40" fmla="*/ 17 w 22"/>
                <a:gd name="T41" fmla="*/ 9 h 30"/>
                <a:gd name="T42" fmla="*/ 16 w 22"/>
                <a:gd name="T43" fmla="*/ 12 h 30"/>
                <a:gd name="T44" fmla="*/ 15 w 22"/>
                <a:gd name="T45" fmla="*/ 13 h 30"/>
                <a:gd name="T46" fmla="*/ 12 w 22"/>
                <a:gd name="T47" fmla="*/ 14 h 30"/>
                <a:gd name="T48" fmla="*/ 9 w 22"/>
                <a:gd name="T49"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30">
                  <a:moveTo>
                    <a:pt x="19" y="15"/>
                  </a:moveTo>
                  <a:cubicBezTo>
                    <a:pt x="21" y="14"/>
                    <a:pt x="22" y="12"/>
                    <a:pt x="22" y="9"/>
                  </a:cubicBezTo>
                  <a:cubicBezTo>
                    <a:pt x="22" y="6"/>
                    <a:pt x="21" y="4"/>
                    <a:pt x="19" y="3"/>
                  </a:cubicBezTo>
                  <a:cubicBezTo>
                    <a:pt x="17" y="1"/>
                    <a:pt x="15" y="0"/>
                    <a:pt x="11" y="0"/>
                  </a:cubicBezTo>
                  <a:cubicBezTo>
                    <a:pt x="0" y="0"/>
                    <a:pt x="0" y="0"/>
                    <a:pt x="0" y="0"/>
                  </a:cubicBezTo>
                  <a:cubicBezTo>
                    <a:pt x="0" y="30"/>
                    <a:pt x="0" y="30"/>
                    <a:pt x="0" y="30"/>
                  </a:cubicBezTo>
                  <a:cubicBezTo>
                    <a:pt x="4" y="30"/>
                    <a:pt x="4" y="30"/>
                    <a:pt x="4" y="30"/>
                  </a:cubicBezTo>
                  <a:cubicBezTo>
                    <a:pt x="4" y="17"/>
                    <a:pt x="4" y="17"/>
                    <a:pt x="4" y="17"/>
                  </a:cubicBezTo>
                  <a:cubicBezTo>
                    <a:pt x="9" y="17"/>
                    <a:pt x="9" y="17"/>
                    <a:pt x="9" y="17"/>
                  </a:cubicBezTo>
                  <a:cubicBezTo>
                    <a:pt x="17" y="30"/>
                    <a:pt x="17" y="30"/>
                    <a:pt x="17" y="30"/>
                  </a:cubicBezTo>
                  <a:cubicBezTo>
                    <a:pt x="22" y="30"/>
                    <a:pt x="22" y="30"/>
                    <a:pt x="22" y="30"/>
                  </a:cubicBezTo>
                  <a:cubicBezTo>
                    <a:pt x="14" y="17"/>
                    <a:pt x="14" y="17"/>
                    <a:pt x="14" y="17"/>
                  </a:cubicBezTo>
                  <a:cubicBezTo>
                    <a:pt x="16" y="17"/>
                    <a:pt x="18" y="16"/>
                    <a:pt x="19" y="15"/>
                  </a:cubicBezTo>
                  <a:close/>
                  <a:moveTo>
                    <a:pt x="9" y="14"/>
                  </a:moveTo>
                  <a:cubicBezTo>
                    <a:pt x="4" y="14"/>
                    <a:pt x="4" y="14"/>
                    <a:pt x="4" y="14"/>
                  </a:cubicBezTo>
                  <a:cubicBezTo>
                    <a:pt x="4" y="4"/>
                    <a:pt x="4" y="4"/>
                    <a:pt x="4" y="4"/>
                  </a:cubicBezTo>
                  <a:cubicBezTo>
                    <a:pt x="10" y="4"/>
                    <a:pt x="10" y="4"/>
                    <a:pt x="10" y="4"/>
                  </a:cubicBezTo>
                  <a:cubicBezTo>
                    <a:pt x="11" y="4"/>
                    <a:pt x="12" y="4"/>
                    <a:pt x="13" y="4"/>
                  </a:cubicBezTo>
                  <a:cubicBezTo>
                    <a:pt x="14" y="4"/>
                    <a:pt x="14" y="5"/>
                    <a:pt x="15" y="5"/>
                  </a:cubicBezTo>
                  <a:cubicBezTo>
                    <a:pt x="16" y="5"/>
                    <a:pt x="16" y="6"/>
                    <a:pt x="16" y="6"/>
                  </a:cubicBezTo>
                  <a:cubicBezTo>
                    <a:pt x="17" y="7"/>
                    <a:pt x="17" y="8"/>
                    <a:pt x="17" y="9"/>
                  </a:cubicBezTo>
                  <a:cubicBezTo>
                    <a:pt x="17" y="10"/>
                    <a:pt x="17" y="11"/>
                    <a:pt x="16" y="12"/>
                  </a:cubicBezTo>
                  <a:cubicBezTo>
                    <a:pt x="16" y="12"/>
                    <a:pt x="15" y="13"/>
                    <a:pt x="15" y="13"/>
                  </a:cubicBezTo>
                  <a:cubicBezTo>
                    <a:pt x="14" y="13"/>
                    <a:pt x="13" y="13"/>
                    <a:pt x="12" y="14"/>
                  </a:cubicBezTo>
                  <a:cubicBezTo>
                    <a:pt x="11" y="14"/>
                    <a:pt x="10" y="14"/>
                    <a:pt x="9" y="1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sp>
          <p:nvSpPr>
            <p:cNvPr id="32" name="Freeform 14"/>
            <p:cNvSpPr>
              <a:spLocks noEditPoints="1"/>
            </p:cNvSpPr>
            <p:nvPr userDrawn="1"/>
          </p:nvSpPr>
          <p:spPr bwMode="gray">
            <a:xfrm>
              <a:off x="5720" y="2208"/>
              <a:ext cx="120" cy="121"/>
            </a:xfrm>
            <a:custGeom>
              <a:avLst/>
              <a:gdLst>
                <a:gd name="T0" fmla="*/ 49 w 51"/>
                <a:gd name="T1" fmla="*/ 15 h 51"/>
                <a:gd name="T2" fmla="*/ 44 w 51"/>
                <a:gd name="T3" fmla="*/ 7 h 51"/>
                <a:gd name="T4" fmla="*/ 35 w 51"/>
                <a:gd name="T5" fmla="*/ 2 h 51"/>
                <a:gd name="T6" fmla="*/ 26 w 51"/>
                <a:gd name="T7" fmla="*/ 0 h 51"/>
                <a:gd name="T8" fmla="*/ 16 w 51"/>
                <a:gd name="T9" fmla="*/ 2 h 51"/>
                <a:gd name="T10" fmla="*/ 8 w 51"/>
                <a:gd name="T11" fmla="*/ 7 h 51"/>
                <a:gd name="T12" fmla="*/ 2 w 51"/>
                <a:gd name="T13" fmla="*/ 15 h 51"/>
                <a:gd name="T14" fmla="*/ 0 w 51"/>
                <a:gd name="T15" fmla="*/ 25 h 51"/>
                <a:gd name="T16" fmla="*/ 2 w 51"/>
                <a:gd name="T17" fmla="*/ 35 h 51"/>
                <a:gd name="T18" fmla="*/ 8 w 51"/>
                <a:gd name="T19" fmla="*/ 44 h 51"/>
                <a:gd name="T20" fmla="*/ 16 w 51"/>
                <a:gd name="T21" fmla="*/ 49 h 51"/>
                <a:gd name="T22" fmla="*/ 26 w 51"/>
                <a:gd name="T23" fmla="*/ 51 h 51"/>
                <a:gd name="T24" fmla="*/ 35 w 51"/>
                <a:gd name="T25" fmla="*/ 49 h 51"/>
                <a:gd name="T26" fmla="*/ 44 w 51"/>
                <a:gd name="T27" fmla="*/ 44 h 51"/>
                <a:gd name="T28" fmla="*/ 49 w 51"/>
                <a:gd name="T29" fmla="*/ 35 h 51"/>
                <a:gd name="T30" fmla="*/ 51 w 51"/>
                <a:gd name="T31" fmla="*/ 25 h 51"/>
                <a:gd name="T32" fmla="*/ 49 w 51"/>
                <a:gd name="T33" fmla="*/ 15 h 51"/>
                <a:gd name="T34" fmla="*/ 45 w 51"/>
                <a:gd name="T35" fmla="*/ 34 h 51"/>
                <a:gd name="T36" fmla="*/ 41 w 51"/>
                <a:gd name="T37" fmla="*/ 41 h 51"/>
                <a:gd name="T38" fmla="*/ 34 w 51"/>
                <a:gd name="T39" fmla="*/ 45 h 51"/>
                <a:gd name="T40" fmla="*/ 26 w 51"/>
                <a:gd name="T41" fmla="*/ 47 h 51"/>
                <a:gd name="T42" fmla="*/ 17 w 51"/>
                <a:gd name="T43" fmla="*/ 45 h 51"/>
                <a:gd name="T44" fmla="*/ 11 w 51"/>
                <a:gd name="T45" fmla="*/ 41 h 51"/>
                <a:gd name="T46" fmla="*/ 6 w 51"/>
                <a:gd name="T47" fmla="*/ 34 h 51"/>
                <a:gd name="T48" fmla="*/ 5 w 51"/>
                <a:gd name="T49" fmla="*/ 25 h 51"/>
                <a:gd name="T50" fmla="*/ 6 w 51"/>
                <a:gd name="T51" fmla="*/ 17 h 51"/>
                <a:gd name="T52" fmla="*/ 11 w 51"/>
                <a:gd name="T53" fmla="*/ 10 h 51"/>
                <a:gd name="T54" fmla="*/ 17 w 51"/>
                <a:gd name="T55" fmla="*/ 5 h 51"/>
                <a:gd name="T56" fmla="*/ 26 w 51"/>
                <a:gd name="T57" fmla="*/ 4 h 51"/>
                <a:gd name="T58" fmla="*/ 34 w 51"/>
                <a:gd name="T59" fmla="*/ 5 h 51"/>
                <a:gd name="T60" fmla="*/ 41 w 51"/>
                <a:gd name="T61" fmla="*/ 10 h 51"/>
                <a:gd name="T62" fmla="*/ 45 w 51"/>
                <a:gd name="T63" fmla="*/ 17 h 51"/>
                <a:gd name="T64" fmla="*/ 47 w 51"/>
                <a:gd name="T65" fmla="*/ 25 h 51"/>
                <a:gd name="T66" fmla="*/ 45 w 51"/>
                <a:gd name="T67" fmla="*/ 3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51">
                  <a:moveTo>
                    <a:pt x="49" y="15"/>
                  </a:moveTo>
                  <a:cubicBezTo>
                    <a:pt x="48" y="12"/>
                    <a:pt x="46" y="9"/>
                    <a:pt x="44" y="7"/>
                  </a:cubicBezTo>
                  <a:cubicBezTo>
                    <a:pt x="41" y="5"/>
                    <a:pt x="39" y="3"/>
                    <a:pt x="35" y="2"/>
                  </a:cubicBezTo>
                  <a:cubicBezTo>
                    <a:pt x="32" y="0"/>
                    <a:pt x="29" y="0"/>
                    <a:pt x="26" y="0"/>
                  </a:cubicBezTo>
                  <a:cubicBezTo>
                    <a:pt x="22" y="0"/>
                    <a:pt x="19" y="0"/>
                    <a:pt x="16" y="2"/>
                  </a:cubicBezTo>
                  <a:cubicBezTo>
                    <a:pt x="13" y="3"/>
                    <a:pt x="10" y="5"/>
                    <a:pt x="8" y="7"/>
                  </a:cubicBezTo>
                  <a:cubicBezTo>
                    <a:pt x="5" y="9"/>
                    <a:pt x="3" y="12"/>
                    <a:pt x="2" y="15"/>
                  </a:cubicBezTo>
                  <a:cubicBezTo>
                    <a:pt x="1" y="18"/>
                    <a:pt x="0" y="22"/>
                    <a:pt x="0" y="25"/>
                  </a:cubicBezTo>
                  <a:cubicBezTo>
                    <a:pt x="0" y="29"/>
                    <a:pt x="1" y="32"/>
                    <a:pt x="2" y="35"/>
                  </a:cubicBezTo>
                  <a:cubicBezTo>
                    <a:pt x="3" y="39"/>
                    <a:pt x="5" y="41"/>
                    <a:pt x="8" y="44"/>
                  </a:cubicBezTo>
                  <a:cubicBezTo>
                    <a:pt x="10" y="46"/>
                    <a:pt x="13" y="48"/>
                    <a:pt x="16" y="49"/>
                  </a:cubicBezTo>
                  <a:cubicBezTo>
                    <a:pt x="19" y="50"/>
                    <a:pt x="22" y="51"/>
                    <a:pt x="26" y="51"/>
                  </a:cubicBezTo>
                  <a:cubicBezTo>
                    <a:pt x="29" y="51"/>
                    <a:pt x="32" y="50"/>
                    <a:pt x="35" y="49"/>
                  </a:cubicBezTo>
                  <a:cubicBezTo>
                    <a:pt x="39" y="48"/>
                    <a:pt x="41" y="46"/>
                    <a:pt x="44" y="44"/>
                  </a:cubicBezTo>
                  <a:cubicBezTo>
                    <a:pt x="46" y="41"/>
                    <a:pt x="48" y="39"/>
                    <a:pt x="49" y="35"/>
                  </a:cubicBezTo>
                  <a:cubicBezTo>
                    <a:pt x="51" y="32"/>
                    <a:pt x="51" y="29"/>
                    <a:pt x="51" y="25"/>
                  </a:cubicBezTo>
                  <a:cubicBezTo>
                    <a:pt x="51" y="22"/>
                    <a:pt x="51" y="18"/>
                    <a:pt x="49" y="15"/>
                  </a:cubicBezTo>
                  <a:close/>
                  <a:moveTo>
                    <a:pt x="45" y="34"/>
                  </a:moveTo>
                  <a:cubicBezTo>
                    <a:pt x="44" y="37"/>
                    <a:pt x="42" y="39"/>
                    <a:pt x="41" y="41"/>
                  </a:cubicBezTo>
                  <a:cubicBezTo>
                    <a:pt x="39" y="43"/>
                    <a:pt x="36" y="44"/>
                    <a:pt x="34" y="45"/>
                  </a:cubicBezTo>
                  <a:cubicBezTo>
                    <a:pt x="31" y="47"/>
                    <a:pt x="29" y="47"/>
                    <a:pt x="26" y="47"/>
                  </a:cubicBezTo>
                  <a:cubicBezTo>
                    <a:pt x="23" y="47"/>
                    <a:pt x="20" y="47"/>
                    <a:pt x="17" y="45"/>
                  </a:cubicBezTo>
                  <a:cubicBezTo>
                    <a:pt x="15" y="44"/>
                    <a:pt x="12" y="43"/>
                    <a:pt x="11" y="41"/>
                  </a:cubicBezTo>
                  <a:cubicBezTo>
                    <a:pt x="9" y="39"/>
                    <a:pt x="7" y="37"/>
                    <a:pt x="6" y="34"/>
                  </a:cubicBezTo>
                  <a:cubicBezTo>
                    <a:pt x="5" y="31"/>
                    <a:pt x="5" y="28"/>
                    <a:pt x="5" y="25"/>
                  </a:cubicBezTo>
                  <a:cubicBezTo>
                    <a:pt x="5" y="22"/>
                    <a:pt x="5" y="19"/>
                    <a:pt x="6" y="17"/>
                  </a:cubicBezTo>
                  <a:cubicBezTo>
                    <a:pt x="7" y="14"/>
                    <a:pt x="9" y="12"/>
                    <a:pt x="11" y="10"/>
                  </a:cubicBezTo>
                  <a:cubicBezTo>
                    <a:pt x="12" y="8"/>
                    <a:pt x="15" y="6"/>
                    <a:pt x="17" y="5"/>
                  </a:cubicBezTo>
                  <a:cubicBezTo>
                    <a:pt x="20" y="4"/>
                    <a:pt x="23" y="4"/>
                    <a:pt x="26" y="4"/>
                  </a:cubicBezTo>
                  <a:cubicBezTo>
                    <a:pt x="29" y="4"/>
                    <a:pt x="31" y="4"/>
                    <a:pt x="34" y="5"/>
                  </a:cubicBezTo>
                  <a:cubicBezTo>
                    <a:pt x="36" y="6"/>
                    <a:pt x="39" y="8"/>
                    <a:pt x="41" y="10"/>
                  </a:cubicBezTo>
                  <a:cubicBezTo>
                    <a:pt x="42" y="12"/>
                    <a:pt x="44" y="14"/>
                    <a:pt x="45" y="17"/>
                  </a:cubicBezTo>
                  <a:cubicBezTo>
                    <a:pt x="46" y="19"/>
                    <a:pt x="47" y="22"/>
                    <a:pt x="47" y="25"/>
                  </a:cubicBezTo>
                  <a:cubicBezTo>
                    <a:pt x="47" y="28"/>
                    <a:pt x="46" y="31"/>
                    <a:pt x="45" y="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dirty="0">
                <a:solidFill>
                  <a:schemeClr val="bg2"/>
                </a:solidFill>
              </a:endParaRPr>
            </a:p>
          </p:txBody>
        </p:sp>
      </p:grpSp>
      <p:sp>
        <p:nvSpPr>
          <p:cNvPr id="18" name="Footer Placeholder 3"/>
          <p:cNvSpPr>
            <a:spLocks noGrp="1"/>
          </p:cNvSpPr>
          <p:nvPr>
            <p:ph type="ftr" sz="quarter" idx="4"/>
          </p:nvPr>
        </p:nvSpPr>
        <p:spPr>
          <a:xfrm>
            <a:off x="742249" y="8868333"/>
            <a:ext cx="4906171" cy="107722"/>
          </a:xfrm>
          <a:prstGeom prst="rect">
            <a:avLst/>
          </a:prstGeom>
        </p:spPr>
        <p:txBody>
          <a:bodyPr vert="horz" wrap="square" lIns="0" tIns="0" rIns="0" bIns="0" rtlCol="0" anchor="ctr">
            <a:spAutoFit/>
          </a:bodyPr>
          <a:lstStyle>
            <a:lvl1pPr algn="l">
              <a:defRPr sz="700">
                <a:solidFill>
                  <a:schemeClr val="bg2"/>
                </a:solidFill>
              </a:defRPr>
            </a:lvl1pPr>
          </a:lstStyle>
          <a:p>
            <a:r>
              <a:rPr lang="en-US"/>
              <a:t>© 2019 NetApp, Inc. All rights reserved. </a:t>
            </a:r>
            <a:endParaRPr lang="en-US" dirty="0"/>
          </a:p>
        </p:txBody>
      </p:sp>
      <p:sp>
        <p:nvSpPr>
          <p:cNvPr id="33" name="Slide Number Placeholder 5"/>
          <p:cNvSpPr>
            <a:spLocks noGrp="1"/>
          </p:cNvSpPr>
          <p:nvPr>
            <p:ph type="sldNum" sz="quarter" idx="5"/>
          </p:nvPr>
        </p:nvSpPr>
        <p:spPr>
          <a:xfrm>
            <a:off x="382587" y="8852944"/>
            <a:ext cx="261144" cy="123111"/>
          </a:xfrm>
          <a:prstGeom prst="rect">
            <a:avLst/>
          </a:prstGeom>
        </p:spPr>
        <p:txBody>
          <a:bodyPr vert="horz" wrap="square" lIns="0" tIns="0" rIns="0" bIns="0" rtlCol="0" anchor="ctr">
            <a:spAutoFit/>
          </a:bodyPr>
          <a:lstStyle>
            <a:lvl1pPr algn="l">
              <a:defRPr sz="800" b="1">
                <a:solidFill>
                  <a:schemeClr val="bg2"/>
                </a:solidFill>
              </a:defRPr>
            </a:lvl1pPr>
          </a:lstStyle>
          <a:p>
            <a:fld id="{16AA2537-0790-4789-A16C-397C663A3332}" type="slidenum">
              <a:rPr lang="en-US" smtClean="0"/>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p:notesStyle>
    <a:lvl1pPr marL="0" marR="0" indent="0" algn="l" defTabSz="914400" rtl="0" eaLnBrk="0" fontAlgn="base" latinLnBrk="0" hangingPunct="0">
      <a:lnSpc>
        <a:spcPct val="100000"/>
      </a:lnSpc>
      <a:spcBef>
        <a:spcPct val="30000"/>
      </a:spcBef>
      <a:spcAft>
        <a:spcPct val="0"/>
      </a:spcAft>
      <a:buClrTx/>
      <a:buSzTx/>
      <a:buFontTx/>
      <a:buNone/>
      <a:tabLst/>
      <a:defRPr sz="1000" kern="1200">
        <a:solidFill>
          <a:schemeClr val="tx1"/>
        </a:solidFill>
        <a:latin typeface="Arial" panose="020B0604020202020204" pitchFamily="34" charset="0"/>
        <a:ea typeface="+mn-ea"/>
        <a:cs typeface="Arial" panose="020B0604020202020204" pitchFamily="34" charset="0"/>
      </a:defRPr>
    </a:lvl1pPr>
    <a:lvl2pPr marL="168275" marR="0" indent="0" algn="l" defTabSz="914400" rtl="0" eaLnBrk="0" fontAlgn="base" latinLnBrk="0" hangingPunct="0">
      <a:lnSpc>
        <a:spcPct val="100000"/>
      </a:lnSpc>
      <a:spcBef>
        <a:spcPct val="30000"/>
      </a:spcBef>
      <a:spcAft>
        <a:spcPct val="0"/>
      </a:spcAft>
      <a:buClrTx/>
      <a:buSzTx/>
      <a:buFontTx/>
      <a:buNone/>
      <a:tabLst/>
      <a:defRPr sz="1000" kern="1200">
        <a:solidFill>
          <a:schemeClr val="tx1"/>
        </a:solidFill>
        <a:latin typeface="Arial" panose="020B0604020202020204" pitchFamily="34" charset="0"/>
        <a:ea typeface="+mn-ea"/>
        <a:cs typeface="Arial" panose="020B0604020202020204" pitchFamily="34" charset="0"/>
      </a:defRPr>
    </a:lvl2pPr>
    <a:lvl3pPr marL="349250" marR="0" indent="0" algn="l" defTabSz="914400" rtl="0" eaLnBrk="0" fontAlgn="base" latinLnBrk="0" hangingPunct="0">
      <a:lnSpc>
        <a:spcPct val="100000"/>
      </a:lnSpc>
      <a:spcBef>
        <a:spcPct val="30000"/>
      </a:spcBef>
      <a:spcAft>
        <a:spcPct val="0"/>
      </a:spcAft>
      <a:buClrTx/>
      <a:buSzTx/>
      <a:buFontTx/>
      <a:buNone/>
      <a:tabLst/>
      <a:defRPr sz="1000" kern="1200">
        <a:solidFill>
          <a:schemeClr val="tx1"/>
        </a:solidFill>
        <a:latin typeface="Arial" panose="020B0604020202020204" pitchFamily="34" charset="0"/>
        <a:ea typeface="+mn-ea"/>
        <a:cs typeface="Arial" panose="020B0604020202020204" pitchFamily="34" charset="0"/>
      </a:defRPr>
    </a:lvl3pPr>
    <a:lvl4pPr marL="517525" marR="0" indent="0" algn="l" defTabSz="914400" rtl="0" eaLnBrk="0" fontAlgn="base" latinLnBrk="0" hangingPunct="0">
      <a:lnSpc>
        <a:spcPct val="100000"/>
      </a:lnSpc>
      <a:spcBef>
        <a:spcPct val="30000"/>
      </a:spcBef>
      <a:spcAft>
        <a:spcPct val="0"/>
      </a:spcAft>
      <a:buClrTx/>
      <a:buSzTx/>
      <a:buFontTx/>
      <a:buNone/>
      <a:tabLst/>
      <a:defRPr sz="1000" kern="1200">
        <a:solidFill>
          <a:schemeClr val="tx1"/>
        </a:solidFill>
        <a:latin typeface="Arial" panose="020B0604020202020204" pitchFamily="34" charset="0"/>
        <a:ea typeface="+mn-ea"/>
        <a:cs typeface="Arial" panose="020B0604020202020204" pitchFamily="34" charset="0"/>
      </a:defRPr>
    </a:lvl4pPr>
    <a:lvl5pPr marL="685800" marR="0" indent="0" algn="l" defTabSz="914400" rtl="0" eaLnBrk="0" fontAlgn="base" latinLnBrk="0" hangingPunct="0">
      <a:lnSpc>
        <a:spcPct val="100000"/>
      </a:lnSpc>
      <a:spcBef>
        <a:spcPct val="30000"/>
      </a:spcBef>
      <a:spcAft>
        <a:spcPct val="0"/>
      </a:spcAft>
      <a:buClrTx/>
      <a:buSzTx/>
      <a:buFontTx/>
      <a:buNone/>
      <a:tabLst/>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zUVPGb4rUZ8&amp;list=PLdXI3bZJEw7lnoRo8FBKsX1zHbK8AQOoT&amp;i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netapp.com/us-en/occm/reference_security_groups.html#rules-for-cloud-manager"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netapp.com/us-en/occm/reference_networking_aws.html"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ocs.netapp.com/us-en/occm/reference_networking_azure.html"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7838" y="301625"/>
            <a:ext cx="5902325" cy="3319463"/>
          </a:xfrm>
        </p:spPr>
      </p:sp>
      <p:sp>
        <p:nvSpPr>
          <p:cNvPr id="3" name="Notes Placeholder 2"/>
          <p:cNvSpPr>
            <a:spLocks noGrp="1"/>
          </p:cNvSpPr>
          <p:nvPr>
            <p:ph type="body" idx="1"/>
          </p:nvPr>
        </p:nvSpPr>
        <p:spPr/>
        <p:txBody>
          <a:bodyPr>
            <a:normAutofit/>
          </a:bodyPr>
          <a:lstStyle/>
          <a:p>
            <a:r>
              <a:rPr lang="en-US" b="1" dirty="0"/>
              <a:t>Instructor Notes</a:t>
            </a:r>
            <a:br>
              <a:rPr lang="en-US" dirty="0"/>
            </a:br>
            <a:endParaRPr lang="en-US" dirty="0"/>
          </a:p>
          <a:p>
            <a:endParaRPr lang="en-US" dirty="0"/>
          </a:p>
          <a:p>
            <a:r>
              <a:rPr lang="en-US" b="1" dirty="0"/>
              <a:t>Student Notes </a:t>
            </a:r>
            <a:br>
              <a:rPr lang="en-US" dirty="0"/>
            </a:br>
            <a:endParaRPr lang="en-US" dirty="0"/>
          </a:p>
          <a:p>
            <a:endParaRPr lang="en-US" dirty="0"/>
          </a:p>
        </p:txBody>
      </p:sp>
      <p:sp>
        <p:nvSpPr>
          <p:cNvPr id="6" name="Footer Placeholder 5">
            <a:extLst>
              <a:ext uri="{FF2B5EF4-FFF2-40B4-BE49-F238E27FC236}">
                <a16:creationId xmlns:a16="http://schemas.microsoft.com/office/drawing/2014/main" id="{0C430F6D-8ED8-44C2-B2A2-3E3C666192E1}"/>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19C9C768-379A-4B16-80DF-79934F94B6C0}"/>
              </a:ext>
            </a:extLst>
          </p:cNvPr>
          <p:cNvSpPr>
            <a:spLocks noGrp="1"/>
          </p:cNvSpPr>
          <p:nvPr>
            <p:ph type="sldNum" sz="quarter" idx="5"/>
          </p:nvPr>
        </p:nvSpPr>
        <p:spPr/>
        <p:txBody>
          <a:bodyPr/>
          <a:lstStyle/>
          <a:p>
            <a:fld id="{16AA2537-0790-4789-A16C-397C663A3332}" type="slidenum">
              <a:rPr lang="en-US" smtClean="0"/>
              <a:pPr/>
              <a:t>1</a:t>
            </a:fld>
            <a:endParaRPr lang="en-US" dirty="0"/>
          </a:p>
        </p:txBody>
      </p:sp>
    </p:spTree>
    <p:extLst>
      <p:ext uri="{BB962C8B-B14F-4D97-AF65-F5344CB8AC3E}">
        <p14:creationId xmlns:p14="http://schemas.microsoft.com/office/powerpoint/2010/main" val="3891666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br>
              <a:rPr lang="en-US" dirty="0"/>
            </a:br>
            <a:r>
              <a:rPr lang="en-US" dirty="0"/>
              <a:t>Bring NFS/CIFS data in CVO to object storage using Cloud Sync for data analytics </a:t>
            </a:r>
          </a:p>
        </p:txBody>
      </p:sp>
      <p:sp>
        <p:nvSpPr>
          <p:cNvPr id="6" name="Footer Placeholder 5">
            <a:extLst>
              <a:ext uri="{FF2B5EF4-FFF2-40B4-BE49-F238E27FC236}">
                <a16:creationId xmlns:a16="http://schemas.microsoft.com/office/drawing/2014/main" id="{608E9775-CE59-40AB-BADC-1F9A748DE804}"/>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4B02A328-63E8-4F32-8FCE-F6EB054B3934}"/>
              </a:ext>
            </a:extLst>
          </p:cNvPr>
          <p:cNvSpPr>
            <a:spLocks noGrp="1"/>
          </p:cNvSpPr>
          <p:nvPr>
            <p:ph type="sldNum" sz="quarter" idx="5"/>
          </p:nvPr>
        </p:nvSpPr>
        <p:spPr/>
        <p:txBody>
          <a:bodyPr/>
          <a:lstStyle/>
          <a:p>
            <a:fld id="{16AA2537-0790-4789-A16C-397C663A3332}" type="slidenum">
              <a:rPr lang="en-US" smtClean="0"/>
              <a:pPr/>
              <a:t>10</a:t>
            </a:fld>
            <a:endParaRPr lang="en-US" dirty="0"/>
          </a:p>
        </p:txBody>
      </p:sp>
    </p:spTree>
    <p:extLst>
      <p:ext uri="{BB962C8B-B14F-4D97-AF65-F5344CB8AC3E}">
        <p14:creationId xmlns:p14="http://schemas.microsoft.com/office/powerpoint/2010/main" val="2172771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Instructor Notes</a:t>
            </a:r>
            <a:br>
              <a:rPr lang="en-US" dirty="0"/>
            </a:br>
            <a:r>
              <a:rPr lang="en-US" dirty="0"/>
              <a:t>This shows the major benefit of doing </a:t>
            </a:r>
            <a:r>
              <a:rPr lang="en-US" dirty="0">
                <a:solidFill>
                  <a:srgbClr val="000000"/>
                </a:solidFill>
              </a:rPr>
              <a:t>dev/ops</a:t>
            </a:r>
            <a:r>
              <a:rPr lang="en-US" dirty="0"/>
              <a:t> using FlexClone.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Student Notes</a:t>
            </a:r>
            <a:br>
              <a:rPr lang="en-US" dirty="0"/>
            </a:br>
            <a:r>
              <a:rPr lang="en-US" dirty="0">
                <a:solidFill>
                  <a:srgbClr val="000000"/>
                </a:solidFill>
              </a:rPr>
              <a:t>Use</a:t>
            </a:r>
            <a:r>
              <a:rPr lang="en-US" dirty="0"/>
              <a:t> the public cloud for its “instant” provisioning capabilities.</a:t>
            </a:r>
          </a:p>
          <a:p>
            <a:r>
              <a:rPr lang="en-US" dirty="0"/>
              <a:t>Turn resources on and off as needed.</a:t>
            </a:r>
          </a:p>
          <a:p>
            <a:r>
              <a:rPr lang="en-US" dirty="0"/>
              <a:t>Take advantage of cost-effective </a:t>
            </a:r>
            <a:r>
              <a:rPr lang="en-US" dirty="0">
                <a:solidFill>
                  <a:srgbClr val="000000"/>
                </a:solidFill>
              </a:rPr>
              <a:t>industry-leading</a:t>
            </a:r>
            <a:r>
              <a:rPr lang="en-US" dirty="0"/>
              <a:t> data management features such as FlexClone software and thin </a:t>
            </a:r>
            <a:r>
              <a:rPr lang="en-US" dirty="0">
                <a:solidFill>
                  <a:srgbClr val="000000"/>
                </a:solidFill>
              </a:rPr>
              <a:t>Snapshot copies.</a:t>
            </a:r>
            <a:endParaRPr lang="en-US" dirty="0">
              <a:solidFill>
                <a:srgbClr val="000000"/>
              </a:solidFill>
              <a:latin typeface="Arial"/>
            </a:endParaRPr>
          </a:p>
          <a:p>
            <a:r>
              <a:rPr lang="en-US" dirty="0"/>
              <a:t>Eliminate downtime that is spent waiting on resources.</a:t>
            </a:r>
          </a:p>
          <a:p>
            <a:endParaRPr lang="en-US" dirty="0"/>
          </a:p>
        </p:txBody>
      </p:sp>
      <p:sp>
        <p:nvSpPr>
          <p:cNvPr id="6" name="Footer Placeholder 5">
            <a:extLst>
              <a:ext uri="{FF2B5EF4-FFF2-40B4-BE49-F238E27FC236}">
                <a16:creationId xmlns:a16="http://schemas.microsoft.com/office/drawing/2014/main" id="{43A89958-AEC6-4A4A-A4A5-0DA5EC87BADB}"/>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01B01BEF-A70D-4B20-A407-A50817EAAFAF}"/>
              </a:ext>
            </a:extLst>
          </p:cNvPr>
          <p:cNvSpPr>
            <a:spLocks noGrp="1"/>
          </p:cNvSpPr>
          <p:nvPr>
            <p:ph type="sldNum" sz="quarter" idx="5"/>
          </p:nvPr>
        </p:nvSpPr>
        <p:spPr/>
        <p:txBody>
          <a:bodyPr/>
          <a:lstStyle/>
          <a:p>
            <a:fld id="{16AA2537-0790-4789-A16C-397C663A3332}" type="slidenum">
              <a:rPr lang="en-US" smtClean="0"/>
              <a:pPr/>
              <a:t>11</a:t>
            </a:fld>
            <a:endParaRPr lang="en-US" dirty="0"/>
          </a:p>
        </p:txBody>
      </p:sp>
    </p:spTree>
    <p:extLst>
      <p:ext uri="{BB962C8B-B14F-4D97-AF65-F5344CB8AC3E}">
        <p14:creationId xmlns:p14="http://schemas.microsoft.com/office/powerpoint/2010/main" val="2210128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r>
              <a:rPr lang="en-US" dirty="0">
                <a:solidFill>
                  <a:srgbClr val="000000"/>
                </a:solidFill>
              </a:rPr>
              <a:t>Information on</a:t>
            </a:r>
            <a:r>
              <a:rPr lang="en-US" dirty="0"/>
              <a:t> how a real customer quickly recovered from Ransomware using NetApp technologies: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kern="1200" dirty="0">
                <a:solidFill>
                  <a:schemeClr val="tx1"/>
                </a:solidFill>
                <a:effectLst/>
                <a:latin typeface="Arial" panose="020B0604020202020204" pitchFamily="34" charset="0"/>
                <a:ea typeface="+mn-ea"/>
                <a:cs typeface="Arial" panose="020B0604020202020204" pitchFamily="34" charset="0"/>
              </a:rPr>
              <a:t>The customer was hit with ransomware, and within about 30 minutes </a:t>
            </a:r>
            <a:r>
              <a:rPr lang="en-US" sz="1000" kern="1200" dirty="0">
                <a:solidFill>
                  <a:srgbClr val="000000"/>
                </a:solidFill>
                <a:effectLst/>
                <a:latin typeface="Arial" panose="020B0604020202020204" pitchFamily="34" charset="0"/>
                <a:ea typeface="+mn-ea"/>
                <a:cs typeface="Arial" panose="020B0604020202020204" pitchFamily="34" charset="0"/>
              </a:rPr>
              <a:t>each and every</a:t>
            </a:r>
            <a:r>
              <a:rPr lang="en-US" sz="1000" kern="1200" dirty="0">
                <a:solidFill>
                  <a:schemeClr val="tx1"/>
                </a:solidFill>
                <a:effectLst/>
                <a:latin typeface="Arial" panose="020B0604020202020204" pitchFamily="34" charset="0"/>
                <a:ea typeface="+mn-ea"/>
                <a:cs typeface="Arial" panose="020B0604020202020204" pitchFamily="34" charset="0"/>
              </a:rPr>
              <a:t> one of </a:t>
            </a:r>
            <a:r>
              <a:rPr lang="en-US" sz="1000" kern="1200" dirty="0">
                <a:solidFill>
                  <a:srgbClr val="000000"/>
                </a:solidFill>
                <a:effectLst/>
                <a:latin typeface="Arial" panose="020B0604020202020204" pitchFamily="34" charset="0"/>
                <a:ea typeface="+mn-ea"/>
                <a:cs typeface="Arial" panose="020B0604020202020204" pitchFamily="34" charset="0"/>
              </a:rPr>
              <a:t>it’s</a:t>
            </a:r>
            <a:r>
              <a:rPr lang="en-US" sz="1000" kern="1200" dirty="0">
                <a:solidFill>
                  <a:schemeClr val="tx1"/>
                </a:solidFill>
                <a:effectLst/>
                <a:latin typeface="Arial" panose="020B0604020202020204" pitchFamily="34" charset="0"/>
                <a:ea typeface="+mn-ea"/>
                <a:cs typeface="Arial" panose="020B0604020202020204" pitchFamily="34" charset="0"/>
              </a:rPr>
              <a:t> Windows </a:t>
            </a:r>
            <a:r>
              <a:rPr lang="en-US" sz="1000" kern="1200" dirty="0">
                <a:solidFill>
                  <a:srgbClr val="000000"/>
                </a:solidFill>
                <a:effectLst/>
                <a:latin typeface="Arial" panose="020B0604020202020204" pitchFamily="34" charset="0"/>
                <a:ea typeface="+mn-ea"/>
                <a:cs typeface="Arial" panose="020B0604020202020204" pitchFamily="34" charset="0"/>
              </a:rPr>
              <a:t>machines</a:t>
            </a:r>
            <a:r>
              <a:rPr lang="en-US" sz="1000" kern="1200" dirty="0">
                <a:solidFill>
                  <a:schemeClr val="tx1"/>
                </a:solidFill>
                <a:effectLst/>
                <a:latin typeface="Arial" panose="020B0604020202020204" pitchFamily="34" charset="0"/>
                <a:ea typeface="+mn-ea"/>
                <a:cs typeface="Arial" panose="020B0604020202020204" pitchFamily="34" charset="0"/>
              </a:rPr>
              <a:t> (desktops/laptops/servers/AD/Exhange, everything) was impacted and their </a:t>
            </a:r>
            <a:r>
              <a:rPr lang="en-US" sz="1000" kern="1200" dirty="0">
                <a:solidFill>
                  <a:srgbClr val="000000"/>
                </a:solidFill>
                <a:effectLst/>
                <a:latin typeface="Arial" panose="020B0604020202020204" pitchFamily="34" charset="0"/>
                <a:ea typeface="+mn-ea"/>
                <a:cs typeface="Arial" panose="020B0604020202020204" pitchFamily="34" charset="0"/>
              </a:rPr>
              <a:t>drives</a:t>
            </a:r>
            <a:r>
              <a:rPr lang="en-US" sz="1000" kern="1200" dirty="0">
                <a:solidFill>
                  <a:schemeClr val="tx1"/>
                </a:solidFill>
                <a:effectLst/>
                <a:latin typeface="Arial" panose="020B0604020202020204" pitchFamily="34" charset="0"/>
                <a:ea typeface="+mn-ea"/>
                <a:cs typeface="Arial" panose="020B0604020202020204" pitchFamily="34" charset="0"/>
              </a:rPr>
              <a:t> encrypted. The entire company (40K+ employees) came to a complete standstill. The *</a:t>
            </a:r>
            <a:r>
              <a:rPr lang="en-US" sz="1000" b="1" kern="1200" dirty="0">
                <a:solidFill>
                  <a:schemeClr val="tx1"/>
                </a:solidFill>
                <a:effectLst/>
                <a:latin typeface="Arial" panose="020B0604020202020204" pitchFamily="34" charset="0"/>
                <a:ea typeface="+mn-ea"/>
                <a:cs typeface="Arial" panose="020B0604020202020204" pitchFamily="34" charset="0"/>
              </a:rPr>
              <a:t>only</a:t>
            </a:r>
            <a:r>
              <a:rPr lang="en-US" sz="1000" kern="1200" dirty="0">
                <a:solidFill>
                  <a:schemeClr val="tx1"/>
                </a:solidFill>
                <a:effectLst/>
                <a:latin typeface="Arial" panose="020B0604020202020204" pitchFamily="34" charset="0"/>
                <a:ea typeface="+mn-ea"/>
                <a:cs typeface="Arial" panose="020B0604020202020204" pitchFamily="34" charset="0"/>
              </a:rPr>
              <a:t>* restore method that has saved them is in their virtualized environment, much of which was on NetApp. </a:t>
            </a:r>
            <a:r>
              <a:rPr lang="en-US" sz="1000" kern="1200" dirty="0">
                <a:solidFill>
                  <a:srgbClr val="000000"/>
                </a:solidFill>
                <a:effectLst/>
                <a:latin typeface="Arial" panose="020B0604020202020204" pitchFamily="34" charset="0"/>
                <a:ea typeface="+mn-ea"/>
                <a:cs typeface="Arial" panose="020B0604020202020204" pitchFamily="34" charset="0"/>
              </a:rPr>
              <a:t>We</a:t>
            </a:r>
            <a:r>
              <a:rPr lang="en-US" sz="1000" kern="1200" dirty="0">
                <a:solidFill>
                  <a:schemeClr val="tx1"/>
                </a:solidFill>
                <a:effectLst/>
                <a:latin typeface="Arial" panose="020B0604020202020204" pitchFamily="34" charset="0"/>
                <a:ea typeface="+mn-ea"/>
                <a:cs typeface="Arial" panose="020B0604020202020204" pitchFamily="34" charset="0"/>
              </a:rPr>
              <a:t> ended up creating vol clones from the day before they were hit. Those clones were “hardened” by the </a:t>
            </a:r>
            <a:r>
              <a:rPr lang="en-US" sz="1000" kern="1200" dirty="0">
                <a:solidFill>
                  <a:srgbClr val="000000"/>
                </a:solidFill>
                <a:effectLst/>
                <a:latin typeface="Arial" panose="020B0604020202020204" pitchFamily="34" charset="0"/>
                <a:ea typeface="+mn-ea"/>
                <a:cs typeface="Arial" panose="020B0604020202020204" pitchFamily="34" charset="0"/>
              </a:rPr>
              <a:t>Vmware</a:t>
            </a:r>
            <a:r>
              <a:rPr lang="en-US" sz="1000" kern="1200" dirty="0">
                <a:solidFill>
                  <a:schemeClr val="tx1"/>
                </a:solidFill>
                <a:effectLst/>
                <a:latin typeface="Arial" panose="020B0604020202020204" pitchFamily="34" charset="0"/>
                <a:ea typeface="+mn-ea"/>
                <a:cs typeface="Arial" panose="020B0604020202020204" pitchFamily="34" charset="0"/>
              </a:rPr>
              <a:t> team in a segregated network, then </a:t>
            </a:r>
            <a:r>
              <a:rPr lang="en-US" sz="1000" kern="1200" dirty="0">
                <a:solidFill>
                  <a:srgbClr val="000000"/>
                </a:solidFill>
                <a:effectLst/>
                <a:latin typeface="Arial" panose="020B0604020202020204" pitchFamily="34" charset="0"/>
                <a:ea typeface="+mn-ea"/>
                <a:cs typeface="Arial" panose="020B0604020202020204" pitchFamily="34" charset="0"/>
              </a:rPr>
              <a:t>vmotioned</a:t>
            </a:r>
            <a:r>
              <a:rPr lang="en-US" sz="1000" kern="1200" dirty="0">
                <a:solidFill>
                  <a:schemeClr val="tx1"/>
                </a:solidFill>
                <a:effectLst/>
                <a:latin typeface="Arial" panose="020B0604020202020204" pitchFamily="34" charset="0"/>
                <a:ea typeface="+mn-ea"/>
                <a:cs typeface="Arial" panose="020B0604020202020204" pitchFamily="34" charset="0"/>
              </a:rPr>
              <a:t> back in to the corp network. Via vol clones/snapshots, they were able to get restored quickly and without taking up extra space on their storage.</a:t>
            </a:r>
          </a:p>
          <a:p>
            <a:endParaRPr lang="en-US" dirty="0"/>
          </a:p>
          <a:p>
            <a:r>
              <a:rPr lang="en-US" b="1" dirty="0"/>
              <a:t>Student Notes </a:t>
            </a:r>
            <a:br>
              <a:rPr lang="en-US" dirty="0"/>
            </a:br>
            <a:endParaRPr lang="en-US" dirty="0"/>
          </a:p>
          <a:p>
            <a:endParaRPr lang="en-US" dirty="0"/>
          </a:p>
        </p:txBody>
      </p:sp>
      <p:sp>
        <p:nvSpPr>
          <p:cNvPr id="6" name="Footer Placeholder 5">
            <a:extLst>
              <a:ext uri="{FF2B5EF4-FFF2-40B4-BE49-F238E27FC236}">
                <a16:creationId xmlns:a16="http://schemas.microsoft.com/office/drawing/2014/main" id="{3359FD48-41D1-4922-AF47-3F3B2DF3CF11}"/>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B35A74AB-EA79-48BD-B1EA-6D434ABFEFA8}"/>
              </a:ext>
            </a:extLst>
          </p:cNvPr>
          <p:cNvSpPr>
            <a:spLocks noGrp="1"/>
          </p:cNvSpPr>
          <p:nvPr>
            <p:ph type="sldNum" sz="quarter" idx="5"/>
          </p:nvPr>
        </p:nvSpPr>
        <p:spPr/>
        <p:txBody>
          <a:bodyPr/>
          <a:lstStyle/>
          <a:p>
            <a:fld id="{16AA2537-0790-4789-A16C-397C663A3332}" type="slidenum">
              <a:rPr lang="en-US" smtClean="0"/>
              <a:pPr/>
              <a:t>12</a:t>
            </a:fld>
            <a:endParaRPr lang="en-US" dirty="0"/>
          </a:p>
        </p:txBody>
      </p:sp>
    </p:spTree>
    <p:extLst>
      <p:ext uri="{BB962C8B-B14F-4D97-AF65-F5344CB8AC3E}">
        <p14:creationId xmlns:p14="http://schemas.microsoft.com/office/powerpoint/2010/main" val="727002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6" eaLnBrk="1" fontAlgn="auto" hangingPunct="1">
              <a:spcBef>
                <a:spcPts val="0"/>
              </a:spcBef>
              <a:spcAft>
                <a:spcPts val="0"/>
              </a:spcAft>
              <a:defRPr/>
            </a:pPr>
            <a:r>
              <a:rPr lang="en-US" b="1" dirty="0"/>
              <a:t>Instructor Notes</a:t>
            </a:r>
            <a:endParaRPr lang="en-US" dirty="0"/>
          </a:p>
          <a:p>
            <a:pPr defTabSz="966576" eaLnBrk="1" fontAlgn="auto" hangingPunct="1">
              <a:spcBef>
                <a:spcPts val="0"/>
              </a:spcBef>
              <a:spcAft>
                <a:spcPts val="0"/>
              </a:spcAft>
              <a:defRPr/>
            </a:pPr>
            <a:r>
              <a:rPr lang="en-US" dirty="0">
                <a:solidFill>
                  <a:srgbClr val="000000"/>
                </a:solidFill>
              </a:rPr>
              <a:t>We</a:t>
            </a:r>
            <a:r>
              <a:rPr lang="en-US" dirty="0"/>
              <a:t> can have application data available across multiple Availability Zones using SnapMirror.</a:t>
            </a:r>
          </a:p>
          <a:p>
            <a:pPr defTabSz="966576" eaLnBrk="1" fontAlgn="auto" hangingPunct="1">
              <a:spcBef>
                <a:spcPts val="0"/>
              </a:spcBef>
              <a:spcAft>
                <a:spcPts val="0"/>
              </a:spcAft>
              <a:defRPr/>
            </a:pPr>
            <a:r>
              <a:rPr lang="en-US" dirty="0">
                <a:solidFill>
                  <a:srgbClr val="000000"/>
                </a:solidFill>
              </a:rPr>
              <a:t>We</a:t>
            </a:r>
            <a:r>
              <a:rPr lang="en-US" dirty="0"/>
              <a:t> can also use SnapMirror across multiple regions.</a:t>
            </a:r>
          </a:p>
          <a:p>
            <a:pPr defTabSz="966576" eaLnBrk="1" fontAlgn="auto" hangingPunct="1">
              <a:spcBef>
                <a:spcPts val="0"/>
              </a:spcBef>
              <a:spcAft>
                <a:spcPts val="0"/>
              </a:spcAft>
              <a:defRPr/>
            </a:pPr>
            <a:endParaRPr lang="en-US" dirty="0"/>
          </a:p>
          <a:p>
            <a:pPr defTabSz="966576" eaLnBrk="1" fontAlgn="auto" hangingPunct="1">
              <a:spcBef>
                <a:spcPts val="0"/>
              </a:spcBef>
              <a:spcAft>
                <a:spcPts val="0"/>
              </a:spcAft>
              <a:defRPr/>
            </a:pPr>
            <a:r>
              <a:rPr lang="en-US" b="1" dirty="0"/>
              <a:t>Student Notes</a:t>
            </a:r>
          </a:p>
          <a:p>
            <a:endParaRPr lang="en-US" dirty="0"/>
          </a:p>
        </p:txBody>
      </p:sp>
      <p:sp>
        <p:nvSpPr>
          <p:cNvPr id="6" name="Footer Placeholder 5">
            <a:extLst>
              <a:ext uri="{FF2B5EF4-FFF2-40B4-BE49-F238E27FC236}">
                <a16:creationId xmlns:a16="http://schemas.microsoft.com/office/drawing/2014/main" id="{958D2972-2D5B-415E-9417-5127ABAC1F90}"/>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0D3560C1-9BF7-4180-A435-0C16262776E8}"/>
              </a:ext>
            </a:extLst>
          </p:cNvPr>
          <p:cNvSpPr>
            <a:spLocks noGrp="1"/>
          </p:cNvSpPr>
          <p:nvPr>
            <p:ph type="sldNum" sz="quarter" idx="5"/>
          </p:nvPr>
        </p:nvSpPr>
        <p:spPr/>
        <p:txBody>
          <a:bodyPr/>
          <a:lstStyle/>
          <a:p>
            <a:fld id="{16AA2537-0790-4789-A16C-397C663A3332}" type="slidenum">
              <a:rPr lang="en-US" smtClean="0"/>
              <a:pPr/>
              <a:t>13</a:t>
            </a:fld>
            <a:endParaRPr lang="en-US" dirty="0"/>
          </a:p>
        </p:txBody>
      </p:sp>
    </p:spTree>
    <p:extLst>
      <p:ext uri="{BB962C8B-B14F-4D97-AF65-F5344CB8AC3E}">
        <p14:creationId xmlns:p14="http://schemas.microsoft.com/office/powerpoint/2010/main" val="2991779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a:extLst>
              <a:ext uri="{FF2B5EF4-FFF2-40B4-BE49-F238E27FC236}">
                <a16:creationId xmlns:a16="http://schemas.microsoft.com/office/drawing/2014/main" id="{A2443D59-63B8-4F74-B940-DB4FA52F3528}"/>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8D317EA4-C2D7-4C3D-9D4C-406BC7E30745}"/>
              </a:ext>
            </a:extLst>
          </p:cNvPr>
          <p:cNvSpPr>
            <a:spLocks noGrp="1"/>
          </p:cNvSpPr>
          <p:nvPr>
            <p:ph type="sldNum" sz="quarter" idx="5"/>
          </p:nvPr>
        </p:nvSpPr>
        <p:spPr/>
        <p:txBody>
          <a:bodyPr/>
          <a:lstStyle/>
          <a:p>
            <a:fld id="{16AA2537-0790-4789-A16C-397C663A3332}" type="slidenum">
              <a:rPr lang="en-US" smtClean="0"/>
              <a:pPr/>
              <a:t>14</a:t>
            </a:fld>
            <a:endParaRPr lang="en-US" dirty="0"/>
          </a:p>
        </p:txBody>
      </p:sp>
    </p:spTree>
    <p:extLst>
      <p:ext uri="{BB962C8B-B14F-4D97-AF65-F5344CB8AC3E}">
        <p14:creationId xmlns:p14="http://schemas.microsoft.com/office/powerpoint/2010/main" val="2499907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b="1" dirty="0"/>
              <a:t>Student Notes</a:t>
            </a:r>
          </a:p>
          <a:p>
            <a:r>
              <a:rPr lang="en-US" dirty="0"/>
              <a:t>The data management </a:t>
            </a:r>
            <a:r>
              <a:rPr lang="en-US" dirty="0">
                <a:solidFill>
                  <a:srgbClr val="000000"/>
                </a:solidFill>
              </a:rPr>
              <a:t>requirement for on-premises storage system resources differs</a:t>
            </a:r>
            <a:r>
              <a:rPr lang="en-US" dirty="0"/>
              <a:t> from the requirements of resources in the cloud. Cloud Manager was developed to create an easy and intuitive customer experience for both deploying </a:t>
            </a:r>
            <a:r>
              <a:rPr lang="en-US" dirty="0">
                <a:solidFill>
                  <a:srgbClr val="000000"/>
                </a:solidFill>
              </a:rPr>
              <a:t>Cloud Volumes ONTAP</a:t>
            </a:r>
            <a:r>
              <a:rPr lang="en-US" dirty="0"/>
              <a:t> software and helping to provision NetApp Private Storage (NPS) resources. </a:t>
            </a:r>
          </a:p>
          <a:p>
            <a:endParaRPr lang="en-US" dirty="0"/>
          </a:p>
        </p:txBody>
      </p:sp>
      <p:sp>
        <p:nvSpPr>
          <p:cNvPr id="6" name="Footer Placeholder 5">
            <a:extLst>
              <a:ext uri="{FF2B5EF4-FFF2-40B4-BE49-F238E27FC236}">
                <a16:creationId xmlns:a16="http://schemas.microsoft.com/office/drawing/2014/main" id="{55D97879-66BD-46AE-B325-8C3C943C2D7C}"/>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6ABFD180-0795-4221-B791-D8F9944BABCC}"/>
              </a:ext>
            </a:extLst>
          </p:cNvPr>
          <p:cNvSpPr>
            <a:spLocks noGrp="1"/>
          </p:cNvSpPr>
          <p:nvPr>
            <p:ph type="sldNum" sz="quarter" idx="5"/>
          </p:nvPr>
        </p:nvSpPr>
        <p:spPr/>
        <p:txBody>
          <a:bodyPr/>
          <a:lstStyle/>
          <a:p>
            <a:fld id="{16AA2537-0790-4789-A16C-397C663A3332}" type="slidenum">
              <a:rPr lang="en-US" smtClean="0"/>
              <a:pPr/>
              <a:t>15</a:t>
            </a:fld>
            <a:endParaRPr lang="en-US" dirty="0"/>
          </a:p>
        </p:txBody>
      </p:sp>
    </p:spTree>
    <p:extLst>
      <p:ext uri="{BB962C8B-B14F-4D97-AF65-F5344CB8AC3E}">
        <p14:creationId xmlns:p14="http://schemas.microsoft.com/office/powerpoint/2010/main" val="1848794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b="1" dirty="0"/>
              <a:t>Student Notes</a:t>
            </a:r>
            <a:endParaRPr lang="en-US" dirty="0"/>
          </a:p>
          <a:p>
            <a:pPr defTabSz="483289" eaLnBrk="1" fontAlgn="auto" hangingPunct="1">
              <a:spcBef>
                <a:spcPts val="0"/>
              </a:spcBef>
              <a:spcAft>
                <a:spcPts val="0"/>
              </a:spcAft>
              <a:defRPr/>
            </a:pPr>
            <a:r>
              <a:rPr lang="en-US" dirty="0"/>
              <a:t>Cloud Manager is the deployment environment for </a:t>
            </a:r>
            <a:r>
              <a:rPr lang="en-US" dirty="0">
                <a:solidFill>
                  <a:srgbClr val="000000"/>
                </a:solidFill>
              </a:rPr>
              <a:t>Cloud Volumes ONTAP</a:t>
            </a:r>
            <a:r>
              <a:rPr lang="en-US" dirty="0"/>
              <a:t> software. It </a:t>
            </a:r>
            <a:r>
              <a:rPr lang="en-US" dirty="0">
                <a:solidFill>
                  <a:srgbClr val="000000"/>
                </a:solidFill>
              </a:rPr>
              <a:t>offers</a:t>
            </a:r>
            <a:r>
              <a:rPr lang="en-US" dirty="0"/>
              <a:t> a point-and-click installation and automatically selects and assigns resources to each instance. When you deploy </a:t>
            </a:r>
            <a:r>
              <a:rPr lang="en-US" dirty="0">
                <a:solidFill>
                  <a:srgbClr val="000000"/>
                </a:solidFill>
              </a:rPr>
              <a:t>Cloud Volumes ONTAP</a:t>
            </a:r>
            <a:r>
              <a:rPr lang="en-US" dirty="0"/>
              <a:t> </a:t>
            </a:r>
            <a:r>
              <a:rPr lang="en-US" dirty="0">
                <a:solidFill>
                  <a:srgbClr val="000000"/>
                </a:solidFill>
              </a:rPr>
              <a:t>software</a:t>
            </a:r>
            <a:r>
              <a:rPr lang="en-US" dirty="0"/>
              <a:t>, Cloud Manager uses your cloud credentials to select the compute and storage necessary to run the instance of your choice. </a:t>
            </a:r>
            <a:r>
              <a:rPr lang="en-US" dirty="0">
                <a:solidFill>
                  <a:srgbClr val="000000"/>
                </a:solidFill>
              </a:rPr>
              <a:t>With</a:t>
            </a:r>
            <a:r>
              <a:rPr lang="en-US" dirty="0"/>
              <a:t> visibility into the actual resources that </a:t>
            </a:r>
            <a:r>
              <a:rPr lang="en-US" dirty="0">
                <a:solidFill>
                  <a:srgbClr val="000000"/>
                </a:solidFill>
              </a:rPr>
              <a:t>are consumed by</a:t>
            </a:r>
            <a:r>
              <a:rPr lang="en-US" dirty="0"/>
              <a:t> each instance, </a:t>
            </a:r>
            <a:r>
              <a:rPr lang="en-US" dirty="0">
                <a:solidFill>
                  <a:srgbClr val="000000"/>
                </a:solidFill>
              </a:rPr>
              <a:t>Cloud Manager monitors and</a:t>
            </a:r>
            <a:r>
              <a:rPr lang="en-US" dirty="0"/>
              <a:t> tracks cloud resource </a:t>
            </a:r>
            <a:r>
              <a:rPr lang="en-US" dirty="0">
                <a:solidFill>
                  <a:srgbClr val="000000"/>
                </a:solidFill>
              </a:rPr>
              <a:t>use</a:t>
            </a:r>
            <a:r>
              <a:rPr lang="en-US" dirty="0"/>
              <a:t>. You can later use this information in assessing your environment.</a:t>
            </a:r>
          </a:p>
          <a:p>
            <a:endParaRPr lang="en-US" dirty="0"/>
          </a:p>
          <a:p>
            <a:r>
              <a:rPr lang="en-US" dirty="0"/>
              <a:t>Cloud Manager provides management for your ONTAP hybrid enterprise storage environment, including the </a:t>
            </a:r>
            <a:r>
              <a:rPr lang="en-US" dirty="0">
                <a:solidFill>
                  <a:srgbClr val="000000"/>
                </a:solidFill>
              </a:rPr>
              <a:t>Cloud Volumes ONTAP</a:t>
            </a:r>
            <a:r>
              <a:rPr lang="en-US" dirty="0"/>
              <a:t> storage service and AFF and FAS systems. Cloud Manager brings together </a:t>
            </a:r>
            <a:r>
              <a:rPr lang="en-US" dirty="0">
                <a:solidFill>
                  <a:srgbClr val="000000"/>
                </a:solidFill>
              </a:rPr>
              <a:t>Data Fabric</a:t>
            </a:r>
            <a:r>
              <a:rPr lang="en-US" dirty="0"/>
              <a:t> </a:t>
            </a:r>
            <a:r>
              <a:rPr lang="en-US" dirty="0">
                <a:solidFill>
                  <a:srgbClr val="000000"/>
                </a:solidFill>
              </a:rPr>
              <a:t>elements</a:t>
            </a:r>
            <a:r>
              <a:rPr lang="en-US" dirty="0"/>
              <a:t> with a single management interface that is independent of the data location. This solution eases the day-to-day requirements of </a:t>
            </a:r>
            <a:r>
              <a:rPr lang="en-US" dirty="0">
                <a:solidFill>
                  <a:srgbClr val="000000"/>
                </a:solidFill>
              </a:rPr>
              <a:t>Cloud Volumes ONTAP</a:t>
            </a:r>
            <a:r>
              <a:rPr lang="en-US" dirty="0"/>
              <a:t> storage in both Amazon Web Services (AWS) and Microsoft Azure, including configuring, provisioning, and monitoring each active virtual and hardware storage node.</a:t>
            </a:r>
          </a:p>
          <a:p>
            <a:endParaRPr lang="en-US" dirty="0"/>
          </a:p>
          <a:p>
            <a:r>
              <a:rPr lang="en-US" dirty="0"/>
              <a:t>ONTAP hybrid cloud environments store applications and data both on-premises and in the cloud. Cloud Manager eases the movement of data across the </a:t>
            </a:r>
            <a:r>
              <a:rPr lang="en-US" dirty="0">
                <a:solidFill>
                  <a:srgbClr val="000000"/>
                </a:solidFill>
              </a:rPr>
              <a:t>Data Fabric</a:t>
            </a:r>
            <a:r>
              <a:rPr lang="en-US" dirty="0"/>
              <a:t> with click-and-drag simplicity to automate data movement between on-premises and the cloud. You simply identify the source volume, destination volume, and a replication policy and schedule. Cloud Manager configures the relationships, applies the replication policy, and then starts the initial transfer between the volumes.</a:t>
            </a:r>
          </a:p>
          <a:p>
            <a:endParaRPr lang="en-US" dirty="0"/>
          </a:p>
        </p:txBody>
      </p:sp>
      <p:sp>
        <p:nvSpPr>
          <p:cNvPr id="6" name="Footer Placeholder 5">
            <a:extLst>
              <a:ext uri="{FF2B5EF4-FFF2-40B4-BE49-F238E27FC236}">
                <a16:creationId xmlns:a16="http://schemas.microsoft.com/office/drawing/2014/main" id="{6A447009-E7FB-470B-90CE-D10A00A72829}"/>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407B3FE9-41F1-4A29-B224-499C124F71E4}"/>
              </a:ext>
            </a:extLst>
          </p:cNvPr>
          <p:cNvSpPr>
            <a:spLocks noGrp="1"/>
          </p:cNvSpPr>
          <p:nvPr>
            <p:ph type="sldNum" sz="quarter" idx="5"/>
          </p:nvPr>
        </p:nvSpPr>
        <p:spPr/>
        <p:txBody>
          <a:bodyPr/>
          <a:lstStyle/>
          <a:p>
            <a:fld id="{16AA2537-0790-4789-A16C-397C663A3332}" type="slidenum">
              <a:rPr lang="en-US" smtClean="0"/>
              <a:pPr/>
              <a:t>16</a:t>
            </a:fld>
            <a:endParaRPr lang="en-US" dirty="0"/>
          </a:p>
        </p:txBody>
      </p:sp>
    </p:spTree>
    <p:extLst>
      <p:ext uri="{BB962C8B-B14F-4D97-AF65-F5344CB8AC3E}">
        <p14:creationId xmlns:p14="http://schemas.microsoft.com/office/powerpoint/2010/main" val="1512180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b="1" dirty="0"/>
              <a:t>Student Notes</a:t>
            </a:r>
          </a:p>
          <a:p>
            <a:endParaRPr lang="en-US" dirty="0"/>
          </a:p>
        </p:txBody>
      </p:sp>
      <p:sp>
        <p:nvSpPr>
          <p:cNvPr id="6" name="Footer Placeholder 5">
            <a:extLst>
              <a:ext uri="{FF2B5EF4-FFF2-40B4-BE49-F238E27FC236}">
                <a16:creationId xmlns:a16="http://schemas.microsoft.com/office/drawing/2014/main" id="{6F19484F-6D0D-4E57-BD1F-022EDF8ACCD6}"/>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F08344AE-DADE-4206-9564-ACA2A8FF100F}"/>
              </a:ext>
            </a:extLst>
          </p:cNvPr>
          <p:cNvSpPr>
            <a:spLocks noGrp="1"/>
          </p:cNvSpPr>
          <p:nvPr>
            <p:ph type="sldNum" sz="quarter" idx="5"/>
          </p:nvPr>
        </p:nvSpPr>
        <p:spPr/>
        <p:txBody>
          <a:bodyPr/>
          <a:lstStyle/>
          <a:p>
            <a:fld id="{16AA2537-0790-4789-A16C-397C663A3332}" type="slidenum">
              <a:rPr lang="en-US" smtClean="0"/>
              <a:pPr/>
              <a:t>17</a:t>
            </a:fld>
            <a:endParaRPr lang="en-US" dirty="0"/>
          </a:p>
        </p:txBody>
      </p:sp>
    </p:spTree>
    <p:extLst>
      <p:ext uri="{BB962C8B-B14F-4D97-AF65-F5344CB8AC3E}">
        <p14:creationId xmlns:p14="http://schemas.microsoft.com/office/powerpoint/2010/main" val="2936207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b="0" dirty="0"/>
              <a:t>The Cloud Manager can also be deployed in the private subnet. </a:t>
            </a:r>
            <a:r>
              <a:rPr lang="en-US" b="0" dirty="0">
                <a:solidFill>
                  <a:srgbClr val="000000"/>
                </a:solidFill>
              </a:rPr>
              <a:t>That</a:t>
            </a:r>
            <a:r>
              <a:rPr lang="en-US" b="0" dirty="0"/>
              <a:t> is what </a:t>
            </a:r>
            <a:r>
              <a:rPr lang="en-US" b="0" dirty="0">
                <a:solidFill>
                  <a:srgbClr val="000000"/>
                </a:solidFill>
              </a:rPr>
              <a:t>we</a:t>
            </a:r>
            <a:r>
              <a:rPr lang="en-US" b="0" dirty="0"/>
              <a:t> are doing in the </a:t>
            </a:r>
            <a:r>
              <a:rPr lang="en-US" b="0" dirty="0">
                <a:solidFill>
                  <a:srgbClr val="000000"/>
                </a:solidFill>
              </a:rPr>
              <a:t>lab- deploy</a:t>
            </a:r>
            <a:r>
              <a:rPr lang="en-US" b="0" dirty="0"/>
              <a:t> a </a:t>
            </a:r>
            <a:r>
              <a:rPr lang="en-US" b="0" dirty="0">
                <a:solidFill>
                  <a:srgbClr val="000000"/>
                </a:solidFill>
              </a:rPr>
              <a:t>cloud manager</a:t>
            </a:r>
            <a:r>
              <a:rPr lang="en-US" b="0" dirty="0"/>
              <a:t> in the private subnet. </a:t>
            </a:r>
          </a:p>
          <a:p>
            <a:r>
              <a:rPr lang="en-US" b="0" dirty="0">
                <a:solidFill>
                  <a:srgbClr val="000000"/>
                </a:solidFill>
              </a:rPr>
              <a:t>Cloud manager</a:t>
            </a:r>
            <a:r>
              <a:rPr lang="en-US" b="0" dirty="0"/>
              <a:t> should have connectivity to the subnet where CVO is deployed.</a:t>
            </a:r>
          </a:p>
          <a:p>
            <a:endParaRPr lang="en-US" dirty="0"/>
          </a:p>
          <a:p>
            <a:r>
              <a:rPr lang="en-US" b="1" dirty="0"/>
              <a:t>Student Notes</a:t>
            </a:r>
          </a:p>
          <a:p>
            <a:r>
              <a:rPr lang="en-US" dirty="0"/>
              <a:t>Cloud Manager can be run from various locations, depending on the environment. </a:t>
            </a:r>
          </a:p>
          <a:p>
            <a:endParaRPr lang="en-US" dirty="0"/>
          </a:p>
          <a:p>
            <a:r>
              <a:rPr lang="en-US" dirty="0"/>
              <a:t>The left graphic shows Cloud Manager that is running in a public subnet and single-node </a:t>
            </a:r>
            <a:r>
              <a:rPr lang="en-US" dirty="0">
                <a:solidFill>
                  <a:srgbClr val="000000"/>
                </a:solidFill>
              </a:rPr>
              <a:t>Cloud Volumes ONTAP</a:t>
            </a:r>
            <a:r>
              <a:rPr lang="en-US" dirty="0"/>
              <a:t> instances that are running in a private subnet. To deploy this method in an </a:t>
            </a:r>
            <a:r>
              <a:rPr lang="en-US" dirty="0">
                <a:solidFill>
                  <a:srgbClr val="000000"/>
                </a:solidFill>
              </a:rPr>
              <a:t>AWS</a:t>
            </a:r>
            <a:r>
              <a:rPr lang="en-US" dirty="0"/>
              <a:t> environment, launch an instance from </a:t>
            </a:r>
            <a:r>
              <a:rPr lang="en-US" dirty="0">
                <a:solidFill>
                  <a:srgbClr val="000000"/>
                </a:solidFill>
              </a:rPr>
              <a:t>AWS</a:t>
            </a:r>
            <a:r>
              <a:rPr lang="en-US" dirty="0"/>
              <a:t> Marketplace. Likewise, in an Azure environment, deploy a new virtual machine (VM) from the Azure Marketplace.</a:t>
            </a:r>
          </a:p>
          <a:p>
            <a:endParaRPr lang="en-US" dirty="0"/>
          </a:p>
          <a:p>
            <a:r>
              <a:rPr lang="en-US" dirty="0"/>
              <a:t>The right graphic shows Cloud Manager that is running in a data center and single-node </a:t>
            </a:r>
            <a:r>
              <a:rPr lang="en-US" dirty="0">
                <a:solidFill>
                  <a:srgbClr val="000000"/>
                </a:solidFill>
              </a:rPr>
              <a:t>Cloud Volumes ONTAP</a:t>
            </a:r>
            <a:r>
              <a:rPr lang="en-US" dirty="0"/>
              <a:t> instances that are running in a private subnet. To deploy this method for either an </a:t>
            </a:r>
            <a:r>
              <a:rPr lang="en-US" dirty="0">
                <a:solidFill>
                  <a:srgbClr val="000000"/>
                </a:solidFill>
              </a:rPr>
              <a:t>AWS</a:t>
            </a:r>
            <a:r>
              <a:rPr lang="en-US" dirty="0"/>
              <a:t> or Azure environment, </a:t>
            </a:r>
            <a:r>
              <a:rPr lang="en-US" dirty="0">
                <a:solidFill>
                  <a:srgbClr val="000000"/>
                </a:solidFill>
              </a:rPr>
              <a:t>download and</a:t>
            </a:r>
            <a:r>
              <a:rPr lang="en-US" dirty="0"/>
              <a:t> install the software on an existing host or </a:t>
            </a:r>
            <a:r>
              <a:rPr lang="en-US" dirty="0">
                <a:solidFill>
                  <a:srgbClr val="000000"/>
                </a:solidFill>
              </a:rPr>
              <a:t>VM</a:t>
            </a:r>
            <a:r>
              <a:rPr lang="en-US" dirty="0"/>
              <a:t>.</a:t>
            </a:r>
          </a:p>
          <a:p>
            <a:endParaRPr lang="en-US" dirty="0"/>
          </a:p>
        </p:txBody>
      </p:sp>
      <p:sp>
        <p:nvSpPr>
          <p:cNvPr id="6" name="Footer Placeholder 5">
            <a:extLst>
              <a:ext uri="{FF2B5EF4-FFF2-40B4-BE49-F238E27FC236}">
                <a16:creationId xmlns:a16="http://schemas.microsoft.com/office/drawing/2014/main" id="{7CABC517-1F6B-4BE8-82D1-2DD3AB6CFD32}"/>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15E1A269-E25B-4003-8199-BDB79234C068}"/>
              </a:ext>
            </a:extLst>
          </p:cNvPr>
          <p:cNvSpPr>
            <a:spLocks noGrp="1"/>
          </p:cNvSpPr>
          <p:nvPr>
            <p:ph type="sldNum" sz="quarter" idx="5"/>
          </p:nvPr>
        </p:nvSpPr>
        <p:spPr/>
        <p:txBody>
          <a:bodyPr/>
          <a:lstStyle/>
          <a:p>
            <a:fld id="{16AA2537-0790-4789-A16C-397C663A3332}" type="slidenum">
              <a:rPr lang="en-US" smtClean="0"/>
              <a:pPr/>
              <a:t>18</a:t>
            </a:fld>
            <a:endParaRPr lang="en-US" dirty="0"/>
          </a:p>
        </p:txBody>
      </p:sp>
    </p:spTree>
    <p:extLst>
      <p:ext uri="{BB962C8B-B14F-4D97-AF65-F5344CB8AC3E}">
        <p14:creationId xmlns:p14="http://schemas.microsoft.com/office/powerpoint/2010/main" val="2307674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dirty="0"/>
              <a:t>See YouTube video:</a:t>
            </a:r>
          </a:p>
          <a:p>
            <a:r>
              <a:rPr lang="en-US" dirty="0">
                <a:hlinkClick r:id="rId3"/>
              </a:rPr>
              <a:t>https://www.youtube.com/watch?v=zUVPGb4rUZ8&amp;list=PLdXI3bZJEw7lnoRo8FBKsX1zHbK8AQOoT&amp;in</a:t>
            </a:r>
            <a:r>
              <a:rPr lang="en-US" dirty="0"/>
              <a:t> </a:t>
            </a:r>
          </a:p>
          <a:p>
            <a:endParaRPr lang="en-US" dirty="0"/>
          </a:p>
          <a:p>
            <a:r>
              <a:rPr lang="en-US" b="1" dirty="0"/>
              <a:t>Student Notes</a:t>
            </a:r>
          </a:p>
          <a:p>
            <a:r>
              <a:rPr lang="en-US" dirty="0"/>
              <a:t>Cloud Manager software can run in the cloud or in your data center. The software just needs a connection to the networks in which you want to deploy </a:t>
            </a:r>
            <a:r>
              <a:rPr lang="en-US" dirty="0">
                <a:solidFill>
                  <a:srgbClr val="000000"/>
                </a:solidFill>
              </a:rPr>
              <a:t>Cloud Volumes ONTAP</a:t>
            </a:r>
            <a:r>
              <a:rPr lang="en-US" dirty="0"/>
              <a:t> systems. </a:t>
            </a:r>
          </a:p>
          <a:p>
            <a:endParaRPr lang="en-US" dirty="0"/>
          </a:p>
          <a:p>
            <a:pPr defTabSz="483289" eaLnBrk="1" fontAlgn="auto" hangingPunct="1">
              <a:spcBef>
                <a:spcPts val="0"/>
              </a:spcBef>
              <a:spcAft>
                <a:spcPts val="0"/>
              </a:spcAft>
              <a:defRPr/>
            </a:pPr>
            <a:r>
              <a:rPr lang="en-US" dirty="0"/>
              <a:t>The easiest method is to deploy Cloud Manager in the cloud. You deploy Cloud Manager and </a:t>
            </a:r>
            <a:r>
              <a:rPr lang="en-US" dirty="0">
                <a:solidFill>
                  <a:srgbClr val="000000"/>
                </a:solidFill>
              </a:rPr>
              <a:t>Cloud Volumes ONTAP</a:t>
            </a:r>
            <a:r>
              <a:rPr lang="en-US" dirty="0"/>
              <a:t> software from the </a:t>
            </a:r>
            <a:r>
              <a:rPr lang="en-US" dirty="0">
                <a:solidFill>
                  <a:srgbClr val="000000"/>
                </a:solidFill>
              </a:rPr>
              <a:t>AWS</a:t>
            </a:r>
            <a:r>
              <a:rPr lang="en-US" dirty="0"/>
              <a:t> Marketplace or Azure Marketplace. In the class exercises, deployment is done with the </a:t>
            </a:r>
            <a:r>
              <a:rPr lang="en-US" dirty="0">
                <a:solidFill>
                  <a:srgbClr val="000000"/>
                </a:solidFill>
              </a:rPr>
              <a:t>AWS</a:t>
            </a:r>
            <a:r>
              <a:rPr lang="en-US" dirty="0"/>
              <a:t> Marketplace.</a:t>
            </a:r>
          </a:p>
          <a:p>
            <a:pPr defTabSz="483289" eaLnBrk="1" fontAlgn="auto" hangingPunct="1">
              <a:spcBef>
                <a:spcPts val="0"/>
              </a:spcBef>
              <a:spcAft>
                <a:spcPts val="0"/>
              </a:spcAft>
              <a:defRPr/>
            </a:pPr>
            <a:endParaRPr lang="en-US" dirty="0"/>
          </a:p>
          <a:p>
            <a:pPr defTabSz="483289" eaLnBrk="1" fontAlgn="auto" hangingPunct="1">
              <a:spcBef>
                <a:spcPts val="0"/>
              </a:spcBef>
              <a:spcAft>
                <a:spcPts val="0"/>
              </a:spcAft>
              <a:defRPr/>
            </a:pPr>
            <a:r>
              <a:rPr lang="en-US" dirty="0"/>
              <a:t>After deploying, you launch Cloud Manager from the </a:t>
            </a:r>
            <a:r>
              <a:rPr lang="en-US" dirty="0">
                <a:solidFill>
                  <a:srgbClr val="000000"/>
                </a:solidFill>
              </a:rPr>
              <a:t>AWS</a:t>
            </a:r>
            <a:r>
              <a:rPr lang="en-US" dirty="0"/>
              <a:t> or Azure console. The first time that you run Cloud Manager, a setup </a:t>
            </a:r>
            <a:r>
              <a:rPr lang="en-US" dirty="0">
                <a:solidFill>
                  <a:srgbClr val="000000"/>
                </a:solidFill>
              </a:rPr>
              <a:t>wizard</a:t>
            </a:r>
            <a:r>
              <a:rPr lang="en-US" dirty="0"/>
              <a:t> guides you through the configuration. </a:t>
            </a:r>
            <a:r>
              <a:rPr lang="en-US" dirty="0">
                <a:solidFill>
                  <a:srgbClr val="000000"/>
                </a:solidFill>
              </a:rPr>
              <a:t>After</a:t>
            </a:r>
            <a:r>
              <a:rPr lang="en-US" dirty="0"/>
              <a:t> Cloud Manager has been configured, you can deploy an instance of </a:t>
            </a:r>
            <a:r>
              <a:rPr lang="en-US" dirty="0">
                <a:solidFill>
                  <a:srgbClr val="000000"/>
                </a:solidFill>
              </a:rPr>
              <a:t>Cloud Volumes ONTAP</a:t>
            </a:r>
            <a:r>
              <a:rPr lang="en-US" dirty="0"/>
              <a:t> software. </a:t>
            </a:r>
          </a:p>
          <a:p>
            <a:endParaRPr lang="en-US" dirty="0"/>
          </a:p>
        </p:txBody>
      </p:sp>
      <p:sp>
        <p:nvSpPr>
          <p:cNvPr id="6" name="Footer Placeholder 5">
            <a:extLst>
              <a:ext uri="{FF2B5EF4-FFF2-40B4-BE49-F238E27FC236}">
                <a16:creationId xmlns:a16="http://schemas.microsoft.com/office/drawing/2014/main" id="{25C04AE3-1918-478B-A57F-084A03E8D653}"/>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652B3CE6-90B2-4ABD-B715-4CD9AEEAAA53}"/>
              </a:ext>
            </a:extLst>
          </p:cNvPr>
          <p:cNvSpPr>
            <a:spLocks noGrp="1"/>
          </p:cNvSpPr>
          <p:nvPr>
            <p:ph type="sldNum" sz="quarter" idx="5"/>
          </p:nvPr>
        </p:nvSpPr>
        <p:spPr/>
        <p:txBody>
          <a:bodyPr/>
          <a:lstStyle/>
          <a:p>
            <a:fld id="{16AA2537-0790-4789-A16C-397C663A3332}" type="slidenum">
              <a:rPr lang="en-US" smtClean="0"/>
              <a:pPr/>
              <a:t>19</a:t>
            </a:fld>
            <a:endParaRPr lang="en-US" dirty="0"/>
          </a:p>
        </p:txBody>
      </p:sp>
    </p:spTree>
    <p:extLst>
      <p:ext uri="{BB962C8B-B14F-4D97-AF65-F5344CB8AC3E}">
        <p14:creationId xmlns:p14="http://schemas.microsoft.com/office/powerpoint/2010/main" val="600049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7838" y="301625"/>
            <a:ext cx="5902325" cy="3319463"/>
          </a:xfrm>
        </p:spPr>
      </p:sp>
      <p:sp>
        <p:nvSpPr>
          <p:cNvPr id="3" name="Notes Placeholder 2"/>
          <p:cNvSpPr>
            <a:spLocks noGrp="1"/>
          </p:cNvSpPr>
          <p:nvPr>
            <p:ph type="body" idx="1"/>
          </p:nvPr>
        </p:nvSpPr>
        <p:spPr/>
        <p:txBody>
          <a:bodyPr/>
          <a:lstStyle/>
          <a:p>
            <a:r>
              <a:rPr lang="en-US" b="1" dirty="0"/>
              <a:t>Instructor Notes</a:t>
            </a:r>
            <a:endParaRPr lang="en-US" dirty="0"/>
          </a:p>
          <a:p>
            <a:endParaRPr lang="en-US" dirty="0"/>
          </a:p>
          <a:p>
            <a:endParaRPr lang="en-US" dirty="0"/>
          </a:p>
          <a:p>
            <a:r>
              <a:rPr lang="en-US" b="1" dirty="0"/>
              <a:t>Student Notes </a:t>
            </a:r>
            <a:br>
              <a:rPr lang="en-US" dirty="0"/>
            </a:br>
            <a:endParaRPr lang="en-US" dirty="0"/>
          </a:p>
          <a:p>
            <a:endParaRPr lang="en-US" i="0" baseline="0" dirty="0"/>
          </a:p>
        </p:txBody>
      </p:sp>
      <p:sp>
        <p:nvSpPr>
          <p:cNvPr id="6" name="Footer Placeholder 5">
            <a:extLst>
              <a:ext uri="{FF2B5EF4-FFF2-40B4-BE49-F238E27FC236}">
                <a16:creationId xmlns:a16="http://schemas.microsoft.com/office/drawing/2014/main" id="{4AED8AE7-8980-493C-AC55-B5B96A120EB1}"/>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94E492CA-2D8C-4482-AA28-322B53170453}"/>
              </a:ext>
            </a:extLst>
          </p:cNvPr>
          <p:cNvSpPr>
            <a:spLocks noGrp="1"/>
          </p:cNvSpPr>
          <p:nvPr>
            <p:ph type="sldNum" sz="quarter" idx="5"/>
          </p:nvPr>
        </p:nvSpPr>
        <p:spPr/>
        <p:txBody>
          <a:bodyPr/>
          <a:lstStyle/>
          <a:p>
            <a:fld id="{16AA2537-0790-4789-A16C-397C663A3332}" type="slidenum">
              <a:rPr lang="en-US" smtClean="0"/>
              <a:pPr/>
              <a:t>2</a:t>
            </a:fld>
            <a:endParaRPr lang="en-US" dirty="0"/>
          </a:p>
        </p:txBody>
      </p:sp>
    </p:spTree>
    <p:extLst>
      <p:ext uri="{BB962C8B-B14F-4D97-AF65-F5344CB8AC3E}">
        <p14:creationId xmlns:p14="http://schemas.microsoft.com/office/powerpoint/2010/main" val="1200018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b="1" dirty="0"/>
              <a:t>Student Notes</a:t>
            </a:r>
          </a:p>
          <a:p>
            <a:r>
              <a:rPr lang="en-US" dirty="0"/>
              <a:t>After the Cloud Manager setup is complete, you can create </a:t>
            </a:r>
            <a:r>
              <a:rPr lang="en-US" dirty="0">
                <a:solidFill>
                  <a:srgbClr val="000000"/>
                </a:solidFill>
              </a:rPr>
              <a:t>an Cloud Volumes ONTAP</a:t>
            </a:r>
            <a:r>
              <a:rPr lang="en-US" dirty="0"/>
              <a:t> system or discover an existing ONTAP system. Selecting Create starts the wizard-driven process to create a new working environment. As with the </a:t>
            </a:r>
            <a:r>
              <a:rPr lang="en-US" dirty="0">
                <a:solidFill>
                  <a:srgbClr val="000000"/>
                </a:solidFill>
              </a:rPr>
              <a:t>storage virtual machine (SVM)</a:t>
            </a:r>
            <a:r>
              <a:rPr lang="en-US" dirty="0"/>
              <a:t> setup </a:t>
            </a:r>
            <a:r>
              <a:rPr lang="en-US" dirty="0">
                <a:solidFill>
                  <a:srgbClr val="000000"/>
                </a:solidFill>
              </a:rPr>
              <a:t>wizard</a:t>
            </a:r>
            <a:r>
              <a:rPr lang="en-US" dirty="0"/>
              <a:t> in </a:t>
            </a:r>
            <a:r>
              <a:rPr lang="en-US" dirty="0">
                <a:solidFill>
                  <a:srgbClr val="000000"/>
                </a:solidFill>
              </a:rPr>
              <a:t>OnCommand System Manager</a:t>
            </a:r>
            <a:r>
              <a:rPr lang="en-US" dirty="0"/>
              <a:t>, you can optionally create a volume during the setup process. </a:t>
            </a:r>
          </a:p>
          <a:p>
            <a:endParaRPr lang="en-US" dirty="0"/>
          </a:p>
        </p:txBody>
      </p:sp>
      <p:sp>
        <p:nvSpPr>
          <p:cNvPr id="6" name="Footer Placeholder 5">
            <a:extLst>
              <a:ext uri="{FF2B5EF4-FFF2-40B4-BE49-F238E27FC236}">
                <a16:creationId xmlns:a16="http://schemas.microsoft.com/office/drawing/2014/main" id="{AF5C3A52-2B19-4D3A-9B3A-77FBBE3143F4}"/>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2922ADA9-46F2-4BAE-B73F-6C8ADD0954A9}"/>
              </a:ext>
            </a:extLst>
          </p:cNvPr>
          <p:cNvSpPr>
            <a:spLocks noGrp="1"/>
          </p:cNvSpPr>
          <p:nvPr>
            <p:ph type="sldNum" sz="quarter" idx="5"/>
          </p:nvPr>
        </p:nvSpPr>
        <p:spPr/>
        <p:txBody>
          <a:bodyPr/>
          <a:lstStyle/>
          <a:p>
            <a:fld id="{16AA2537-0790-4789-A16C-397C663A3332}" type="slidenum">
              <a:rPr lang="en-US" smtClean="0"/>
              <a:pPr/>
              <a:t>20</a:t>
            </a:fld>
            <a:endParaRPr lang="en-US" dirty="0"/>
          </a:p>
        </p:txBody>
      </p:sp>
    </p:spTree>
    <p:extLst>
      <p:ext uri="{BB962C8B-B14F-4D97-AF65-F5344CB8AC3E}">
        <p14:creationId xmlns:p14="http://schemas.microsoft.com/office/powerpoint/2010/main" val="949218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br>
              <a:rPr lang="en-US" dirty="0"/>
            </a:br>
            <a:r>
              <a:rPr lang="en-US" dirty="0"/>
              <a:t>Remember to </a:t>
            </a:r>
            <a:r>
              <a:rPr lang="en-US" dirty="0">
                <a:solidFill>
                  <a:srgbClr val="000000"/>
                </a:solidFill>
              </a:rPr>
              <a:t>highlight</a:t>
            </a:r>
            <a:r>
              <a:rPr lang="en-US" dirty="0"/>
              <a:t> that </a:t>
            </a:r>
            <a:r>
              <a:rPr lang="en-US" dirty="0">
                <a:solidFill>
                  <a:srgbClr val="000000"/>
                </a:solidFill>
              </a:rPr>
              <a:t>Cloud Volumes ONTAP</a:t>
            </a:r>
            <a:r>
              <a:rPr lang="en-US" dirty="0"/>
              <a:t> is a single </a:t>
            </a:r>
            <a:r>
              <a:rPr lang="en-US" dirty="0">
                <a:solidFill>
                  <a:srgbClr val="000000"/>
                </a:solidFill>
              </a:rPr>
              <a:t>SVM</a:t>
            </a:r>
            <a:r>
              <a:rPr lang="en-US" dirty="0"/>
              <a:t> only.</a:t>
            </a:r>
          </a:p>
          <a:p>
            <a:endParaRPr lang="en-US" dirty="0"/>
          </a:p>
          <a:p>
            <a:r>
              <a:rPr lang="en-US" b="1" dirty="0"/>
              <a:t>Student Notes </a:t>
            </a:r>
            <a:br>
              <a:rPr lang="en-US" dirty="0"/>
            </a:br>
            <a:endParaRPr lang="en-US" dirty="0"/>
          </a:p>
          <a:p>
            <a:endParaRPr lang="en-US" dirty="0"/>
          </a:p>
        </p:txBody>
      </p:sp>
      <p:sp>
        <p:nvSpPr>
          <p:cNvPr id="6" name="Footer Placeholder 5">
            <a:extLst>
              <a:ext uri="{FF2B5EF4-FFF2-40B4-BE49-F238E27FC236}">
                <a16:creationId xmlns:a16="http://schemas.microsoft.com/office/drawing/2014/main" id="{E2DB16DA-90E3-4C37-97B4-E0FC217A7145}"/>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86ED00A0-EC82-43F1-BB86-246C2B73E0EC}"/>
              </a:ext>
            </a:extLst>
          </p:cNvPr>
          <p:cNvSpPr>
            <a:spLocks noGrp="1"/>
          </p:cNvSpPr>
          <p:nvPr>
            <p:ph type="sldNum" sz="quarter" idx="5"/>
          </p:nvPr>
        </p:nvSpPr>
        <p:spPr/>
        <p:txBody>
          <a:bodyPr/>
          <a:lstStyle/>
          <a:p>
            <a:fld id="{16AA2537-0790-4789-A16C-397C663A3332}" type="slidenum">
              <a:rPr lang="en-US" smtClean="0"/>
              <a:pPr/>
              <a:t>21</a:t>
            </a:fld>
            <a:endParaRPr lang="en-US" dirty="0"/>
          </a:p>
        </p:txBody>
      </p:sp>
    </p:spTree>
    <p:extLst>
      <p:ext uri="{BB962C8B-B14F-4D97-AF65-F5344CB8AC3E}">
        <p14:creationId xmlns:p14="http://schemas.microsoft.com/office/powerpoint/2010/main" val="3056289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b="0" dirty="0"/>
              <a:t>This is a screen shot for creating volumes in an CVO using Cloud Manager.</a:t>
            </a:r>
          </a:p>
          <a:p>
            <a:r>
              <a:rPr lang="en-US" b="0" dirty="0"/>
              <a:t>[1] </a:t>
            </a:r>
            <a:r>
              <a:rPr lang="en-US" dirty="0"/>
              <a:t>Y</a:t>
            </a:r>
            <a:r>
              <a:rPr lang="en-US" b="0" dirty="0"/>
              <a:t>ou fill in details with the name for the volume, its size, the protocol used to access it and details such as export policy for NFS access or CIFS configuration for CIFS access.  Then you click on continue.</a:t>
            </a:r>
          </a:p>
          <a:p>
            <a:endParaRPr lang="en-US" b="0" dirty="0"/>
          </a:p>
          <a:p>
            <a:r>
              <a:rPr lang="en-US" b="0" dirty="0"/>
              <a:t>[2] Next you need to fill out the Usage profile – choose Storage efficiency or No Storage efficiency</a:t>
            </a:r>
          </a:p>
          <a:p>
            <a:r>
              <a:rPr lang="en-US" b="0" dirty="0"/>
              <a:t>Disk Type: General purpose SSD, Throughput Optimized HDD or provisioned IOPS HDD.</a:t>
            </a:r>
          </a:p>
          <a:p>
            <a:r>
              <a:rPr lang="en-US" b="0" dirty="0"/>
              <a:t>Tiering Policy:  Tiering policy on this screen shot is grayed out because the CVO was created using Explore license for which tiering is disabled. If any other license was chosen while creating the CVO, you can choose tiering policy of Auto or Snapshot only or Backup or None.</a:t>
            </a:r>
          </a:p>
          <a:p>
            <a:endParaRPr lang="en-US" b="0" dirty="0"/>
          </a:p>
          <a:p>
            <a:r>
              <a:rPr lang="en-US" b="0" dirty="0"/>
              <a:t>[3] The browser will take you to the Volumes Page.  The info about the volume created will appear on the Volumes Page. </a:t>
            </a:r>
          </a:p>
          <a:p>
            <a:endParaRPr lang="en-US" dirty="0"/>
          </a:p>
          <a:p>
            <a:r>
              <a:rPr lang="en-US" b="1" dirty="0"/>
              <a:t>Student Notes</a:t>
            </a:r>
          </a:p>
          <a:p>
            <a:r>
              <a:rPr lang="en-US" dirty="0"/>
              <a:t>You can provision volumes from either Volume View or Storage System View. After entering the details, click </a:t>
            </a:r>
            <a:r>
              <a:rPr lang="en-US" b="1" dirty="0"/>
              <a:t>Create</a:t>
            </a:r>
            <a:r>
              <a:rPr lang="en-US" dirty="0"/>
              <a:t>. </a:t>
            </a:r>
          </a:p>
          <a:p>
            <a:endParaRPr lang="en-US" dirty="0"/>
          </a:p>
        </p:txBody>
      </p:sp>
      <p:sp>
        <p:nvSpPr>
          <p:cNvPr id="6" name="Footer Placeholder 5">
            <a:extLst>
              <a:ext uri="{FF2B5EF4-FFF2-40B4-BE49-F238E27FC236}">
                <a16:creationId xmlns:a16="http://schemas.microsoft.com/office/drawing/2014/main" id="{CEC364CA-D2C3-4573-A306-401C3424F310}"/>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6BB0586B-9FE0-4C61-B4C3-5DEEE675F1B4}"/>
              </a:ext>
            </a:extLst>
          </p:cNvPr>
          <p:cNvSpPr>
            <a:spLocks noGrp="1"/>
          </p:cNvSpPr>
          <p:nvPr>
            <p:ph type="sldNum" sz="quarter" idx="5"/>
          </p:nvPr>
        </p:nvSpPr>
        <p:spPr/>
        <p:txBody>
          <a:bodyPr/>
          <a:lstStyle/>
          <a:p>
            <a:fld id="{16AA2537-0790-4789-A16C-397C663A3332}" type="slidenum">
              <a:rPr lang="en-US" smtClean="0"/>
              <a:pPr/>
              <a:t>22</a:t>
            </a:fld>
            <a:endParaRPr lang="en-US" dirty="0"/>
          </a:p>
        </p:txBody>
      </p:sp>
    </p:spTree>
    <p:extLst>
      <p:ext uri="{BB962C8B-B14F-4D97-AF65-F5344CB8AC3E}">
        <p14:creationId xmlns:p14="http://schemas.microsoft.com/office/powerpoint/2010/main" val="2291898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b="1" dirty="0"/>
              <a:t>Student Notes</a:t>
            </a:r>
          </a:p>
          <a:p>
            <a:r>
              <a:rPr lang="en-US" dirty="0"/>
              <a:t>You manage volumes from the Volumes pane in Cloud Manager. For </a:t>
            </a:r>
            <a:r>
              <a:rPr lang="en-US" dirty="0">
                <a:solidFill>
                  <a:srgbClr val="000000"/>
                </a:solidFill>
              </a:rPr>
              <a:t>information about</a:t>
            </a:r>
            <a:r>
              <a:rPr lang="en-US" dirty="0"/>
              <a:t> how to access the volume, click the Mount command. You can create volumes by clicking Add New Volume. </a:t>
            </a:r>
          </a:p>
          <a:p>
            <a:endParaRPr lang="en-US" dirty="0"/>
          </a:p>
        </p:txBody>
      </p:sp>
      <p:sp>
        <p:nvSpPr>
          <p:cNvPr id="6" name="Footer Placeholder 5">
            <a:extLst>
              <a:ext uri="{FF2B5EF4-FFF2-40B4-BE49-F238E27FC236}">
                <a16:creationId xmlns:a16="http://schemas.microsoft.com/office/drawing/2014/main" id="{468B6FC4-CDDC-44CF-B26F-676C19CEDC25}"/>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0EAA5CD7-96EF-448E-8752-50D2ED1FC947}"/>
              </a:ext>
            </a:extLst>
          </p:cNvPr>
          <p:cNvSpPr>
            <a:spLocks noGrp="1"/>
          </p:cNvSpPr>
          <p:nvPr>
            <p:ph type="sldNum" sz="quarter" idx="5"/>
          </p:nvPr>
        </p:nvSpPr>
        <p:spPr/>
        <p:txBody>
          <a:bodyPr/>
          <a:lstStyle/>
          <a:p>
            <a:fld id="{16AA2537-0790-4789-A16C-397C663A3332}" type="slidenum">
              <a:rPr lang="en-US" smtClean="0"/>
              <a:pPr/>
              <a:t>23</a:t>
            </a:fld>
            <a:endParaRPr lang="en-US" dirty="0"/>
          </a:p>
        </p:txBody>
      </p:sp>
    </p:spTree>
    <p:extLst>
      <p:ext uri="{BB962C8B-B14F-4D97-AF65-F5344CB8AC3E}">
        <p14:creationId xmlns:p14="http://schemas.microsoft.com/office/powerpoint/2010/main" val="2427628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kern="1200" dirty="0">
                <a:solidFill>
                  <a:schemeClr val="tx1"/>
                </a:solidFill>
                <a:effectLst/>
                <a:latin typeface="Arial" panose="020B0604020202020204" pitchFamily="34" charset="0"/>
                <a:ea typeface="+mn-ea"/>
                <a:cs typeface="Arial" panose="020B0604020202020204" pitchFamily="34" charset="0"/>
              </a:rPr>
              <a:t>Instructor Notes</a:t>
            </a: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
              <a:tabLst/>
              <a:defRPr/>
            </a:pPr>
            <a:r>
              <a:rPr lang="en-US" dirty="0"/>
              <a:t>Connection to target networks</a:t>
            </a:r>
          </a:p>
          <a:p>
            <a:pPr marL="0" indent="0" rtl="0">
              <a:buFont typeface="Arial" panose="020B0604020202020204" pitchFamily="34" charset="0"/>
              <a:buNone/>
            </a:pPr>
            <a:r>
              <a:rPr lang="en-US" sz="1000" b="0" i="0" kern="1200" dirty="0">
                <a:solidFill>
                  <a:schemeClr val="tx1"/>
                </a:solidFill>
                <a:effectLst/>
                <a:latin typeface="Arial" panose="020B0604020202020204" pitchFamily="34" charset="0"/>
                <a:ea typeface="+mn-ea"/>
                <a:cs typeface="Arial" panose="020B0604020202020204" pitchFamily="34" charset="0"/>
              </a:rPr>
              <a:t>     Cloud Manager requires connection to the </a:t>
            </a:r>
            <a:r>
              <a:rPr lang="en-US" sz="1000" b="0" i="0" kern="1200" dirty="0">
                <a:solidFill>
                  <a:srgbClr val="000000"/>
                </a:solidFill>
                <a:effectLst/>
                <a:latin typeface="Arial" panose="020B0604020202020204" pitchFamily="34" charset="0"/>
                <a:ea typeface="+mn-ea"/>
                <a:cs typeface="Arial" panose="020B0604020202020204" pitchFamily="34" charset="0"/>
              </a:rPr>
              <a:t>AWS</a:t>
            </a:r>
            <a:r>
              <a:rPr lang="en-US" sz="1000" b="0" i="0" kern="1200" dirty="0">
                <a:solidFill>
                  <a:schemeClr val="tx1"/>
                </a:solidFill>
                <a:effectLst/>
                <a:latin typeface="Arial" panose="020B0604020202020204" pitchFamily="34" charset="0"/>
                <a:ea typeface="+mn-ea"/>
                <a:cs typeface="Arial" panose="020B0604020202020204" pitchFamily="34" charset="0"/>
              </a:rPr>
              <a:t> VPCs or the Azure </a:t>
            </a:r>
            <a:r>
              <a:rPr lang="en-US" sz="1000" b="0" i="0" kern="1200" dirty="0">
                <a:solidFill>
                  <a:srgbClr val="000000"/>
                </a:solidFill>
                <a:effectLst/>
                <a:latin typeface="Arial" panose="020B0604020202020204" pitchFamily="34" charset="0"/>
                <a:ea typeface="+mn-ea"/>
                <a:cs typeface="Arial" panose="020B0604020202020204" pitchFamily="34" charset="0"/>
              </a:rPr>
              <a:t>VNets</a:t>
            </a:r>
            <a:r>
              <a:rPr lang="en-US" sz="1000" b="0" i="0" kern="1200" dirty="0">
                <a:solidFill>
                  <a:schemeClr val="tx1"/>
                </a:solidFill>
                <a:effectLst/>
                <a:latin typeface="Arial" panose="020B0604020202020204" pitchFamily="34" charset="0"/>
                <a:ea typeface="+mn-ea"/>
                <a:cs typeface="Arial" panose="020B0604020202020204" pitchFamily="34" charset="0"/>
              </a:rPr>
              <a:t> in which you want to deploy CVO</a:t>
            </a:r>
            <a:r>
              <a:rPr lang="en-US" sz="1000" b="0" i="0" kern="1200" dirty="0">
                <a:solidFill>
                  <a:srgbClr val="000000"/>
                </a:solidFill>
                <a:effectLst/>
                <a:latin typeface="Arial" panose="020B0604020202020204" pitchFamily="34" charset="0"/>
                <a:ea typeface="+mn-ea"/>
                <a:cs typeface="Arial" panose="020B0604020202020204" pitchFamily="34" charset="0"/>
              </a:rPr>
              <a:t>.</a:t>
            </a:r>
            <a:endParaRPr lang="en-US" sz="1000" b="0" i="0" kern="1200" dirty="0">
              <a:solidFill>
                <a:srgbClr val="000000"/>
              </a:solidFill>
              <a:effectLst/>
              <a:ea typeface="+mn-ea"/>
              <a:cs typeface="Arial" panose="020B0604020202020204" pitchFamily="34" charset="0"/>
            </a:endParaRPr>
          </a:p>
          <a:p>
            <a:pPr rtl="0"/>
            <a:r>
              <a:rPr lang="en-US" sz="1000" b="0" i="0" kern="1200" dirty="0">
                <a:solidFill>
                  <a:schemeClr val="tx1"/>
                </a:solidFill>
                <a:effectLst/>
                <a:latin typeface="Arial" panose="020B0604020202020204" pitchFamily="34" charset="0"/>
                <a:ea typeface="+mn-ea"/>
                <a:cs typeface="Arial" panose="020B0604020202020204" pitchFamily="34" charset="0"/>
              </a:rPr>
              <a:t>     </a:t>
            </a:r>
            <a:r>
              <a:rPr lang="en-US" sz="1000" b="0" i="0" kern="1200" dirty="0">
                <a:solidFill>
                  <a:srgbClr val="000000"/>
                </a:solidFill>
                <a:effectLst/>
                <a:latin typeface="Arial" panose="020B0604020202020204" pitchFamily="34" charset="0"/>
                <a:ea typeface="+mn-ea"/>
                <a:cs typeface="Arial" panose="020B0604020202020204" pitchFamily="34" charset="0"/>
              </a:rPr>
              <a:t>For</a:t>
            </a:r>
            <a:r>
              <a:rPr lang="en-US" sz="1000" b="0" i="0" kern="1200" dirty="0">
                <a:solidFill>
                  <a:schemeClr val="tx1"/>
                </a:solidFill>
                <a:effectLst/>
                <a:latin typeface="Arial" panose="020B0604020202020204" pitchFamily="34" charset="0"/>
                <a:ea typeface="+mn-ea"/>
                <a:cs typeface="Arial" panose="020B0604020202020204" pitchFamily="34" charset="0"/>
              </a:rPr>
              <a:t> example, if you install Cloud Manager in your corporate network, then you must set up a VPN connection to the </a:t>
            </a:r>
            <a:r>
              <a:rPr lang="en-US" sz="1000" b="0" i="0" kern="1200" dirty="0">
                <a:solidFill>
                  <a:srgbClr val="000000"/>
                </a:solidFill>
                <a:effectLst/>
                <a:latin typeface="Arial" panose="020B0604020202020204" pitchFamily="34" charset="0"/>
                <a:ea typeface="+mn-ea"/>
                <a:cs typeface="Arial" panose="020B0604020202020204" pitchFamily="34" charset="0"/>
              </a:rPr>
              <a:t>AWS</a:t>
            </a:r>
            <a:r>
              <a:rPr lang="en-US" sz="1000" b="0" i="0" kern="1200" dirty="0">
                <a:solidFill>
                  <a:schemeClr val="tx1"/>
                </a:solidFill>
                <a:effectLst/>
                <a:latin typeface="Arial" panose="020B0604020202020204" pitchFamily="34" charset="0"/>
                <a:ea typeface="+mn-ea"/>
                <a:cs typeface="Arial" panose="020B0604020202020204" pitchFamily="34" charset="0"/>
              </a:rPr>
              <a:t> </a:t>
            </a:r>
            <a:r>
              <a:rPr lang="en-US" sz="1000" b="0" i="0" kern="1200" dirty="0">
                <a:solidFill>
                  <a:srgbClr val="000000"/>
                </a:solidFill>
                <a:effectLst/>
                <a:latin typeface="Arial" panose="020B0604020202020204" pitchFamily="34" charset="0"/>
                <a:ea typeface="+mn-ea"/>
                <a:cs typeface="Arial" panose="020B0604020202020204" pitchFamily="34" charset="0"/>
              </a:rPr>
              <a:t>VPC</a:t>
            </a:r>
            <a:r>
              <a:rPr lang="en-US" sz="1000" b="0" i="0" kern="1200" dirty="0">
                <a:solidFill>
                  <a:schemeClr val="tx1"/>
                </a:solidFill>
                <a:effectLst/>
                <a:latin typeface="Arial" panose="020B0604020202020204" pitchFamily="34" charset="0"/>
                <a:ea typeface="+mn-ea"/>
                <a:cs typeface="Arial" panose="020B0604020202020204" pitchFamily="34" charset="0"/>
              </a:rPr>
              <a:t> or Azure </a:t>
            </a:r>
            <a:r>
              <a:rPr lang="en-US" sz="1000" b="0" i="0" kern="1200" dirty="0">
                <a:solidFill>
                  <a:srgbClr val="000000"/>
                </a:solidFill>
                <a:effectLst/>
                <a:latin typeface="Arial" panose="020B0604020202020204" pitchFamily="34" charset="0"/>
                <a:ea typeface="+mn-ea"/>
                <a:cs typeface="Arial" panose="020B0604020202020204" pitchFamily="34" charset="0"/>
              </a:rPr>
              <a:t>VNet</a:t>
            </a:r>
            <a:r>
              <a:rPr lang="en-US" sz="1000" b="0" i="0" kern="1200" dirty="0">
                <a:solidFill>
                  <a:schemeClr val="tx1"/>
                </a:solidFill>
                <a:effectLst/>
                <a:latin typeface="Arial" panose="020B0604020202020204" pitchFamily="34" charset="0"/>
                <a:ea typeface="+mn-ea"/>
                <a:cs typeface="Arial" panose="020B0604020202020204" pitchFamily="34" charset="0"/>
              </a:rPr>
              <a:t> in which you launch </a:t>
            </a:r>
            <a:r>
              <a:rPr lang="en-US" sz="1000" b="0" i="0" kern="1200" dirty="0">
                <a:solidFill>
                  <a:srgbClr val="000000"/>
                </a:solidFill>
                <a:effectLst/>
                <a:latin typeface="Arial" panose="020B0604020202020204" pitchFamily="34" charset="0"/>
                <a:ea typeface="+mn-ea"/>
                <a:cs typeface="Arial" panose="020B0604020202020204" pitchFamily="34" charset="0"/>
              </a:rPr>
              <a:t>Cloud Volumes ONTAP</a:t>
            </a:r>
            <a:r>
              <a:rPr lang="en-US" sz="1000" b="0" i="0" kern="1200" dirty="0">
                <a:solidFill>
                  <a:schemeClr val="tx1"/>
                </a:solidFill>
                <a:effectLst/>
                <a:latin typeface="Arial" panose="020B0604020202020204" pitchFamily="34" charset="0"/>
                <a:ea typeface="+mn-ea"/>
                <a:cs typeface="Arial" panose="020B0604020202020204" pitchFamily="34" charset="0"/>
              </a:rPr>
              <a:t>.</a:t>
            </a:r>
          </a:p>
          <a:p>
            <a:pPr marL="171450" indent="-171450" rtl="0">
              <a:buFont typeface="Arial" panose="020B0604020202020204" pitchFamily="34" charset="0"/>
              <a:buChar char="•"/>
            </a:pPr>
            <a:endParaRPr lang="en-US" sz="1000" b="0" i="0" kern="1200" dirty="0">
              <a:solidFill>
                <a:schemeClr val="tx1"/>
              </a:solidFill>
              <a:effectLst/>
              <a:latin typeface="Arial" panose="020B0604020202020204" pitchFamily="34" charset="0"/>
              <a:ea typeface="+mn-ea"/>
              <a:cs typeface="Arial" panose="020B0604020202020204" pitchFamily="34" charset="0"/>
            </a:endParaRPr>
          </a:p>
          <a:p>
            <a:pPr marL="171450" indent="-171450" rtl="0">
              <a:buFont typeface="Wingdings" panose="05000000000000000000" pitchFamily="2" charset="2"/>
              <a:buChar char="§"/>
            </a:pPr>
            <a:r>
              <a:rPr lang="en-US" sz="1000" b="0" i="0" kern="1200" dirty="0">
                <a:solidFill>
                  <a:schemeClr val="tx1"/>
                </a:solidFill>
                <a:effectLst/>
                <a:latin typeface="Arial" panose="020B0604020202020204" pitchFamily="34" charset="0"/>
                <a:ea typeface="+mn-ea"/>
                <a:cs typeface="Arial" panose="020B0604020202020204" pitchFamily="34" charset="0"/>
              </a:rPr>
              <a:t>Outbound internet access to manage CVO</a:t>
            </a:r>
          </a:p>
          <a:p>
            <a:pPr marL="0" indent="0" rtl="0">
              <a:buFont typeface="Arial" panose="020B0604020202020204" pitchFamily="34" charset="0"/>
              <a:buNone/>
            </a:pPr>
            <a:r>
              <a:rPr lang="en-US" sz="1000" b="0" i="0" kern="1200" dirty="0">
                <a:solidFill>
                  <a:schemeClr val="tx1"/>
                </a:solidFill>
                <a:effectLst/>
                <a:latin typeface="Arial" panose="020B0604020202020204" pitchFamily="34" charset="0"/>
                <a:ea typeface="+mn-ea"/>
                <a:cs typeface="Arial" panose="020B0604020202020204" pitchFamily="34" charset="0"/>
              </a:rPr>
              <a:t>     </a:t>
            </a:r>
            <a:r>
              <a:rPr lang="en-US" sz="1000" b="0" i="0" kern="1200" dirty="0">
                <a:solidFill>
                  <a:srgbClr val="000000"/>
                </a:solidFill>
                <a:effectLst/>
                <a:latin typeface="Arial" panose="020B0604020202020204" pitchFamily="34" charset="0"/>
                <a:ea typeface="+mn-ea"/>
                <a:cs typeface="Arial" panose="020B0604020202020204" pitchFamily="34" charset="0"/>
              </a:rPr>
              <a:t>Cloud manager</a:t>
            </a:r>
            <a:r>
              <a:rPr lang="en-US" sz="1000" b="0" i="0" kern="1200" dirty="0">
                <a:solidFill>
                  <a:schemeClr val="tx1"/>
                </a:solidFill>
                <a:effectLst/>
                <a:latin typeface="Arial" panose="020B0604020202020204" pitchFamily="34" charset="0"/>
                <a:ea typeface="+mn-ea"/>
                <a:cs typeface="Arial" panose="020B0604020202020204" pitchFamily="34" charset="0"/>
              </a:rPr>
              <a:t> </a:t>
            </a:r>
            <a:r>
              <a:rPr lang="en-US" sz="1000" b="0" i="0" kern="1200" dirty="0">
                <a:solidFill>
                  <a:srgbClr val="000000"/>
                </a:solidFill>
                <a:effectLst/>
                <a:latin typeface="Arial" panose="020B0604020202020204" pitchFamily="34" charset="0"/>
                <a:ea typeface="+mn-ea"/>
                <a:cs typeface="Arial" panose="020B0604020202020204" pitchFamily="34" charset="0"/>
              </a:rPr>
              <a:t>will contact</a:t>
            </a:r>
            <a:r>
              <a:rPr lang="en-US" sz="1000" b="0" i="0" kern="1200" dirty="0">
                <a:solidFill>
                  <a:schemeClr val="tx1"/>
                </a:solidFill>
                <a:effectLst/>
                <a:latin typeface="Arial" panose="020B0604020202020204" pitchFamily="34" charset="0"/>
                <a:ea typeface="+mn-ea"/>
                <a:cs typeface="Arial" panose="020B0604020202020204" pitchFamily="34" charset="0"/>
              </a:rPr>
              <a:t> </a:t>
            </a:r>
            <a:r>
              <a:rPr lang="en-US" sz="1000" b="0" i="0" kern="1200" dirty="0">
                <a:solidFill>
                  <a:srgbClr val="000000"/>
                </a:solidFill>
                <a:effectLst/>
                <a:latin typeface="Arial" panose="020B0604020202020204" pitchFamily="34" charset="0"/>
                <a:ea typeface="+mn-ea"/>
                <a:cs typeface="Arial" panose="020B0604020202020204" pitchFamily="34" charset="0"/>
              </a:rPr>
              <a:t>AWS</a:t>
            </a:r>
            <a:r>
              <a:rPr lang="en-US" sz="1000" b="0" i="0" kern="1200" dirty="0">
                <a:solidFill>
                  <a:schemeClr val="tx1"/>
                </a:solidFill>
                <a:effectLst/>
                <a:latin typeface="Arial" panose="020B0604020202020204" pitchFamily="34" charset="0"/>
                <a:ea typeface="+mn-ea"/>
                <a:cs typeface="Arial" panose="020B0604020202020204" pitchFamily="34" charset="0"/>
              </a:rPr>
              <a:t> endpoints </a:t>
            </a:r>
            <a:r>
              <a:rPr lang="en-US" sz="1000" b="0" i="0" kern="1200" dirty="0">
                <a:solidFill>
                  <a:srgbClr val="000000"/>
                </a:solidFill>
                <a:effectLst/>
                <a:latin typeface="Arial" panose="020B0604020202020204" pitchFamily="34" charset="0"/>
                <a:ea typeface="+mn-ea"/>
                <a:cs typeface="Arial" panose="020B0604020202020204" pitchFamily="34" charset="0"/>
              </a:rPr>
              <a:t>like CloudFormation, EC2, etc.</a:t>
            </a:r>
            <a:r>
              <a:rPr lang="en-US" sz="1000" b="0" i="0" kern="1200" dirty="0">
                <a:solidFill>
                  <a:schemeClr val="tx1"/>
                </a:solidFill>
                <a:effectLst/>
                <a:latin typeface="Arial" panose="020B0604020202020204" pitchFamily="34" charset="0"/>
                <a:ea typeface="+mn-ea"/>
                <a:cs typeface="Arial" panose="020B0604020202020204" pitchFamily="34" charset="0"/>
              </a:rPr>
              <a:t> to deploy CVO in </a:t>
            </a:r>
            <a:r>
              <a:rPr lang="en-US" sz="1000" b="0" i="0" kern="1200" dirty="0">
                <a:solidFill>
                  <a:srgbClr val="000000"/>
                </a:solidFill>
                <a:effectLst/>
                <a:latin typeface="Arial" panose="020B0604020202020204" pitchFamily="34" charset="0"/>
                <a:ea typeface="+mn-ea"/>
                <a:cs typeface="Arial" panose="020B0604020202020204" pitchFamily="34" charset="0"/>
              </a:rPr>
              <a:t>AWS.</a:t>
            </a:r>
            <a:endParaRPr lang="en-US" sz="1000" b="0" i="0" kern="1200" dirty="0">
              <a:solidFill>
                <a:srgbClr val="000000"/>
              </a:solidFill>
              <a:effectLst/>
              <a:ea typeface="+mn-ea"/>
              <a:cs typeface="Arial" panose="020B0604020202020204" pitchFamily="34" charset="0"/>
            </a:endParaRPr>
          </a:p>
          <a:p>
            <a:pPr marL="0" indent="0" rtl="0">
              <a:buFont typeface="Arial" panose="020B0604020202020204" pitchFamily="34" charset="0"/>
              <a:buNone/>
            </a:pPr>
            <a:r>
              <a:rPr lang="en-US" sz="1000" b="0" i="0" kern="1200" dirty="0">
                <a:solidFill>
                  <a:schemeClr val="tx1"/>
                </a:solidFill>
                <a:effectLst/>
                <a:latin typeface="Arial" panose="020B0604020202020204" pitchFamily="34" charset="0"/>
                <a:ea typeface="+mn-ea"/>
                <a:cs typeface="Arial" panose="020B0604020202020204" pitchFamily="34" charset="0"/>
              </a:rPr>
              <a:t>      OCCM </a:t>
            </a:r>
            <a:r>
              <a:rPr lang="en-US" sz="1000" b="0" i="0" kern="1200" dirty="0">
                <a:solidFill>
                  <a:srgbClr val="000000"/>
                </a:solidFill>
                <a:effectLst/>
                <a:latin typeface="Arial" panose="020B0604020202020204" pitchFamily="34" charset="0"/>
                <a:ea typeface="+mn-ea"/>
                <a:cs typeface="Arial" panose="020B0604020202020204" pitchFamily="34" charset="0"/>
              </a:rPr>
              <a:t>will contact</a:t>
            </a:r>
            <a:r>
              <a:rPr lang="en-US" sz="1000" b="0" i="0" kern="1200" dirty="0">
                <a:solidFill>
                  <a:schemeClr val="tx1"/>
                </a:solidFill>
                <a:effectLst/>
                <a:latin typeface="Arial" panose="020B0604020202020204" pitchFamily="34" charset="0"/>
                <a:ea typeface="+mn-ea"/>
                <a:cs typeface="Arial" panose="020B0604020202020204" pitchFamily="34" charset="0"/>
              </a:rPr>
              <a:t> Azure endpoints </a:t>
            </a:r>
            <a:r>
              <a:rPr lang="en-US" sz="1000" b="0" i="0" kern="1200" dirty="0">
                <a:solidFill>
                  <a:srgbClr val="000000"/>
                </a:solidFill>
                <a:effectLst/>
                <a:latin typeface="Arial" panose="020B0604020202020204" pitchFamily="34" charset="0"/>
                <a:ea typeface="+mn-ea"/>
                <a:cs typeface="Arial" panose="020B0604020202020204" pitchFamily="34" charset="0"/>
              </a:rPr>
              <a:t>like https://management.azure.com, https://login.microsoftonline.com, api.services.cloud.netapp.com:443, etc</a:t>
            </a:r>
            <a:r>
              <a:rPr lang="en-US" sz="1000" b="0" i="0" kern="1200" dirty="0">
                <a:solidFill>
                  <a:schemeClr val="tx1"/>
                </a:solidFill>
                <a:effectLst/>
                <a:latin typeface="Arial" panose="020B0604020202020204" pitchFamily="34" charset="0"/>
                <a:ea typeface="+mn-ea"/>
                <a:cs typeface="Arial" panose="020B0604020202020204" pitchFamily="34" charset="0"/>
              </a:rPr>
              <a:t> to deploy CVO in Azure</a:t>
            </a:r>
            <a:r>
              <a:rPr lang="en-US" sz="1000" b="0" i="0" kern="1200" dirty="0">
                <a:solidFill>
                  <a:srgbClr val="000000"/>
                </a:solidFill>
                <a:effectLst/>
                <a:latin typeface="Arial" panose="020B0604020202020204" pitchFamily="34" charset="0"/>
                <a:ea typeface="+mn-ea"/>
                <a:cs typeface="Arial" panose="020B0604020202020204" pitchFamily="34" charset="0"/>
              </a:rPr>
              <a:t>.</a:t>
            </a:r>
            <a:endParaRPr lang="en-US" sz="1000" b="0" i="0" kern="1200" dirty="0">
              <a:solidFill>
                <a:srgbClr val="000000"/>
              </a:solidFill>
              <a:effectLst/>
              <a:ea typeface="+mn-ea"/>
              <a:cs typeface="Arial" panose="020B0604020202020204" pitchFamily="34" charset="0"/>
            </a:endParaRPr>
          </a:p>
          <a:p>
            <a:pPr marL="0" indent="0" rtl="0">
              <a:buFont typeface="Arial" panose="020B0604020202020204" pitchFamily="34" charset="0"/>
              <a:buNone/>
            </a:pPr>
            <a:r>
              <a:rPr lang="en-US" sz="1000" b="0" i="0" kern="1200" dirty="0">
                <a:solidFill>
                  <a:schemeClr val="tx1"/>
                </a:solidFill>
                <a:effectLst/>
                <a:latin typeface="Arial" panose="020B0604020202020204" pitchFamily="34" charset="0"/>
                <a:ea typeface="+mn-ea"/>
                <a:cs typeface="Arial" panose="020B0604020202020204" pitchFamily="34" charset="0"/>
              </a:rPr>
              <a:t>      Users access OCCM from a web browser. The </a:t>
            </a:r>
            <a:r>
              <a:rPr lang="en-US" sz="1000" b="0" i="0" kern="1200" dirty="0">
                <a:solidFill>
                  <a:srgbClr val="000000"/>
                </a:solidFill>
                <a:effectLst/>
                <a:latin typeface="Arial" panose="020B0604020202020204" pitchFamily="34" charset="0"/>
                <a:ea typeface="+mn-ea"/>
                <a:cs typeface="Arial" panose="020B0604020202020204" pitchFamily="34" charset="0"/>
              </a:rPr>
              <a:t>machine</a:t>
            </a:r>
            <a:r>
              <a:rPr lang="en-US" sz="1000" b="0" i="0" kern="1200" dirty="0">
                <a:solidFill>
                  <a:schemeClr val="tx1"/>
                </a:solidFill>
                <a:effectLst/>
                <a:latin typeface="Arial" panose="020B0604020202020204" pitchFamily="34" charset="0"/>
                <a:ea typeface="+mn-ea"/>
                <a:cs typeface="Arial" panose="020B0604020202020204" pitchFamily="34" charset="0"/>
              </a:rPr>
              <a:t> running the web browser must have outbound access to connect to the Cloud Manager host and to the endpoints for centralized user authentication </a:t>
            </a:r>
            <a:r>
              <a:rPr lang="en-US" sz="1000" b="0" i="0" kern="1200" dirty="0">
                <a:solidFill>
                  <a:srgbClr val="000000"/>
                </a:solidFill>
                <a:effectLst/>
                <a:latin typeface="Arial" panose="020B0604020202020204" pitchFamily="34" charset="0"/>
                <a:ea typeface="+mn-ea"/>
                <a:cs typeface="Arial" panose="020B0604020202020204" pitchFamily="34" charset="0"/>
              </a:rPr>
              <a:t>through</a:t>
            </a:r>
            <a:r>
              <a:rPr lang="en-US" sz="1000" b="0" i="0" kern="1200" dirty="0">
                <a:solidFill>
                  <a:schemeClr val="tx1"/>
                </a:solidFill>
                <a:effectLst/>
                <a:latin typeface="Arial" panose="020B0604020202020204" pitchFamily="34" charset="0"/>
                <a:ea typeface="+mn-ea"/>
                <a:cs typeface="Arial" panose="020B0604020202020204" pitchFamily="34" charset="0"/>
              </a:rPr>
              <a:t> the NetApp Cloud Central.</a:t>
            </a:r>
          </a:p>
          <a:p>
            <a:pPr marL="0" indent="0" rtl="0">
              <a:buFont typeface="Arial" panose="020B0604020202020204" pitchFamily="34" charset="0"/>
              <a:buNone/>
            </a:pPr>
            <a:endParaRPr lang="en-US" sz="1000" b="0" i="0" kern="1200" dirty="0">
              <a:solidFill>
                <a:schemeClr val="tx1"/>
              </a:solidFill>
              <a:effectLst/>
              <a:latin typeface="Arial" panose="020B0604020202020204" pitchFamily="34" charset="0"/>
              <a:ea typeface="+mn-ea"/>
              <a:cs typeface="Arial" panose="020B0604020202020204" pitchFamily="34" charset="0"/>
            </a:endParaRP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
              <a:tabLst/>
              <a:defRPr/>
            </a:pPr>
            <a:r>
              <a:rPr lang="en-US" sz="1000" b="0" i="0" kern="1200" dirty="0">
                <a:solidFill>
                  <a:schemeClr val="tx1"/>
                </a:solidFill>
                <a:effectLst/>
                <a:latin typeface="Arial" panose="020B0604020202020204" pitchFamily="34" charset="0"/>
                <a:ea typeface="+mn-ea"/>
                <a:cs typeface="Arial" panose="020B0604020202020204" pitchFamily="34" charset="0"/>
              </a:rPr>
              <a:t>Proper ports and Security group rules need to be available depending on whether OCCM is deployed in </a:t>
            </a:r>
            <a:r>
              <a:rPr lang="en-US" sz="1000" b="0" i="0" kern="1200" dirty="0">
                <a:solidFill>
                  <a:srgbClr val="000000"/>
                </a:solidFill>
                <a:effectLst/>
                <a:latin typeface="Arial" panose="020B0604020202020204" pitchFamily="34" charset="0"/>
                <a:ea typeface="+mn-ea"/>
                <a:cs typeface="Arial" panose="020B0604020202020204" pitchFamily="34" charset="0"/>
              </a:rPr>
              <a:t>AWS</a:t>
            </a:r>
            <a:r>
              <a:rPr lang="en-US" sz="1000" b="0" i="0" kern="1200" dirty="0">
                <a:solidFill>
                  <a:schemeClr val="tx1"/>
                </a:solidFill>
                <a:effectLst/>
                <a:latin typeface="Arial" panose="020B0604020202020204" pitchFamily="34" charset="0"/>
                <a:ea typeface="+mn-ea"/>
                <a:cs typeface="Arial" panose="020B0604020202020204" pitchFamily="34" charset="0"/>
              </a:rPr>
              <a:t> or Azure or in the on-premises environment.</a:t>
            </a:r>
          </a:p>
          <a:p>
            <a:pPr marL="0" indent="0" rtl="0">
              <a:buFont typeface="Arial" panose="020B0604020202020204" pitchFamily="34" charset="0"/>
              <a:buNone/>
            </a:pPr>
            <a:endParaRPr lang="en-US" dirty="0"/>
          </a:p>
          <a:p>
            <a:pPr marL="0" indent="0" rtl="0">
              <a:buFont typeface="Arial" panose="020B0604020202020204" pitchFamily="34" charset="0"/>
              <a:buNone/>
            </a:pPr>
            <a:r>
              <a:rPr lang="en-US" dirty="0"/>
              <a:t>For more info: </a:t>
            </a:r>
            <a:r>
              <a:rPr lang="en-US" dirty="0">
                <a:hlinkClick r:id="rId3"/>
              </a:rPr>
              <a:t>https://docs.netapp.com/us-en/occm/reference_security_groups.html#rules-for-cloud-manager</a:t>
            </a:r>
            <a:r>
              <a:rPr lang="en-US" dirty="0"/>
              <a:t> </a:t>
            </a:r>
            <a:br>
              <a:rPr lang="en-US" dirty="0"/>
            </a:br>
            <a:endParaRPr lang="en-US" sz="1000" b="1" i="0" kern="1200" dirty="0">
              <a:solidFill>
                <a:schemeClr val="tx1"/>
              </a:solidFill>
              <a:effectLst/>
              <a:latin typeface="Arial" panose="020B0604020202020204" pitchFamily="34" charset="0"/>
              <a:ea typeface="+mn-ea"/>
              <a:cs typeface="Arial" panose="020B0604020202020204" pitchFamily="34" charset="0"/>
            </a:endParaRPr>
          </a:p>
          <a:p>
            <a:pPr rtl="0"/>
            <a:r>
              <a:rPr lang="en-US" sz="1000" b="1" i="0" kern="1200" dirty="0">
                <a:solidFill>
                  <a:schemeClr val="tx1"/>
                </a:solidFill>
                <a:effectLst/>
                <a:latin typeface="Arial" panose="020B0604020202020204" pitchFamily="34" charset="0"/>
                <a:ea typeface="+mn-ea"/>
                <a:cs typeface="Arial" panose="020B0604020202020204" pitchFamily="34" charset="0"/>
              </a:rPr>
              <a:t>Student Notes</a:t>
            </a:r>
          </a:p>
          <a:p>
            <a:endParaRPr lang="en-US" dirty="0"/>
          </a:p>
        </p:txBody>
      </p:sp>
      <p:sp>
        <p:nvSpPr>
          <p:cNvPr id="6" name="Footer Placeholder 5">
            <a:extLst>
              <a:ext uri="{FF2B5EF4-FFF2-40B4-BE49-F238E27FC236}">
                <a16:creationId xmlns:a16="http://schemas.microsoft.com/office/drawing/2014/main" id="{706815A3-24BD-406A-89D6-F20F1E214F34}"/>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434F956D-1742-419B-BA29-34C0E59C9DCA}"/>
              </a:ext>
            </a:extLst>
          </p:cNvPr>
          <p:cNvSpPr>
            <a:spLocks noGrp="1"/>
          </p:cNvSpPr>
          <p:nvPr>
            <p:ph type="sldNum" sz="quarter" idx="5"/>
          </p:nvPr>
        </p:nvSpPr>
        <p:spPr/>
        <p:txBody>
          <a:bodyPr/>
          <a:lstStyle/>
          <a:p>
            <a:fld id="{16AA2537-0790-4789-A16C-397C663A3332}" type="slidenum">
              <a:rPr lang="en-US" smtClean="0"/>
              <a:pPr/>
              <a:t>24</a:t>
            </a:fld>
            <a:endParaRPr lang="en-US" dirty="0"/>
          </a:p>
        </p:txBody>
      </p:sp>
    </p:spTree>
    <p:extLst>
      <p:ext uri="{BB962C8B-B14F-4D97-AF65-F5344CB8AC3E}">
        <p14:creationId xmlns:p14="http://schemas.microsoft.com/office/powerpoint/2010/main" val="3910929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000" b="1" i="0" kern="1200" dirty="0">
                <a:solidFill>
                  <a:schemeClr val="tx1"/>
                </a:solidFill>
                <a:effectLst/>
                <a:latin typeface="Arial" panose="020B0604020202020204" pitchFamily="34" charset="0"/>
                <a:ea typeface="+mn-ea"/>
                <a:cs typeface="Arial" panose="020B0604020202020204" pitchFamily="34" charset="0"/>
              </a:rPr>
              <a:t>Instructor Notes</a:t>
            </a:r>
          </a:p>
          <a:p>
            <a:pPr rtl="0"/>
            <a:endParaRPr lang="en-US" sz="1000" b="1" i="0" kern="1200" dirty="0">
              <a:solidFill>
                <a:schemeClr val="tx1"/>
              </a:solidFill>
              <a:effectLst/>
              <a:latin typeface="Arial" panose="020B0604020202020204" pitchFamily="34" charset="0"/>
              <a:ea typeface="+mn-ea"/>
              <a:cs typeface="Arial" panose="020B0604020202020204" pitchFamily="34" charset="0"/>
            </a:endParaRPr>
          </a:p>
          <a:p>
            <a:pPr rtl="0"/>
            <a:r>
              <a:rPr lang="en-US" sz="1000" b="1" i="0" kern="1200" dirty="0">
                <a:solidFill>
                  <a:schemeClr val="tx1"/>
                </a:solidFill>
                <a:effectLst/>
                <a:latin typeface="Arial" panose="020B0604020202020204" pitchFamily="34" charset="0"/>
                <a:ea typeface="+mn-ea"/>
                <a:cs typeface="Arial" panose="020B0604020202020204" pitchFamily="34" charset="0"/>
              </a:rPr>
              <a:t>Student Notes</a:t>
            </a:r>
          </a:p>
          <a:p>
            <a:pPr rtl="0"/>
            <a:r>
              <a:rPr lang="en-US" sz="1000" b="0" i="0" kern="1200" dirty="0">
                <a:solidFill>
                  <a:srgbClr val="000000"/>
                </a:solidFill>
                <a:effectLst/>
                <a:latin typeface="Arial" panose="020B0604020202020204" pitchFamily="34" charset="0"/>
                <a:ea typeface="+mn-ea"/>
                <a:cs typeface="Arial" panose="020B0604020202020204" pitchFamily="34" charset="0"/>
              </a:rPr>
              <a:t>Cloud Volumes ONTAP</a:t>
            </a:r>
            <a:r>
              <a:rPr lang="en-US" sz="1000" b="0" i="0" kern="1200" dirty="0">
                <a:solidFill>
                  <a:schemeClr val="tx1"/>
                </a:solidFill>
                <a:effectLst/>
                <a:latin typeface="Arial" panose="020B0604020202020204" pitchFamily="34" charset="0"/>
                <a:ea typeface="+mn-ea"/>
                <a:cs typeface="Arial" panose="020B0604020202020204" pitchFamily="34" charset="0"/>
              </a:rPr>
              <a:t> nodes require outbound internet access to send messages to NetApp </a:t>
            </a:r>
            <a:r>
              <a:rPr lang="en-US" sz="1000" b="0" i="0" kern="1200" dirty="0">
                <a:solidFill>
                  <a:srgbClr val="000000"/>
                </a:solidFill>
                <a:effectLst/>
                <a:latin typeface="Arial" panose="020B0604020202020204" pitchFamily="34" charset="0"/>
                <a:ea typeface="+mn-ea"/>
                <a:cs typeface="Arial" panose="020B0604020202020204" pitchFamily="34" charset="0"/>
              </a:rPr>
              <a:t>AutoSupport</a:t>
            </a:r>
            <a:r>
              <a:rPr lang="en-US" sz="1000" b="0" i="0" kern="1200" dirty="0">
                <a:solidFill>
                  <a:schemeClr val="tx1"/>
                </a:solidFill>
                <a:effectLst/>
                <a:latin typeface="Arial" panose="020B0604020202020204" pitchFamily="34" charset="0"/>
                <a:ea typeface="+mn-ea"/>
                <a:cs typeface="Arial" panose="020B0604020202020204" pitchFamily="34" charset="0"/>
              </a:rPr>
              <a:t>, which proactively monitors the health of your storage.</a:t>
            </a:r>
          </a:p>
          <a:p>
            <a:pPr rtl="0"/>
            <a:r>
              <a:rPr lang="en-US" sz="1000" b="0" i="0" kern="1200" dirty="0">
                <a:solidFill>
                  <a:schemeClr val="tx1"/>
                </a:solidFill>
                <a:effectLst/>
                <a:latin typeface="Arial" panose="020B0604020202020204" pitchFamily="34" charset="0"/>
                <a:ea typeface="+mn-ea"/>
                <a:cs typeface="Arial" panose="020B0604020202020204" pitchFamily="34" charset="0"/>
              </a:rPr>
              <a:t>Routing and firewall policies must </a:t>
            </a:r>
            <a:r>
              <a:rPr lang="en-US" sz="1000" b="0" i="0" kern="1200" dirty="0">
                <a:solidFill>
                  <a:srgbClr val="000000"/>
                </a:solidFill>
                <a:effectLst/>
                <a:latin typeface="Arial" panose="020B0604020202020204" pitchFamily="34" charset="0"/>
                <a:ea typeface="+mn-ea"/>
                <a:cs typeface="Arial" panose="020B0604020202020204" pitchFamily="34" charset="0"/>
              </a:rPr>
              <a:t>allow</a:t>
            </a:r>
            <a:r>
              <a:rPr lang="en-US" sz="1000" b="0" i="0" kern="1200" dirty="0">
                <a:solidFill>
                  <a:schemeClr val="tx1"/>
                </a:solidFill>
                <a:effectLst/>
                <a:latin typeface="Arial" panose="020B0604020202020204" pitchFamily="34" charset="0"/>
                <a:ea typeface="+mn-ea"/>
                <a:cs typeface="Arial" panose="020B0604020202020204" pitchFamily="34" charset="0"/>
              </a:rPr>
              <a:t> </a:t>
            </a:r>
            <a:r>
              <a:rPr lang="en-US" sz="1000" b="0" i="0" kern="1200" dirty="0">
                <a:solidFill>
                  <a:srgbClr val="000000"/>
                </a:solidFill>
                <a:effectLst/>
                <a:latin typeface="Arial" panose="020B0604020202020204" pitchFamily="34" charset="0"/>
                <a:ea typeface="+mn-ea"/>
                <a:cs typeface="Arial" panose="020B0604020202020204" pitchFamily="34" charset="0"/>
              </a:rPr>
              <a:t>AWS</a:t>
            </a:r>
            <a:r>
              <a:rPr lang="en-US" sz="1000" b="0" i="0" kern="1200" dirty="0">
                <a:solidFill>
                  <a:schemeClr val="tx1"/>
                </a:solidFill>
                <a:effectLst/>
                <a:latin typeface="Arial" panose="020B0604020202020204" pitchFamily="34" charset="0"/>
                <a:ea typeface="+mn-ea"/>
                <a:cs typeface="Arial" panose="020B0604020202020204" pitchFamily="34" charset="0"/>
              </a:rPr>
              <a:t> HTTP and HTTPS traffic to mysupport.netapp.com.</a:t>
            </a:r>
          </a:p>
          <a:p>
            <a:pPr rtl="0"/>
            <a:r>
              <a:rPr lang="en-US" sz="1000" b="0" i="0" kern="1200" dirty="0">
                <a:solidFill>
                  <a:schemeClr val="tx1"/>
                </a:solidFill>
                <a:effectLst/>
                <a:latin typeface="Arial" panose="020B0604020202020204" pitchFamily="34" charset="0"/>
                <a:ea typeface="+mn-ea"/>
                <a:cs typeface="Arial" panose="020B0604020202020204" pitchFamily="34" charset="0"/>
              </a:rPr>
              <a:t>If you have a </a:t>
            </a:r>
            <a:r>
              <a:rPr lang="en-US" sz="1000" b="0" i="0" kern="1200" dirty="0">
                <a:solidFill>
                  <a:srgbClr val="000000"/>
                </a:solidFill>
                <a:effectLst/>
                <a:latin typeface="Arial" panose="020B0604020202020204" pitchFamily="34" charset="0"/>
                <a:ea typeface="+mn-ea"/>
                <a:cs typeface="Arial" panose="020B0604020202020204" pitchFamily="34" charset="0"/>
              </a:rPr>
              <a:t>NAT</a:t>
            </a:r>
            <a:r>
              <a:rPr lang="en-US" sz="1000" b="0" i="0" kern="1200" dirty="0">
                <a:solidFill>
                  <a:schemeClr val="tx1"/>
                </a:solidFill>
                <a:effectLst/>
                <a:latin typeface="Arial" panose="020B0604020202020204" pitchFamily="34" charset="0"/>
                <a:ea typeface="+mn-ea"/>
                <a:cs typeface="Arial" panose="020B0604020202020204" pitchFamily="34" charset="0"/>
              </a:rPr>
              <a:t> instance, you must define an inbound security group rule that </a:t>
            </a:r>
            <a:r>
              <a:rPr lang="en-US" sz="1000" b="0" i="0" kern="1200" dirty="0">
                <a:solidFill>
                  <a:srgbClr val="000000"/>
                </a:solidFill>
                <a:effectLst/>
                <a:latin typeface="Arial" panose="020B0604020202020204" pitchFamily="34" charset="0"/>
                <a:ea typeface="+mn-ea"/>
                <a:cs typeface="Arial" panose="020B0604020202020204" pitchFamily="34" charset="0"/>
              </a:rPr>
              <a:t>allows</a:t>
            </a:r>
            <a:r>
              <a:rPr lang="en-US" sz="1000" b="0" i="0" kern="1200" dirty="0">
                <a:solidFill>
                  <a:schemeClr val="tx1"/>
                </a:solidFill>
                <a:effectLst/>
                <a:latin typeface="Arial" panose="020B0604020202020204" pitchFamily="34" charset="0"/>
                <a:ea typeface="+mn-ea"/>
                <a:cs typeface="Arial" panose="020B0604020202020204" pitchFamily="34" charset="0"/>
              </a:rPr>
              <a:t> HTTPS traffic from the private subnet to the internet.</a:t>
            </a:r>
          </a:p>
          <a:p>
            <a:endParaRPr lang="en-US" dirty="0"/>
          </a:p>
          <a:p>
            <a:r>
              <a:rPr lang="en-US" sz="1000" b="0" i="0" kern="1200" dirty="0">
                <a:solidFill>
                  <a:schemeClr val="tx1"/>
                </a:solidFill>
                <a:effectLst/>
                <a:latin typeface="Arial" panose="020B0604020202020204" pitchFamily="34" charset="0"/>
                <a:ea typeface="+mn-ea"/>
                <a:cs typeface="Arial" panose="020B0604020202020204" pitchFamily="34" charset="0"/>
              </a:rPr>
              <a:t>The high-</a:t>
            </a:r>
            <a:r>
              <a:rPr lang="en-US" dirty="0"/>
              <a:t>availability (</a:t>
            </a:r>
            <a:r>
              <a:rPr lang="en-US" sz="1000" b="0" i="0" kern="1200" dirty="0">
                <a:solidFill>
                  <a:schemeClr val="tx1"/>
                </a:solidFill>
                <a:effectLst/>
                <a:latin typeface="Arial" panose="020B0604020202020204" pitchFamily="34" charset="0"/>
                <a:ea typeface="+mn-ea"/>
                <a:cs typeface="Arial" panose="020B0604020202020204" pitchFamily="34" charset="0"/>
              </a:rPr>
              <a:t>HA) mediator instance must have an outbound connection to the </a:t>
            </a:r>
            <a:r>
              <a:rPr lang="en-US" dirty="0"/>
              <a:t>Amazon Elastic Compute Cloud (Amazon </a:t>
            </a:r>
            <a:r>
              <a:rPr lang="en-US" sz="1000" b="0" i="0" kern="1200" dirty="0">
                <a:solidFill>
                  <a:schemeClr val="tx1"/>
                </a:solidFill>
                <a:effectLst/>
                <a:latin typeface="Arial" panose="020B0604020202020204" pitchFamily="34" charset="0"/>
                <a:ea typeface="+mn-ea"/>
                <a:cs typeface="Arial" panose="020B0604020202020204" pitchFamily="34" charset="0"/>
              </a:rPr>
              <a:t>EC2) service so that it can assist with storage failover. To provide the connection, you can add a public IP address, specify a proxy server, or use a manual option.</a:t>
            </a:r>
          </a:p>
          <a:p>
            <a:r>
              <a:rPr lang="en-US" sz="1000" b="0" i="0" kern="1200" dirty="0">
                <a:solidFill>
                  <a:schemeClr val="tx1"/>
                </a:solidFill>
                <a:effectLst/>
                <a:latin typeface="Arial" panose="020B0604020202020204" pitchFamily="34" charset="0"/>
                <a:ea typeface="+mn-ea"/>
                <a:cs typeface="Arial" panose="020B0604020202020204" pitchFamily="34" charset="0"/>
              </a:rPr>
              <a:t>The manual option can be a </a:t>
            </a:r>
            <a:r>
              <a:rPr lang="en-US" sz="1000" b="0" i="0" kern="1200" dirty="0">
                <a:solidFill>
                  <a:srgbClr val="000000"/>
                </a:solidFill>
                <a:effectLst/>
                <a:latin typeface="Arial" panose="020B0604020202020204" pitchFamily="34" charset="0"/>
                <a:ea typeface="+mn-ea"/>
                <a:cs typeface="Arial" panose="020B0604020202020204" pitchFamily="34" charset="0"/>
              </a:rPr>
              <a:t>NAT</a:t>
            </a:r>
            <a:r>
              <a:rPr lang="en-US" sz="1000" b="0" i="0" kern="1200" dirty="0">
                <a:solidFill>
                  <a:schemeClr val="tx1"/>
                </a:solidFill>
                <a:effectLst/>
                <a:latin typeface="Arial" panose="020B0604020202020204" pitchFamily="34" charset="0"/>
                <a:ea typeface="+mn-ea"/>
                <a:cs typeface="Arial" panose="020B0604020202020204" pitchFamily="34" charset="0"/>
              </a:rPr>
              <a:t> gateway or an interface </a:t>
            </a:r>
            <a:r>
              <a:rPr lang="en-US" dirty="0"/>
              <a:t>Virtual Private Cloud (</a:t>
            </a:r>
            <a:r>
              <a:rPr lang="en-US" dirty="0">
                <a:solidFill>
                  <a:srgbClr val="000000"/>
                </a:solidFill>
              </a:rPr>
              <a:t>VPC</a:t>
            </a:r>
            <a:r>
              <a:rPr lang="en-US" dirty="0"/>
              <a:t>) </a:t>
            </a:r>
            <a:r>
              <a:rPr lang="en-US" sz="1000" b="0" i="0" kern="1200" dirty="0">
                <a:solidFill>
                  <a:schemeClr val="tx1"/>
                </a:solidFill>
                <a:effectLst/>
                <a:latin typeface="Arial" panose="020B0604020202020204" pitchFamily="34" charset="0"/>
                <a:ea typeface="+mn-ea"/>
                <a:cs typeface="Arial" panose="020B0604020202020204" pitchFamily="34" charset="0"/>
              </a:rPr>
              <a:t>endpoint from the target subnet to the </a:t>
            </a:r>
            <a:r>
              <a:rPr lang="en-US" sz="1000" b="0" i="0" kern="1200" dirty="0">
                <a:solidFill>
                  <a:srgbClr val="000000"/>
                </a:solidFill>
                <a:effectLst/>
                <a:latin typeface="Arial" panose="020B0604020202020204" pitchFamily="34" charset="0"/>
                <a:ea typeface="+mn-ea"/>
                <a:cs typeface="Arial" panose="020B0604020202020204" pitchFamily="34" charset="0"/>
              </a:rPr>
              <a:t>Amazon EC2</a:t>
            </a:r>
            <a:r>
              <a:rPr lang="en-US" sz="1000" b="0" i="0" kern="1200" dirty="0">
                <a:solidFill>
                  <a:schemeClr val="tx1"/>
                </a:solidFill>
                <a:effectLst/>
                <a:latin typeface="Arial" panose="020B0604020202020204" pitchFamily="34" charset="0"/>
                <a:ea typeface="+mn-ea"/>
                <a:cs typeface="Arial" panose="020B0604020202020204" pitchFamily="34" charset="0"/>
              </a:rPr>
              <a:t> service. </a:t>
            </a:r>
          </a:p>
          <a:p>
            <a:pPr rtl="0"/>
            <a:endParaRPr lang="en-US" sz="1000" b="0" i="0" kern="1200" dirty="0">
              <a:solidFill>
                <a:schemeClr val="tx1"/>
              </a:solidFill>
              <a:effectLst/>
              <a:latin typeface="Arial" panose="020B0604020202020204" pitchFamily="34" charset="0"/>
              <a:ea typeface="+mn-ea"/>
              <a:cs typeface="Arial" panose="020B0604020202020204" pitchFamily="34" charset="0"/>
            </a:endParaRPr>
          </a:p>
          <a:p>
            <a:pPr rtl="0"/>
            <a:r>
              <a:rPr lang="en-US" sz="1000" b="0" i="0" kern="1200" dirty="0">
                <a:solidFill>
                  <a:schemeClr val="tx1"/>
                </a:solidFill>
                <a:effectLst/>
                <a:latin typeface="Arial" panose="020B0604020202020204" pitchFamily="34" charset="0"/>
                <a:ea typeface="+mn-ea"/>
                <a:cs typeface="Arial" panose="020B0604020202020204" pitchFamily="34" charset="0"/>
              </a:rPr>
              <a:t>You do not need to create security groups because Cloud Manager does that for you. </a:t>
            </a:r>
          </a:p>
          <a:p>
            <a:endParaRPr lang="en-US" dirty="0"/>
          </a:p>
          <a:p>
            <a:pPr rtl="0"/>
            <a:r>
              <a:rPr lang="en-US" sz="1000" b="0" i="0" kern="1200" dirty="0">
                <a:solidFill>
                  <a:schemeClr val="tx1"/>
                </a:solidFill>
                <a:effectLst/>
                <a:latin typeface="Arial" panose="020B0604020202020204" pitchFamily="34" charset="0"/>
                <a:ea typeface="+mn-ea"/>
                <a:cs typeface="Arial" panose="020B0604020202020204" pitchFamily="34" charset="0"/>
              </a:rPr>
              <a:t>If you want to use EBS as a </a:t>
            </a:r>
            <a:r>
              <a:rPr lang="en-US" sz="1000" b="0" i="0" kern="1200" dirty="0">
                <a:solidFill>
                  <a:srgbClr val="000000"/>
                </a:solidFill>
                <a:effectLst/>
                <a:latin typeface="Arial" panose="020B0604020202020204" pitchFamily="34" charset="0"/>
                <a:ea typeface="+mn-ea"/>
                <a:cs typeface="Arial" panose="020B0604020202020204" pitchFamily="34" charset="0"/>
              </a:rPr>
              <a:t>performance tier</a:t>
            </a:r>
            <a:r>
              <a:rPr lang="en-US" sz="1000" b="0" i="0" kern="1200" dirty="0">
                <a:solidFill>
                  <a:schemeClr val="tx1"/>
                </a:solidFill>
                <a:effectLst/>
                <a:latin typeface="Arial" panose="020B0604020202020204" pitchFamily="34" charset="0"/>
                <a:ea typeface="+mn-ea"/>
                <a:cs typeface="Arial" panose="020B0604020202020204" pitchFamily="34" charset="0"/>
              </a:rPr>
              <a:t> and </a:t>
            </a:r>
            <a:r>
              <a:rPr lang="en-US" sz="1000" b="0" i="0" kern="1200" dirty="0">
                <a:solidFill>
                  <a:srgbClr val="000000"/>
                </a:solidFill>
                <a:effectLst/>
                <a:latin typeface="Arial" panose="020B0604020202020204" pitchFamily="34" charset="0"/>
                <a:ea typeface="+mn-ea"/>
                <a:cs typeface="Arial" panose="020B0604020202020204" pitchFamily="34" charset="0"/>
              </a:rPr>
              <a:t>Amazon S3</a:t>
            </a:r>
            <a:r>
              <a:rPr lang="en-US" sz="1000" b="0" i="0" kern="1200" dirty="0">
                <a:solidFill>
                  <a:schemeClr val="tx1"/>
                </a:solidFill>
                <a:effectLst/>
                <a:latin typeface="Arial" panose="020B0604020202020204" pitchFamily="34" charset="0"/>
                <a:ea typeface="+mn-ea"/>
                <a:cs typeface="Arial" panose="020B0604020202020204" pitchFamily="34" charset="0"/>
              </a:rPr>
              <a:t> as a </a:t>
            </a:r>
            <a:r>
              <a:rPr lang="en-US" sz="1000" b="0" i="0" kern="1200" dirty="0">
                <a:solidFill>
                  <a:srgbClr val="000000"/>
                </a:solidFill>
                <a:effectLst/>
                <a:latin typeface="Arial" panose="020B0604020202020204" pitchFamily="34" charset="0"/>
                <a:ea typeface="+mn-ea"/>
                <a:cs typeface="Arial" panose="020B0604020202020204" pitchFamily="34" charset="0"/>
              </a:rPr>
              <a:t>cloud tier</a:t>
            </a:r>
            <a:r>
              <a:rPr lang="en-US" sz="1000" b="0" i="0" kern="1200" dirty="0">
                <a:solidFill>
                  <a:schemeClr val="tx1"/>
                </a:solidFill>
                <a:effectLst/>
                <a:latin typeface="Arial" panose="020B0604020202020204" pitchFamily="34" charset="0"/>
                <a:ea typeface="+mn-ea"/>
                <a:cs typeface="Arial" panose="020B0604020202020204" pitchFamily="34" charset="0"/>
              </a:rPr>
              <a:t>, you must </a:t>
            </a:r>
            <a:r>
              <a:rPr lang="en-US" sz="1000" b="0" i="0" kern="1200" dirty="0">
                <a:solidFill>
                  <a:srgbClr val="000000"/>
                </a:solidFill>
                <a:effectLst/>
                <a:latin typeface="Arial" panose="020B0604020202020204" pitchFamily="34" charset="0"/>
                <a:ea typeface="+mn-ea"/>
                <a:cs typeface="Arial" panose="020B0604020202020204" pitchFamily="34" charset="0"/>
              </a:rPr>
              <a:t>ensure</a:t>
            </a:r>
            <a:r>
              <a:rPr lang="en-US" sz="1000" b="0" i="0" kern="1200" dirty="0">
                <a:solidFill>
                  <a:schemeClr val="tx1"/>
                </a:solidFill>
                <a:effectLst/>
                <a:latin typeface="Arial" panose="020B0604020202020204" pitchFamily="34" charset="0"/>
                <a:ea typeface="+mn-ea"/>
                <a:cs typeface="Arial" panose="020B0604020202020204" pitchFamily="34" charset="0"/>
              </a:rPr>
              <a:t> that </a:t>
            </a:r>
            <a:r>
              <a:rPr lang="en-US" sz="1000" b="0" i="0" kern="1200" dirty="0">
                <a:solidFill>
                  <a:srgbClr val="000000"/>
                </a:solidFill>
                <a:effectLst/>
                <a:latin typeface="Arial" panose="020B0604020202020204" pitchFamily="34" charset="0"/>
                <a:ea typeface="+mn-ea"/>
                <a:cs typeface="Arial" panose="020B0604020202020204" pitchFamily="34" charset="0"/>
              </a:rPr>
              <a:t>Cloud Volumes ONTAP</a:t>
            </a:r>
            <a:r>
              <a:rPr lang="en-US" sz="1000" b="0" i="0" kern="1200" dirty="0">
                <a:solidFill>
                  <a:schemeClr val="tx1"/>
                </a:solidFill>
                <a:effectLst/>
                <a:latin typeface="Arial" panose="020B0604020202020204" pitchFamily="34" charset="0"/>
                <a:ea typeface="+mn-ea"/>
                <a:cs typeface="Arial" panose="020B0604020202020204" pitchFamily="34" charset="0"/>
              </a:rPr>
              <a:t> has a connection to </a:t>
            </a:r>
            <a:r>
              <a:rPr lang="en-US" sz="1000" b="0" i="0" kern="1200" dirty="0">
                <a:solidFill>
                  <a:srgbClr val="000000"/>
                </a:solidFill>
                <a:effectLst/>
                <a:latin typeface="Arial" panose="020B0604020202020204" pitchFamily="34" charset="0"/>
                <a:ea typeface="+mn-ea"/>
                <a:cs typeface="Arial" panose="020B0604020202020204" pitchFamily="34" charset="0"/>
              </a:rPr>
              <a:t>S3</a:t>
            </a:r>
            <a:r>
              <a:rPr lang="en-US" sz="1000" b="0" i="0" kern="1200" dirty="0">
                <a:solidFill>
                  <a:schemeClr val="tx1"/>
                </a:solidFill>
                <a:effectLst/>
                <a:latin typeface="Arial" panose="020B0604020202020204" pitchFamily="34" charset="0"/>
                <a:ea typeface="+mn-ea"/>
                <a:cs typeface="Arial" panose="020B0604020202020204" pitchFamily="34" charset="0"/>
              </a:rPr>
              <a:t>. The best way to provide that connection is by creating a </a:t>
            </a:r>
            <a:r>
              <a:rPr lang="en-US" sz="1000" b="0" i="0" kern="1200" dirty="0">
                <a:solidFill>
                  <a:srgbClr val="000000"/>
                </a:solidFill>
                <a:effectLst/>
                <a:latin typeface="Arial" panose="020B0604020202020204" pitchFamily="34" charset="0"/>
                <a:ea typeface="+mn-ea"/>
                <a:cs typeface="Arial" panose="020B0604020202020204" pitchFamily="34" charset="0"/>
              </a:rPr>
              <a:t>VPC</a:t>
            </a:r>
            <a:r>
              <a:rPr lang="en-US" sz="1000" b="0" i="0" kern="1200" dirty="0">
                <a:solidFill>
                  <a:schemeClr val="tx1"/>
                </a:solidFill>
                <a:effectLst/>
                <a:latin typeface="Arial" panose="020B0604020202020204" pitchFamily="34" charset="0"/>
                <a:ea typeface="+mn-ea"/>
                <a:cs typeface="Arial" panose="020B0604020202020204" pitchFamily="34" charset="0"/>
              </a:rPr>
              <a:t> Endpoint to the </a:t>
            </a:r>
            <a:r>
              <a:rPr lang="en-US" sz="1000" b="0" i="0" kern="1200" dirty="0">
                <a:solidFill>
                  <a:srgbClr val="000000"/>
                </a:solidFill>
                <a:effectLst/>
                <a:latin typeface="Arial" panose="020B0604020202020204" pitchFamily="34" charset="0"/>
                <a:ea typeface="+mn-ea"/>
                <a:cs typeface="Arial" panose="020B0604020202020204" pitchFamily="34" charset="0"/>
              </a:rPr>
              <a:t>S3</a:t>
            </a:r>
            <a:r>
              <a:rPr lang="en-US" sz="1000" b="0" i="0" kern="1200" dirty="0">
                <a:solidFill>
                  <a:schemeClr val="tx1"/>
                </a:solidFill>
                <a:effectLst/>
                <a:latin typeface="Arial" panose="020B0604020202020204" pitchFamily="34" charset="0"/>
                <a:ea typeface="+mn-ea"/>
                <a:cs typeface="Arial" panose="020B0604020202020204" pitchFamily="34" charset="0"/>
              </a:rPr>
              <a:t> service. </a:t>
            </a:r>
          </a:p>
          <a:p>
            <a:pPr rtl="0"/>
            <a:r>
              <a:rPr lang="en-US" sz="1000" b="0" i="0" kern="1200" dirty="0">
                <a:solidFill>
                  <a:schemeClr val="tx1"/>
                </a:solidFill>
                <a:effectLst/>
                <a:latin typeface="Arial" panose="020B0604020202020204" pitchFamily="34" charset="0"/>
                <a:ea typeface="+mn-ea"/>
                <a:cs typeface="Arial" panose="020B0604020202020204" pitchFamily="34" charset="0"/>
              </a:rPr>
              <a:t>When you create the </a:t>
            </a:r>
            <a:r>
              <a:rPr lang="en-US" sz="1000" b="0" i="0" kern="1200" dirty="0">
                <a:solidFill>
                  <a:srgbClr val="000000"/>
                </a:solidFill>
                <a:effectLst/>
                <a:latin typeface="Arial" panose="020B0604020202020204" pitchFamily="34" charset="0"/>
                <a:ea typeface="+mn-ea"/>
                <a:cs typeface="Arial" panose="020B0604020202020204" pitchFamily="34" charset="0"/>
              </a:rPr>
              <a:t>VPC</a:t>
            </a:r>
            <a:r>
              <a:rPr lang="en-US" sz="1000" b="0" i="0" kern="1200" dirty="0">
                <a:solidFill>
                  <a:schemeClr val="tx1"/>
                </a:solidFill>
                <a:effectLst/>
                <a:latin typeface="Arial" panose="020B0604020202020204" pitchFamily="34" charset="0"/>
                <a:ea typeface="+mn-ea"/>
                <a:cs typeface="Arial" panose="020B0604020202020204" pitchFamily="34" charset="0"/>
              </a:rPr>
              <a:t> Endpoint, be sure to select the region, </a:t>
            </a:r>
            <a:r>
              <a:rPr lang="en-US" sz="1000" b="0" i="0" kern="1200" dirty="0">
                <a:solidFill>
                  <a:srgbClr val="000000"/>
                </a:solidFill>
                <a:effectLst/>
                <a:latin typeface="Arial" panose="020B0604020202020204" pitchFamily="34" charset="0"/>
                <a:ea typeface="+mn-ea"/>
                <a:cs typeface="Arial" panose="020B0604020202020204" pitchFamily="34" charset="0"/>
              </a:rPr>
              <a:t>VPC</a:t>
            </a:r>
            <a:r>
              <a:rPr lang="en-US" sz="1000" b="0" i="0" kern="1200" dirty="0">
                <a:solidFill>
                  <a:schemeClr val="tx1"/>
                </a:solidFill>
                <a:effectLst/>
                <a:latin typeface="Arial" panose="020B0604020202020204" pitchFamily="34" charset="0"/>
                <a:ea typeface="+mn-ea"/>
                <a:cs typeface="Arial" panose="020B0604020202020204" pitchFamily="34" charset="0"/>
              </a:rPr>
              <a:t>, and route table that corresponds to the </a:t>
            </a:r>
            <a:r>
              <a:rPr lang="en-US" sz="1000" b="0" i="0" kern="1200" dirty="0">
                <a:solidFill>
                  <a:srgbClr val="000000"/>
                </a:solidFill>
                <a:effectLst/>
                <a:latin typeface="Arial" panose="020B0604020202020204" pitchFamily="34" charset="0"/>
                <a:ea typeface="+mn-ea"/>
                <a:cs typeface="Arial" panose="020B0604020202020204" pitchFamily="34" charset="0"/>
              </a:rPr>
              <a:t>Cloud Volumes ONTAP</a:t>
            </a:r>
            <a:r>
              <a:rPr lang="en-US" sz="1000" b="0" i="0" kern="1200" dirty="0">
                <a:solidFill>
                  <a:schemeClr val="tx1"/>
                </a:solidFill>
                <a:effectLst/>
                <a:latin typeface="Arial" panose="020B0604020202020204" pitchFamily="34" charset="0"/>
                <a:ea typeface="+mn-ea"/>
                <a:cs typeface="Arial" panose="020B0604020202020204" pitchFamily="34" charset="0"/>
              </a:rPr>
              <a:t> instance. You must also modify the security group to add an outbound HTTPS rule that enables traffic to the </a:t>
            </a:r>
            <a:r>
              <a:rPr lang="en-US" sz="1000" b="0" i="0" kern="1200" dirty="0">
                <a:solidFill>
                  <a:srgbClr val="000000"/>
                </a:solidFill>
                <a:effectLst/>
                <a:latin typeface="Arial" panose="020B0604020202020204" pitchFamily="34" charset="0"/>
                <a:ea typeface="+mn-ea"/>
                <a:cs typeface="Arial" panose="020B0604020202020204" pitchFamily="34" charset="0"/>
              </a:rPr>
              <a:t>S3</a:t>
            </a:r>
            <a:r>
              <a:rPr lang="en-US" sz="1000" b="0" i="0" kern="1200" dirty="0">
                <a:solidFill>
                  <a:schemeClr val="tx1"/>
                </a:solidFill>
                <a:effectLst/>
                <a:latin typeface="Arial" panose="020B0604020202020204" pitchFamily="34" charset="0"/>
                <a:ea typeface="+mn-ea"/>
                <a:cs typeface="Arial" panose="020B0604020202020204" pitchFamily="34" charset="0"/>
              </a:rPr>
              <a:t> endpoint. Otherwise, </a:t>
            </a:r>
            <a:r>
              <a:rPr lang="en-US" sz="1000" b="0" i="0" kern="1200" dirty="0">
                <a:solidFill>
                  <a:srgbClr val="000000"/>
                </a:solidFill>
                <a:effectLst/>
                <a:latin typeface="Arial" panose="020B0604020202020204" pitchFamily="34" charset="0"/>
                <a:ea typeface="+mn-ea"/>
                <a:cs typeface="Arial" panose="020B0604020202020204" pitchFamily="34" charset="0"/>
              </a:rPr>
              <a:t>Cloud Volumes ONTAP</a:t>
            </a:r>
            <a:r>
              <a:rPr lang="en-US" sz="1000" b="0" i="0" kern="1200" dirty="0">
                <a:solidFill>
                  <a:schemeClr val="tx1"/>
                </a:solidFill>
                <a:effectLst/>
                <a:latin typeface="Arial" panose="020B0604020202020204" pitchFamily="34" charset="0"/>
                <a:ea typeface="+mn-ea"/>
                <a:cs typeface="Arial" panose="020B0604020202020204" pitchFamily="34" charset="0"/>
              </a:rPr>
              <a:t> cannot connect to the </a:t>
            </a:r>
            <a:r>
              <a:rPr lang="en-US" sz="1000" b="0" i="0" kern="1200" dirty="0">
                <a:solidFill>
                  <a:srgbClr val="000000"/>
                </a:solidFill>
                <a:effectLst/>
                <a:latin typeface="Arial" panose="020B0604020202020204" pitchFamily="34" charset="0"/>
                <a:ea typeface="+mn-ea"/>
                <a:cs typeface="Arial" panose="020B0604020202020204" pitchFamily="34" charset="0"/>
              </a:rPr>
              <a:t>S3</a:t>
            </a:r>
            <a:r>
              <a:rPr lang="en-US" sz="1000" b="0" i="0" kern="1200" dirty="0">
                <a:solidFill>
                  <a:schemeClr val="tx1"/>
                </a:solidFill>
                <a:effectLst/>
                <a:latin typeface="Arial" panose="020B0604020202020204" pitchFamily="34" charset="0"/>
                <a:ea typeface="+mn-ea"/>
                <a:cs typeface="Arial" panose="020B0604020202020204" pitchFamily="34" charset="0"/>
              </a:rPr>
              <a:t> service.</a:t>
            </a:r>
          </a:p>
          <a:p>
            <a:endParaRPr lang="en-US" dirty="0"/>
          </a:p>
          <a:p>
            <a:r>
              <a:rPr lang="en-US" dirty="0"/>
              <a:t>More information: </a:t>
            </a:r>
          </a:p>
          <a:p>
            <a:r>
              <a:rPr lang="en-US" dirty="0">
                <a:hlinkClick r:id="rId3"/>
              </a:rPr>
              <a:t>https://docs.netapp.com/us-en/occm/reference_networking_aws.html</a:t>
            </a:r>
            <a:r>
              <a:rPr lang="en-US" dirty="0"/>
              <a:t> </a:t>
            </a:r>
          </a:p>
          <a:p>
            <a:r>
              <a:rPr lang="en-US" dirty="0">
                <a:hlinkClick r:id="rId4"/>
              </a:rPr>
              <a:t>https://docs.netapp.com/us-en/occm/reference_networking_azure.html</a:t>
            </a:r>
            <a:r>
              <a:rPr lang="en-US" dirty="0"/>
              <a:t> </a:t>
            </a:r>
          </a:p>
          <a:p>
            <a:endParaRPr lang="en-US" dirty="0"/>
          </a:p>
        </p:txBody>
      </p:sp>
      <p:sp>
        <p:nvSpPr>
          <p:cNvPr id="6" name="Footer Placeholder 5">
            <a:extLst>
              <a:ext uri="{FF2B5EF4-FFF2-40B4-BE49-F238E27FC236}">
                <a16:creationId xmlns:a16="http://schemas.microsoft.com/office/drawing/2014/main" id="{B2BF0242-71C8-4199-B025-8B0CB86A5FE5}"/>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BC7B074E-D467-4297-B079-E1F4349479AD}"/>
              </a:ext>
            </a:extLst>
          </p:cNvPr>
          <p:cNvSpPr>
            <a:spLocks noGrp="1"/>
          </p:cNvSpPr>
          <p:nvPr>
            <p:ph type="sldNum" sz="quarter" idx="5"/>
          </p:nvPr>
        </p:nvSpPr>
        <p:spPr/>
        <p:txBody>
          <a:bodyPr/>
          <a:lstStyle/>
          <a:p>
            <a:fld id="{16AA2537-0790-4789-A16C-397C663A3332}" type="slidenum">
              <a:rPr lang="en-US" smtClean="0"/>
              <a:pPr/>
              <a:t>25</a:t>
            </a:fld>
            <a:endParaRPr lang="en-US" dirty="0"/>
          </a:p>
        </p:txBody>
      </p:sp>
    </p:spTree>
    <p:extLst>
      <p:ext uri="{BB962C8B-B14F-4D97-AF65-F5344CB8AC3E}">
        <p14:creationId xmlns:p14="http://schemas.microsoft.com/office/powerpoint/2010/main" val="587929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dirty="0"/>
              <a:t>API URLs start with ipaddress:port/occm/api/ and then &lt;resource category&gt;/       </a:t>
            </a:r>
            <a:r>
              <a:rPr lang="en-US" dirty="0">
                <a:solidFill>
                  <a:srgbClr val="000000"/>
                </a:solidFill>
              </a:rPr>
              <a:t>etc…</a:t>
            </a:r>
          </a:p>
          <a:p>
            <a:endParaRPr lang="en-US" dirty="0"/>
          </a:p>
          <a:p>
            <a:r>
              <a:rPr lang="en-US" dirty="0">
                <a:solidFill>
                  <a:srgbClr val="000000"/>
                </a:solidFill>
              </a:rPr>
              <a:t>Athentication</a:t>
            </a:r>
            <a:r>
              <a:rPr lang="en-US" dirty="0"/>
              <a:t> procedures are provided in the documentation.</a:t>
            </a:r>
          </a:p>
          <a:p>
            <a:r>
              <a:rPr lang="en-US" dirty="0"/>
              <a:t>Swagger Interface is also available from the Cloud Manager </a:t>
            </a:r>
            <a:r>
              <a:rPr lang="en-US" dirty="0">
                <a:solidFill>
                  <a:srgbClr val="000000"/>
                </a:solidFill>
              </a:rPr>
              <a:t>GUI</a:t>
            </a:r>
            <a:r>
              <a:rPr lang="en-US" dirty="0"/>
              <a:t>.</a:t>
            </a:r>
          </a:p>
        </p:txBody>
      </p:sp>
      <p:sp>
        <p:nvSpPr>
          <p:cNvPr id="6" name="Footer Placeholder 5">
            <a:extLst>
              <a:ext uri="{FF2B5EF4-FFF2-40B4-BE49-F238E27FC236}">
                <a16:creationId xmlns:a16="http://schemas.microsoft.com/office/drawing/2014/main" id="{87F86C67-E7FB-4998-BDE8-A3A2BAAD7746}"/>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4F29C187-5038-487D-B430-6A963CDE3752}"/>
              </a:ext>
            </a:extLst>
          </p:cNvPr>
          <p:cNvSpPr>
            <a:spLocks noGrp="1"/>
          </p:cNvSpPr>
          <p:nvPr>
            <p:ph type="sldNum" sz="quarter" idx="5"/>
          </p:nvPr>
        </p:nvSpPr>
        <p:spPr/>
        <p:txBody>
          <a:bodyPr/>
          <a:lstStyle/>
          <a:p>
            <a:fld id="{16AA2537-0790-4789-A16C-397C663A3332}" type="slidenum">
              <a:rPr lang="en-US" smtClean="0"/>
              <a:pPr/>
              <a:t>26</a:t>
            </a:fld>
            <a:endParaRPr lang="en-US" dirty="0"/>
          </a:p>
        </p:txBody>
      </p:sp>
    </p:spTree>
    <p:extLst>
      <p:ext uri="{BB962C8B-B14F-4D97-AF65-F5344CB8AC3E}">
        <p14:creationId xmlns:p14="http://schemas.microsoft.com/office/powerpoint/2010/main" val="1556122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dirty="0"/>
              <a:t>The </a:t>
            </a:r>
            <a:r>
              <a:rPr lang="en-US" dirty="0">
                <a:solidFill>
                  <a:srgbClr val="000000"/>
                </a:solidFill>
              </a:rPr>
              <a:t>above</a:t>
            </a:r>
            <a:r>
              <a:rPr lang="en-US" dirty="0"/>
              <a:t> curl command comes from swagger.</a:t>
            </a:r>
          </a:p>
          <a:p>
            <a:r>
              <a:rPr lang="en-US" dirty="0">
                <a:solidFill>
                  <a:srgbClr val="000000"/>
                </a:solidFill>
              </a:rPr>
              <a:t>The</a:t>
            </a:r>
            <a:r>
              <a:rPr lang="en-US" dirty="0"/>
              <a:t> intention of this slide is to </a:t>
            </a:r>
            <a:r>
              <a:rPr lang="en-US" dirty="0">
                <a:solidFill>
                  <a:srgbClr val="000000"/>
                </a:solidFill>
              </a:rPr>
              <a:t>let</a:t>
            </a:r>
            <a:r>
              <a:rPr lang="en-US" dirty="0"/>
              <a:t> students know that they can use the interactive Swagger tool to try out an API and get the equivalent curl command that they can use in </a:t>
            </a:r>
            <a:r>
              <a:rPr lang="en-US" dirty="0">
                <a:solidFill>
                  <a:srgbClr val="000000"/>
                </a:solidFill>
              </a:rPr>
              <a:t>scripting</a:t>
            </a:r>
            <a:r>
              <a:rPr lang="en-US" dirty="0"/>
              <a:t>. More info can be found from the link to the API documentation page.</a:t>
            </a:r>
          </a:p>
          <a:p>
            <a:endParaRPr lang="en-US" dirty="0"/>
          </a:p>
        </p:txBody>
      </p:sp>
      <p:sp>
        <p:nvSpPr>
          <p:cNvPr id="6" name="Footer Placeholder 5">
            <a:extLst>
              <a:ext uri="{FF2B5EF4-FFF2-40B4-BE49-F238E27FC236}">
                <a16:creationId xmlns:a16="http://schemas.microsoft.com/office/drawing/2014/main" id="{BEAC9B1D-10C4-4B98-85BC-80C75778AFB1}"/>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F625F6CA-088C-455F-8696-C1114189F3D5}"/>
              </a:ext>
            </a:extLst>
          </p:cNvPr>
          <p:cNvSpPr>
            <a:spLocks noGrp="1"/>
          </p:cNvSpPr>
          <p:nvPr>
            <p:ph type="sldNum" sz="quarter" idx="5"/>
          </p:nvPr>
        </p:nvSpPr>
        <p:spPr/>
        <p:txBody>
          <a:bodyPr/>
          <a:lstStyle/>
          <a:p>
            <a:fld id="{16AA2537-0790-4789-A16C-397C663A3332}" type="slidenum">
              <a:rPr lang="en-US" smtClean="0"/>
              <a:pPr/>
              <a:t>27</a:t>
            </a:fld>
            <a:endParaRPr lang="en-US" dirty="0"/>
          </a:p>
        </p:txBody>
      </p:sp>
    </p:spTree>
    <p:extLst>
      <p:ext uri="{BB962C8B-B14F-4D97-AF65-F5344CB8AC3E}">
        <p14:creationId xmlns:p14="http://schemas.microsoft.com/office/powerpoint/2010/main" val="430107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dirty="0"/>
              <a:t>Takes 25 minutes for CVO to come up after deploy starts.</a:t>
            </a:r>
          </a:p>
          <a:p>
            <a:endParaRPr lang="en-US" dirty="0"/>
          </a:p>
          <a:p>
            <a:r>
              <a:rPr lang="en-US" b="1" dirty="0"/>
              <a:t>Student Notes</a:t>
            </a:r>
          </a:p>
        </p:txBody>
      </p:sp>
      <p:sp>
        <p:nvSpPr>
          <p:cNvPr id="5" name="Footer Placeholder 4">
            <a:extLst>
              <a:ext uri="{FF2B5EF4-FFF2-40B4-BE49-F238E27FC236}">
                <a16:creationId xmlns:a16="http://schemas.microsoft.com/office/drawing/2014/main" id="{9F225D83-47DB-4698-96BE-212AAE07611A}"/>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1E04E2D2-23C6-4396-A5AD-B36F3936862A}"/>
              </a:ext>
            </a:extLst>
          </p:cNvPr>
          <p:cNvSpPr>
            <a:spLocks noGrp="1"/>
          </p:cNvSpPr>
          <p:nvPr>
            <p:ph type="sldNum" sz="quarter" idx="5"/>
          </p:nvPr>
        </p:nvSpPr>
        <p:spPr/>
        <p:txBody>
          <a:bodyPr/>
          <a:lstStyle/>
          <a:p>
            <a:fld id="{16AA2537-0790-4789-A16C-397C663A3332}" type="slidenum">
              <a:rPr lang="en-US" smtClean="0"/>
              <a:pPr/>
              <a:t>28</a:t>
            </a:fld>
            <a:endParaRPr lang="en-US" dirty="0"/>
          </a:p>
        </p:txBody>
      </p:sp>
    </p:spTree>
    <p:extLst>
      <p:ext uri="{BB962C8B-B14F-4D97-AF65-F5344CB8AC3E}">
        <p14:creationId xmlns:p14="http://schemas.microsoft.com/office/powerpoint/2010/main" val="1406344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Instructor Notes</a:t>
            </a:r>
            <a:endParaRPr lang="en-US" dirty="0"/>
          </a:p>
          <a:p>
            <a:r>
              <a:rPr lang="en-US" dirty="0">
                <a:solidFill>
                  <a:srgbClr val="000000"/>
                </a:solidFill>
              </a:rPr>
              <a:t>The</a:t>
            </a:r>
            <a:r>
              <a:rPr lang="en-US" dirty="0"/>
              <a:t> instructor can </a:t>
            </a:r>
            <a:r>
              <a:rPr lang="en-US" dirty="0">
                <a:solidFill>
                  <a:srgbClr val="000000"/>
                </a:solidFill>
              </a:rPr>
              <a:t>choose</a:t>
            </a:r>
            <a:r>
              <a:rPr lang="en-US" dirty="0"/>
              <a:t> to use this slide here to talk about what the student </a:t>
            </a:r>
            <a:r>
              <a:rPr lang="en-US" dirty="0">
                <a:solidFill>
                  <a:srgbClr val="000000"/>
                </a:solidFill>
              </a:rPr>
              <a:t>will do</a:t>
            </a:r>
            <a:r>
              <a:rPr lang="en-US" dirty="0"/>
              <a:t> in the </a:t>
            </a:r>
            <a:r>
              <a:rPr lang="en-US" dirty="0">
                <a:solidFill>
                  <a:srgbClr val="000000"/>
                </a:solidFill>
              </a:rPr>
              <a:t>labs</a:t>
            </a:r>
            <a:r>
              <a:rPr lang="en-US" dirty="0"/>
              <a:t> and/or use it at the end of the module to give a summary of what they did in the </a:t>
            </a:r>
            <a:r>
              <a:rPr lang="en-US" dirty="0">
                <a:solidFill>
                  <a:srgbClr val="000000"/>
                </a:solidFill>
              </a:rPr>
              <a:t>lab</a:t>
            </a:r>
            <a:r>
              <a:rPr lang="en-US" dirty="0"/>
              <a:t>.</a:t>
            </a:r>
          </a:p>
          <a:p>
            <a:endParaRPr lang="en-US" dirty="0"/>
          </a:p>
          <a:p>
            <a:r>
              <a:rPr lang="en-US" dirty="0"/>
              <a:t>They deploy Cloud Manager in the private subnet. They use Cloud Manager and create a working environment by deploying CVO in the private subnet of the VPC. Since there is a NAT GW that provides outbound internet connection from the private subnet, we have satisfied the networking requirements.</a:t>
            </a:r>
          </a:p>
          <a:p>
            <a:endParaRPr lang="en-US" dirty="0"/>
          </a:p>
          <a:p>
            <a:r>
              <a:rPr lang="en-US" dirty="0"/>
              <a:t>Explanation for the slide:</a:t>
            </a:r>
          </a:p>
          <a:p>
            <a:r>
              <a:rPr lang="en-US" dirty="0"/>
              <a:t>The students </a:t>
            </a:r>
            <a:r>
              <a:rPr lang="en-US" dirty="0">
                <a:solidFill>
                  <a:srgbClr val="000000"/>
                </a:solidFill>
              </a:rPr>
              <a:t>will deploy</a:t>
            </a:r>
            <a:r>
              <a:rPr lang="en-US" dirty="0"/>
              <a:t> the OCCM in the private </a:t>
            </a:r>
            <a:r>
              <a:rPr lang="en-US" dirty="0">
                <a:solidFill>
                  <a:srgbClr val="000000"/>
                </a:solidFill>
              </a:rPr>
              <a:t>subnet .</a:t>
            </a:r>
          </a:p>
          <a:p>
            <a:r>
              <a:rPr lang="en-US" dirty="0"/>
              <a:t>They </a:t>
            </a:r>
            <a:r>
              <a:rPr lang="en-US" dirty="0">
                <a:solidFill>
                  <a:srgbClr val="000000"/>
                </a:solidFill>
              </a:rPr>
              <a:t>will</a:t>
            </a:r>
            <a:r>
              <a:rPr lang="en-US" dirty="0"/>
              <a:t> then </a:t>
            </a:r>
            <a:r>
              <a:rPr lang="en-US" dirty="0">
                <a:solidFill>
                  <a:srgbClr val="000000"/>
                </a:solidFill>
              </a:rPr>
              <a:t>use</a:t>
            </a:r>
            <a:r>
              <a:rPr lang="en-US" dirty="0"/>
              <a:t> it to deploy CVO in the private subnet.</a:t>
            </a:r>
          </a:p>
          <a:p>
            <a:r>
              <a:rPr lang="en-US" dirty="0"/>
              <a:t>CVO takes 25 minutes to deploy.</a:t>
            </a:r>
          </a:p>
        </p:txBody>
      </p:sp>
      <p:sp>
        <p:nvSpPr>
          <p:cNvPr id="6" name="Footer Placeholder 5">
            <a:extLst>
              <a:ext uri="{FF2B5EF4-FFF2-40B4-BE49-F238E27FC236}">
                <a16:creationId xmlns:a16="http://schemas.microsoft.com/office/drawing/2014/main" id="{41B2FBBA-7A6F-4D48-A5A0-656362F9DD6F}"/>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3B90706A-1236-4767-AC11-7C8871907CF9}"/>
              </a:ext>
            </a:extLst>
          </p:cNvPr>
          <p:cNvSpPr>
            <a:spLocks noGrp="1"/>
          </p:cNvSpPr>
          <p:nvPr>
            <p:ph type="sldNum" sz="quarter" idx="5"/>
          </p:nvPr>
        </p:nvSpPr>
        <p:spPr/>
        <p:txBody>
          <a:bodyPr/>
          <a:lstStyle/>
          <a:p>
            <a:fld id="{16AA2537-0790-4789-A16C-397C663A3332}" type="slidenum">
              <a:rPr lang="en-US" smtClean="0"/>
              <a:pPr/>
              <a:t>29</a:t>
            </a:fld>
            <a:endParaRPr lang="en-US" dirty="0"/>
          </a:p>
        </p:txBody>
      </p:sp>
    </p:spTree>
    <p:extLst>
      <p:ext uri="{BB962C8B-B14F-4D97-AF65-F5344CB8AC3E}">
        <p14:creationId xmlns:p14="http://schemas.microsoft.com/office/powerpoint/2010/main" val="328156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r>
              <a:rPr lang="en-US" dirty="0"/>
              <a:t>This slide indicates that </a:t>
            </a:r>
            <a:r>
              <a:rPr lang="en-US" dirty="0">
                <a:solidFill>
                  <a:srgbClr val="000000"/>
                </a:solidFill>
              </a:rPr>
              <a:t>we</a:t>
            </a:r>
            <a:r>
              <a:rPr lang="en-US" dirty="0"/>
              <a:t> are focusing on </a:t>
            </a:r>
            <a:r>
              <a:rPr lang="en-US" dirty="0">
                <a:solidFill>
                  <a:srgbClr val="000000"/>
                </a:solidFill>
              </a:rPr>
              <a:t>Cloud Volumes ONTAP</a:t>
            </a:r>
            <a:r>
              <a:rPr lang="en-US" dirty="0"/>
              <a:t> in this module.</a:t>
            </a:r>
          </a:p>
          <a:p>
            <a:endParaRPr lang="en-US" dirty="0"/>
          </a:p>
          <a:p>
            <a:endParaRPr lang="en-US" dirty="0"/>
          </a:p>
        </p:txBody>
      </p:sp>
      <p:sp>
        <p:nvSpPr>
          <p:cNvPr id="6" name="Footer Placeholder 5">
            <a:extLst>
              <a:ext uri="{FF2B5EF4-FFF2-40B4-BE49-F238E27FC236}">
                <a16:creationId xmlns:a16="http://schemas.microsoft.com/office/drawing/2014/main" id="{D6E263D5-315E-4D5E-BE54-E8438B2191C8}"/>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02EC69B7-49D2-4864-B97E-9A90099DEEFA}"/>
              </a:ext>
            </a:extLst>
          </p:cNvPr>
          <p:cNvSpPr>
            <a:spLocks noGrp="1"/>
          </p:cNvSpPr>
          <p:nvPr>
            <p:ph type="sldNum" sz="quarter" idx="5"/>
          </p:nvPr>
        </p:nvSpPr>
        <p:spPr/>
        <p:txBody>
          <a:bodyPr/>
          <a:lstStyle/>
          <a:p>
            <a:fld id="{16AA2537-0790-4789-A16C-397C663A3332}" type="slidenum">
              <a:rPr lang="en-US" smtClean="0"/>
              <a:pPr/>
              <a:t>3</a:t>
            </a:fld>
            <a:endParaRPr lang="en-US" dirty="0"/>
          </a:p>
        </p:txBody>
      </p:sp>
    </p:spTree>
    <p:extLst>
      <p:ext uri="{BB962C8B-B14F-4D97-AF65-F5344CB8AC3E}">
        <p14:creationId xmlns:p14="http://schemas.microsoft.com/office/powerpoint/2010/main" val="4380435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dirty="0">
                <a:solidFill>
                  <a:srgbClr val="000000"/>
                </a:solidFill>
              </a:rPr>
              <a:t>Question 1: You set up the Cloud Provider permissions by creating a Cloud Man IAM user account and attaching a policy with correct permissions to that account. You then provided the access key for that Cloud Man IAM user when setting up Cloud Manager. When Cloud Manager makes request to AWS it does it as that IAM user with those permissions. Could ask students to look at that IAM user and the policy permissions again.</a:t>
            </a:r>
          </a:p>
          <a:p>
            <a:endParaRPr lang="en-US" dirty="0">
              <a:solidFill>
                <a:srgbClr val="000000"/>
              </a:solidFill>
            </a:endParaRPr>
          </a:p>
          <a:p>
            <a:r>
              <a:rPr lang="en-US" dirty="0">
                <a:solidFill>
                  <a:srgbClr val="000000"/>
                </a:solidFill>
              </a:rPr>
              <a:t>Question 2: One.</a:t>
            </a:r>
          </a:p>
          <a:p>
            <a:endParaRPr lang="en-US" dirty="0">
              <a:solidFill>
                <a:srgbClr val="000000"/>
              </a:solidFill>
            </a:endParaRPr>
          </a:p>
          <a:p>
            <a:r>
              <a:rPr lang="en-US" dirty="0">
                <a:solidFill>
                  <a:srgbClr val="000000"/>
                </a:solidFill>
              </a:rPr>
              <a:t>Question 3: Yes. You can add disks to the aggregate in the ONTAP Cloud SVM from within the Volume tab, Advanced &gt; Advanced allocation.</a:t>
            </a:r>
            <a:endParaRPr lang="en-US" dirty="0"/>
          </a:p>
          <a:p>
            <a:endParaRPr lang="en-US" b="1" dirty="0"/>
          </a:p>
          <a:p>
            <a:r>
              <a:rPr lang="en-US" b="1" dirty="0"/>
              <a:t>Student Notes</a:t>
            </a:r>
          </a:p>
          <a:p>
            <a:r>
              <a:rPr lang="en-US" dirty="0"/>
              <a:t>If you encounter an issue, notify your instructor immediately so that it can be resolved</a:t>
            </a:r>
            <a:r>
              <a:rPr lang="en-US" baseline="0" dirty="0"/>
              <a:t> promptly</a:t>
            </a:r>
            <a:r>
              <a:rPr lang="en-US" dirty="0"/>
              <a:t>.</a:t>
            </a:r>
            <a:endParaRPr lang="en-US" b="1" dirty="0"/>
          </a:p>
          <a:p>
            <a:endParaRPr lang="en-US" dirty="0"/>
          </a:p>
        </p:txBody>
      </p:sp>
      <p:sp>
        <p:nvSpPr>
          <p:cNvPr id="6" name="Footer Placeholder 5">
            <a:extLst>
              <a:ext uri="{FF2B5EF4-FFF2-40B4-BE49-F238E27FC236}">
                <a16:creationId xmlns:a16="http://schemas.microsoft.com/office/drawing/2014/main" id="{90BD37FF-08B5-4BF7-A235-13132688CE38}"/>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BDBDDB74-0EF4-4C48-8031-155290F7A779}"/>
              </a:ext>
            </a:extLst>
          </p:cNvPr>
          <p:cNvSpPr>
            <a:spLocks noGrp="1"/>
          </p:cNvSpPr>
          <p:nvPr>
            <p:ph type="sldNum" sz="quarter" idx="5"/>
          </p:nvPr>
        </p:nvSpPr>
        <p:spPr/>
        <p:txBody>
          <a:bodyPr/>
          <a:lstStyle/>
          <a:p>
            <a:fld id="{16AA2537-0790-4789-A16C-397C663A3332}" type="slidenum">
              <a:rPr lang="en-US" smtClean="0"/>
              <a:pPr/>
              <a:t>30</a:t>
            </a:fld>
            <a:endParaRPr lang="en-US" dirty="0"/>
          </a:p>
        </p:txBody>
      </p:sp>
    </p:spTree>
    <p:extLst>
      <p:ext uri="{BB962C8B-B14F-4D97-AF65-F5344CB8AC3E}">
        <p14:creationId xmlns:p14="http://schemas.microsoft.com/office/powerpoint/2010/main" val="3348022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endParaRPr lang="en-US" dirty="0"/>
          </a:p>
          <a:p>
            <a:r>
              <a:rPr lang="en-US" b="1" dirty="0"/>
              <a:t>Student Notes</a:t>
            </a:r>
          </a:p>
          <a:p>
            <a:endParaRPr lang="en-US" dirty="0"/>
          </a:p>
        </p:txBody>
      </p:sp>
      <p:sp>
        <p:nvSpPr>
          <p:cNvPr id="6" name="Footer Placeholder 5">
            <a:extLst>
              <a:ext uri="{FF2B5EF4-FFF2-40B4-BE49-F238E27FC236}">
                <a16:creationId xmlns:a16="http://schemas.microsoft.com/office/drawing/2014/main" id="{2D6FDC79-FC2F-45B3-A399-003F9986B488}"/>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089E992B-98D4-4CA9-9A58-1D057AA33ABE}"/>
              </a:ext>
            </a:extLst>
          </p:cNvPr>
          <p:cNvSpPr>
            <a:spLocks noGrp="1"/>
          </p:cNvSpPr>
          <p:nvPr>
            <p:ph type="sldNum" sz="quarter" idx="5"/>
          </p:nvPr>
        </p:nvSpPr>
        <p:spPr/>
        <p:txBody>
          <a:bodyPr/>
          <a:lstStyle/>
          <a:p>
            <a:fld id="{16AA2537-0790-4789-A16C-397C663A3332}" type="slidenum">
              <a:rPr lang="en-US" smtClean="0"/>
              <a:pPr/>
              <a:t>31</a:t>
            </a:fld>
            <a:endParaRPr lang="en-US" dirty="0"/>
          </a:p>
        </p:txBody>
      </p:sp>
    </p:spTree>
    <p:extLst>
      <p:ext uri="{BB962C8B-B14F-4D97-AF65-F5344CB8AC3E}">
        <p14:creationId xmlns:p14="http://schemas.microsoft.com/office/powerpoint/2010/main" val="2642306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br>
              <a:rPr lang="en-US" dirty="0"/>
            </a:br>
            <a:r>
              <a:rPr lang="en-US" dirty="0"/>
              <a:t>The use of </a:t>
            </a:r>
            <a:r>
              <a:rPr lang="en-US" dirty="0">
                <a:solidFill>
                  <a:srgbClr val="000000"/>
                </a:solidFill>
              </a:rPr>
              <a:t>System Manager</a:t>
            </a:r>
            <a:r>
              <a:rPr lang="en-US" dirty="0"/>
              <a:t> for the CVO is covered in the </a:t>
            </a:r>
            <a:r>
              <a:rPr lang="en-US" dirty="0">
                <a:solidFill>
                  <a:srgbClr val="000000"/>
                </a:solidFill>
              </a:rPr>
              <a:t>labs</a:t>
            </a:r>
            <a:r>
              <a:rPr lang="en-US" dirty="0"/>
              <a:t>.</a:t>
            </a:r>
          </a:p>
          <a:p>
            <a:endParaRPr lang="en-US" dirty="0"/>
          </a:p>
          <a:p>
            <a:r>
              <a:rPr lang="en-US" b="1" dirty="0"/>
              <a:t>Student Notes </a:t>
            </a:r>
            <a:br>
              <a:rPr lang="en-US" dirty="0"/>
            </a:br>
            <a:endParaRPr lang="en-US" dirty="0"/>
          </a:p>
          <a:p>
            <a:endParaRPr lang="en-US" dirty="0"/>
          </a:p>
        </p:txBody>
      </p:sp>
      <p:sp>
        <p:nvSpPr>
          <p:cNvPr id="6" name="Footer Placeholder 5">
            <a:extLst>
              <a:ext uri="{FF2B5EF4-FFF2-40B4-BE49-F238E27FC236}">
                <a16:creationId xmlns:a16="http://schemas.microsoft.com/office/drawing/2014/main" id="{0842ED30-DE21-492D-BA96-63448F88D161}"/>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79264A21-C833-4BE8-8B9A-34F75B47DE86}"/>
              </a:ext>
            </a:extLst>
          </p:cNvPr>
          <p:cNvSpPr>
            <a:spLocks noGrp="1"/>
          </p:cNvSpPr>
          <p:nvPr>
            <p:ph type="sldNum" sz="quarter" idx="5"/>
          </p:nvPr>
        </p:nvSpPr>
        <p:spPr/>
        <p:txBody>
          <a:bodyPr/>
          <a:lstStyle/>
          <a:p>
            <a:fld id="{16AA2537-0790-4789-A16C-397C663A3332}" type="slidenum">
              <a:rPr lang="en-US" smtClean="0"/>
              <a:pPr/>
              <a:t>32</a:t>
            </a:fld>
            <a:endParaRPr lang="en-US" dirty="0"/>
          </a:p>
        </p:txBody>
      </p:sp>
    </p:spTree>
    <p:extLst>
      <p:ext uri="{BB962C8B-B14F-4D97-AF65-F5344CB8AC3E}">
        <p14:creationId xmlns:p14="http://schemas.microsoft.com/office/powerpoint/2010/main" val="2396482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br>
              <a:rPr lang="en-US" dirty="0"/>
            </a:br>
            <a:endParaRPr lang="en-US" dirty="0"/>
          </a:p>
          <a:p>
            <a:endParaRPr lang="en-US" dirty="0"/>
          </a:p>
          <a:p>
            <a:r>
              <a:rPr lang="en-US" b="1" dirty="0"/>
              <a:t>Student Notes </a:t>
            </a:r>
            <a:br>
              <a:rPr lang="en-US" dirty="0"/>
            </a:br>
            <a:endParaRPr lang="en-US" dirty="0"/>
          </a:p>
          <a:p>
            <a:endParaRPr lang="en-US" dirty="0"/>
          </a:p>
        </p:txBody>
      </p:sp>
      <p:sp>
        <p:nvSpPr>
          <p:cNvPr id="6" name="Footer Placeholder 5">
            <a:extLst>
              <a:ext uri="{FF2B5EF4-FFF2-40B4-BE49-F238E27FC236}">
                <a16:creationId xmlns:a16="http://schemas.microsoft.com/office/drawing/2014/main" id="{F1662625-926C-4620-979E-7368D7374298}"/>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AF0BB54B-C1A0-42E6-B881-9DA20065AF45}"/>
              </a:ext>
            </a:extLst>
          </p:cNvPr>
          <p:cNvSpPr>
            <a:spLocks noGrp="1"/>
          </p:cNvSpPr>
          <p:nvPr>
            <p:ph type="sldNum" sz="quarter" idx="5"/>
          </p:nvPr>
        </p:nvSpPr>
        <p:spPr/>
        <p:txBody>
          <a:bodyPr/>
          <a:lstStyle/>
          <a:p>
            <a:fld id="{16AA2537-0790-4789-A16C-397C663A3332}" type="slidenum">
              <a:rPr lang="en-US" smtClean="0"/>
              <a:pPr/>
              <a:t>4</a:t>
            </a:fld>
            <a:endParaRPr lang="en-US" dirty="0"/>
          </a:p>
        </p:txBody>
      </p:sp>
    </p:spTree>
    <p:extLst>
      <p:ext uri="{BB962C8B-B14F-4D97-AF65-F5344CB8AC3E}">
        <p14:creationId xmlns:p14="http://schemas.microsoft.com/office/powerpoint/2010/main" val="4278029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br>
              <a:rPr lang="en-US" dirty="0"/>
            </a:br>
            <a:endParaRPr lang="en-US" dirty="0"/>
          </a:p>
          <a:p>
            <a:endParaRPr lang="en-US" dirty="0"/>
          </a:p>
          <a:p>
            <a:r>
              <a:rPr lang="en-US" b="1" dirty="0"/>
              <a:t>Student Notes </a:t>
            </a:r>
            <a:br>
              <a:rPr lang="en-US" dirty="0"/>
            </a:br>
            <a:endParaRPr lang="en-US" dirty="0"/>
          </a:p>
          <a:p>
            <a:endParaRPr lang="en-US" dirty="0"/>
          </a:p>
        </p:txBody>
      </p:sp>
      <p:sp>
        <p:nvSpPr>
          <p:cNvPr id="6" name="Footer Placeholder 5">
            <a:extLst>
              <a:ext uri="{FF2B5EF4-FFF2-40B4-BE49-F238E27FC236}">
                <a16:creationId xmlns:a16="http://schemas.microsoft.com/office/drawing/2014/main" id="{E5BF8988-EC33-4BB4-BB65-920590018D6B}"/>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CE7368D0-3F37-4C03-A9F0-14B2C9189214}"/>
              </a:ext>
            </a:extLst>
          </p:cNvPr>
          <p:cNvSpPr>
            <a:spLocks noGrp="1"/>
          </p:cNvSpPr>
          <p:nvPr>
            <p:ph type="sldNum" sz="quarter" idx="5"/>
          </p:nvPr>
        </p:nvSpPr>
        <p:spPr/>
        <p:txBody>
          <a:bodyPr/>
          <a:lstStyle/>
          <a:p>
            <a:fld id="{16AA2537-0790-4789-A16C-397C663A3332}" type="slidenum">
              <a:rPr lang="en-US" smtClean="0"/>
              <a:pPr/>
              <a:t>5</a:t>
            </a:fld>
            <a:endParaRPr lang="en-US" dirty="0"/>
          </a:p>
        </p:txBody>
      </p:sp>
    </p:spTree>
    <p:extLst>
      <p:ext uri="{BB962C8B-B14F-4D97-AF65-F5344CB8AC3E}">
        <p14:creationId xmlns:p14="http://schemas.microsoft.com/office/powerpoint/2010/main" val="789427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5">
            <a:extLst>
              <a:ext uri="{FF2B5EF4-FFF2-40B4-BE49-F238E27FC236}">
                <a16:creationId xmlns:a16="http://schemas.microsoft.com/office/drawing/2014/main" id="{5B2C18DE-6319-4BEC-AF72-C619AC38D469}"/>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A1516262-7561-4296-BF8B-A7359B679F7A}"/>
              </a:ext>
            </a:extLst>
          </p:cNvPr>
          <p:cNvSpPr>
            <a:spLocks noGrp="1"/>
          </p:cNvSpPr>
          <p:nvPr>
            <p:ph type="sldNum" sz="quarter" idx="5"/>
          </p:nvPr>
        </p:nvSpPr>
        <p:spPr/>
        <p:txBody>
          <a:bodyPr/>
          <a:lstStyle/>
          <a:p>
            <a:fld id="{16AA2537-0790-4789-A16C-397C663A3332}" type="slidenum">
              <a:rPr lang="en-US" smtClean="0"/>
              <a:pPr/>
              <a:t>6</a:t>
            </a:fld>
            <a:endParaRPr lang="en-US" dirty="0"/>
          </a:p>
        </p:txBody>
      </p:sp>
    </p:spTree>
    <p:extLst>
      <p:ext uri="{BB962C8B-B14F-4D97-AF65-F5344CB8AC3E}">
        <p14:creationId xmlns:p14="http://schemas.microsoft.com/office/powerpoint/2010/main" val="3023267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rPr>
              <a:t>Instructor Notes</a:t>
            </a:r>
          </a:p>
          <a:p>
            <a:r>
              <a:rPr lang="en-US" dirty="0">
                <a:solidFill>
                  <a:srgbClr val="000000"/>
                </a:solidFill>
              </a:rPr>
              <a:t>Cloud Volumes ONTAP</a:t>
            </a:r>
            <a:r>
              <a:rPr lang="en-US" dirty="0"/>
              <a:t> supports cloud, </a:t>
            </a:r>
            <a:r>
              <a:rPr lang="en-US" dirty="0">
                <a:solidFill>
                  <a:srgbClr val="000000"/>
                </a:solidFill>
              </a:rPr>
              <a:t>multi-cloud</a:t>
            </a:r>
            <a:r>
              <a:rPr lang="en-US" dirty="0"/>
              <a:t>, and hybrid architectures.</a:t>
            </a:r>
          </a:p>
          <a:p>
            <a:endParaRPr lang="en-US" dirty="0"/>
          </a:p>
          <a:p>
            <a:r>
              <a:rPr lang="en-US" dirty="0"/>
              <a:t>In a cloud architecture, the cloud provider offers [1] storage, compute, and [2] data tiering object storage. [3] </a:t>
            </a:r>
            <a:r>
              <a:rPr lang="en-US" dirty="0">
                <a:solidFill>
                  <a:srgbClr val="000000"/>
                </a:solidFill>
              </a:rPr>
              <a:t>Cloud Volumes ONTAP</a:t>
            </a:r>
            <a:r>
              <a:rPr lang="en-US" dirty="0"/>
              <a:t> software runs as a virtual machine that uses the cloud-provided resources, [4] enabling the client application to access data over the CIFS, iSCSI, or NFS protocols. </a:t>
            </a:r>
          </a:p>
        </p:txBody>
      </p:sp>
      <p:sp>
        <p:nvSpPr>
          <p:cNvPr id="5" name="Footer Placeholder 4">
            <a:extLst>
              <a:ext uri="{FF2B5EF4-FFF2-40B4-BE49-F238E27FC236}">
                <a16:creationId xmlns:a16="http://schemas.microsoft.com/office/drawing/2014/main" id="{9F140E3D-278F-4140-A28A-27107D2FD2FF}"/>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5F47778D-4AAC-439C-B5CE-78CF3E969CA6}"/>
              </a:ext>
            </a:extLst>
          </p:cNvPr>
          <p:cNvSpPr>
            <a:spLocks noGrp="1"/>
          </p:cNvSpPr>
          <p:nvPr>
            <p:ph type="sldNum" sz="quarter" idx="5"/>
          </p:nvPr>
        </p:nvSpPr>
        <p:spPr/>
        <p:txBody>
          <a:bodyPr/>
          <a:lstStyle/>
          <a:p>
            <a:fld id="{16AA2537-0790-4789-A16C-397C663A3332}" type="slidenum">
              <a:rPr lang="en-US" smtClean="0"/>
              <a:pPr/>
              <a:t>7</a:t>
            </a:fld>
            <a:endParaRPr lang="en-US" dirty="0"/>
          </a:p>
        </p:txBody>
      </p:sp>
    </p:spTree>
    <p:extLst>
      <p:ext uri="{BB962C8B-B14F-4D97-AF65-F5344CB8AC3E}">
        <p14:creationId xmlns:p14="http://schemas.microsoft.com/office/powerpoint/2010/main" val="2541429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C65A1656-383C-4FAA-8970-BF6F2D414CD4}"/>
              </a:ext>
            </a:extLst>
          </p:cNvPr>
          <p:cNvSpPr>
            <a:spLocks noGrp="1"/>
          </p:cNvSpPr>
          <p:nvPr>
            <p:ph type="ftr" sz="quarter" idx="4"/>
          </p:nvPr>
        </p:nvSpPr>
        <p:spPr/>
        <p:txBody>
          <a:bodyPr/>
          <a:lstStyle/>
          <a:p>
            <a:r>
              <a:rPr lang="en-US"/>
              <a:t>© 2019 NetApp, Inc. All rights reserved. </a:t>
            </a:r>
            <a:endParaRPr lang="en-US" dirty="0"/>
          </a:p>
        </p:txBody>
      </p:sp>
      <p:sp>
        <p:nvSpPr>
          <p:cNvPr id="6" name="Slide Number Placeholder 5">
            <a:extLst>
              <a:ext uri="{FF2B5EF4-FFF2-40B4-BE49-F238E27FC236}">
                <a16:creationId xmlns:a16="http://schemas.microsoft.com/office/drawing/2014/main" id="{E87914A4-331F-4E9F-8404-7C28D2E6DD39}"/>
              </a:ext>
            </a:extLst>
          </p:cNvPr>
          <p:cNvSpPr>
            <a:spLocks noGrp="1"/>
          </p:cNvSpPr>
          <p:nvPr>
            <p:ph type="sldNum" sz="quarter" idx="5"/>
          </p:nvPr>
        </p:nvSpPr>
        <p:spPr/>
        <p:txBody>
          <a:bodyPr/>
          <a:lstStyle/>
          <a:p>
            <a:fld id="{16AA2537-0790-4789-A16C-397C663A3332}" type="slidenum">
              <a:rPr lang="en-US" smtClean="0"/>
              <a:pPr/>
              <a:t>8</a:t>
            </a:fld>
            <a:endParaRPr lang="en-US" dirty="0"/>
          </a:p>
        </p:txBody>
      </p:sp>
    </p:spTree>
    <p:extLst>
      <p:ext uri="{BB962C8B-B14F-4D97-AF65-F5344CB8AC3E}">
        <p14:creationId xmlns:p14="http://schemas.microsoft.com/office/powerpoint/2010/main" val="1463485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br>
              <a:rPr lang="en-US" dirty="0"/>
            </a:br>
            <a:r>
              <a:rPr lang="en-US" dirty="0">
                <a:solidFill>
                  <a:srgbClr val="000000"/>
                </a:solidFill>
              </a:rPr>
              <a:t>We</a:t>
            </a:r>
            <a:r>
              <a:rPr lang="en-US" dirty="0"/>
              <a:t> can use </a:t>
            </a:r>
            <a:r>
              <a:rPr lang="en-US" dirty="0">
                <a:solidFill>
                  <a:srgbClr val="000000"/>
                </a:solidFill>
              </a:rPr>
              <a:t>Cloud Volumes ONTAP</a:t>
            </a:r>
            <a:r>
              <a:rPr lang="en-US" dirty="0"/>
              <a:t> for a disaster recovery scenario that </a:t>
            </a:r>
            <a:r>
              <a:rPr lang="en-US" dirty="0">
                <a:solidFill>
                  <a:srgbClr val="000000"/>
                </a:solidFill>
              </a:rPr>
              <a:t>we</a:t>
            </a:r>
            <a:r>
              <a:rPr lang="en-US" dirty="0"/>
              <a:t> will implement in the </a:t>
            </a:r>
            <a:r>
              <a:rPr lang="en-US" dirty="0">
                <a:solidFill>
                  <a:srgbClr val="000000"/>
                </a:solidFill>
              </a:rPr>
              <a:t>labs</a:t>
            </a:r>
            <a:r>
              <a:rPr lang="en-US" dirty="0"/>
              <a:t> in the next module.</a:t>
            </a:r>
          </a:p>
          <a:p>
            <a:endParaRPr lang="en-US" dirty="0"/>
          </a:p>
          <a:p>
            <a:r>
              <a:rPr lang="en-US" b="1" dirty="0"/>
              <a:t>Student Notes </a:t>
            </a:r>
            <a:br>
              <a:rPr lang="en-US" dirty="0"/>
            </a:br>
            <a:endParaRPr lang="en-US" dirty="0"/>
          </a:p>
          <a:p>
            <a:endParaRPr lang="en-US" dirty="0"/>
          </a:p>
        </p:txBody>
      </p:sp>
      <p:sp>
        <p:nvSpPr>
          <p:cNvPr id="6" name="Footer Placeholder 5">
            <a:extLst>
              <a:ext uri="{FF2B5EF4-FFF2-40B4-BE49-F238E27FC236}">
                <a16:creationId xmlns:a16="http://schemas.microsoft.com/office/drawing/2014/main" id="{14CFD82D-149B-4347-A18B-99D2D7F69ABB}"/>
              </a:ext>
            </a:extLst>
          </p:cNvPr>
          <p:cNvSpPr>
            <a:spLocks noGrp="1"/>
          </p:cNvSpPr>
          <p:nvPr>
            <p:ph type="ftr" sz="quarter" idx="4"/>
          </p:nvPr>
        </p:nvSpPr>
        <p:spPr/>
        <p:txBody>
          <a:bodyPr/>
          <a:lstStyle/>
          <a:p>
            <a:r>
              <a:rPr lang="en-US"/>
              <a:t>© 2019 NetApp, Inc. All rights reserved. </a:t>
            </a:r>
            <a:endParaRPr lang="en-US" dirty="0"/>
          </a:p>
        </p:txBody>
      </p:sp>
      <p:sp>
        <p:nvSpPr>
          <p:cNvPr id="7" name="Slide Number Placeholder 6">
            <a:extLst>
              <a:ext uri="{FF2B5EF4-FFF2-40B4-BE49-F238E27FC236}">
                <a16:creationId xmlns:a16="http://schemas.microsoft.com/office/drawing/2014/main" id="{B119BB19-A25D-4B76-85BE-E3C08E2CAEF6}"/>
              </a:ext>
            </a:extLst>
          </p:cNvPr>
          <p:cNvSpPr>
            <a:spLocks noGrp="1"/>
          </p:cNvSpPr>
          <p:nvPr>
            <p:ph type="sldNum" sz="quarter" idx="5"/>
          </p:nvPr>
        </p:nvSpPr>
        <p:spPr/>
        <p:txBody>
          <a:bodyPr/>
          <a:lstStyle/>
          <a:p>
            <a:fld id="{16AA2537-0790-4789-A16C-397C663A3332}" type="slidenum">
              <a:rPr lang="en-US" smtClean="0"/>
              <a:pPr/>
              <a:t>9</a:t>
            </a:fld>
            <a:endParaRPr lang="en-US" dirty="0"/>
          </a:p>
        </p:txBody>
      </p:sp>
    </p:spTree>
    <p:extLst>
      <p:ext uri="{BB962C8B-B14F-4D97-AF65-F5344CB8AC3E}">
        <p14:creationId xmlns:p14="http://schemas.microsoft.com/office/powerpoint/2010/main" val="9642848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8.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preserve="1">
  <p:cSld name="Title/Thank you">
    <p:spTree>
      <p:nvGrpSpPr>
        <p:cNvPr id="1" name=""/>
        <p:cNvGrpSpPr/>
        <p:nvPr/>
      </p:nvGrpSpPr>
      <p:grpSpPr>
        <a:xfrm>
          <a:off x="0" y="0"/>
          <a:ext cx="0" cy="0"/>
          <a:chOff x="0" y="0"/>
          <a:chExt cx="0" cy="0"/>
        </a:xfrm>
      </p:grpSpPr>
      <p:sp>
        <p:nvSpPr>
          <p:cNvPr id="5" name="Rectangle 4"/>
          <p:cNvSpPr/>
          <p:nvPr/>
        </p:nvSpPr>
        <p:spPr bwMode="gray">
          <a:xfrm>
            <a:off x="0" y="0"/>
            <a:ext cx="9756775" cy="5491163"/>
          </a:xfrm>
          <a:prstGeom prst="rect">
            <a:avLst/>
          </a:prstGeom>
          <a:solidFill>
            <a:schemeClr val="accent1">
              <a:lumMod val="75000"/>
            </a:schemeClr>
          </a:solidFill>
          <a:ln>
            <a:noFill/>
          </a:ln>
          <a:extLst/>
        </p:spPr>
        <p:txBody>
          <a:bodyPr lIns="73244" tIns="36623" rIns="73244" bIns="36623"/>
          <a:lstStyle/>
          <a:p>
            <a:pPr>
              <a:defRPr/>
            </a:pPr>
            <a:endParaRPr lang="en-US" sz="1600" kern="0" dirty="0">
              <a:solidFill>
                <a:srgbClr val="000000"/>
              </a:solidFill>
              <a:cs typeface="Arial" charset="0"/>
            </a:endParaRPr>
          </a:p>
        </p:txBody>
      </p:sp>
      <p:sp>
        <p:nvSpPr>
          <p:cNvPr id="4" name="Rectangle 3"/>
          <p:cNvSpPr/>
          <p:nvPr userDrawn="1"/>
        </p:nvSpPr>
        <p:spPr>
          <a:xfrm>
            <a:off x="5600119" y="0"/>
            <a:ext cx="4156656"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pic>
        <p:nvPicPr>
          <p:cNvPr id="6" name="Picture 5" descr="photo-sq1.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850694" y="0"/>
            <a:ext cx="17494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photo-sq2.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098094" y="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bwMode="gray">
          <a:xfrm>
            <a:off x="2098094" y="1976724"/>
            <a:ext cx="7445956" cy="1176020"/>
          </a:xfrm>
          <a:prstGeom prst="rect">
            <a:avLst/>
          </a:prstGeom>
        </p:spPr>
        <p:txBody>
          <a:bodyPr>
            <a:noAutofit/>
          </a:bodyPr>
          <a:lstStyle>
            <a:lvl1pPr algn="l">
              <a:lnSpc>
                <a:spcPct val="90000"/>
              </a:lnSpc>
              <a:defRPr sz="2800" b="0">
                <a:solidFill>
                  <a:schemeClr val="bg1"/>
                </a:solidFill>
              </a:defRPr>
            </a:lvl1pPr>
          </a:lstStyle>
          <a:p>
            <a:r>
              <a:rPr lang="en-US"/>
              <a:t>Click to edit Master title style</a:t>
            </a:r>
          </a:p>
        </p:txBody>
      </p:sp>
      <p:sp>
        <p:nvSpPr>
          <p:cNvPr id="25" name="Text Placeholder 24"/>
          <p:cNvSpPr>
            <a:spLocks noGrp="1"/>
          </p:cNvSpPr>
          <p:nvPr>
            <p:ph type="body" sz="quarter" idx="10"/>
          </p:nvPr>
        </p:nvSpPr>
        <p:spPr bwMode="gray">
          <a:xfrm>
            <a:off x="2098094" y="3303937"/>
            <a:ext cx="7445956" cy="1712563"/>
          </a:xfrm>
          <a:prstGeom prst="rect">
            <a:avLst/>
          </a:prstGeom>
        </p:spPr>
        <p:txBody>
          <a:bodyPr>
            <a:noAutofit/>
          </a:bodyPr>
          <a:lstStyle>
            <a:lvl1pPr marL="0" indent="0">
              <a:lnSpc>
                <a:spcPct val="100000"/>
              </a:lnSpc>
              <a:spcBef>
                <a:spcPts val="0"/>
              </a:spcBef>
              <a:spcAft>
                <a:spcPts val="0"/>
              </a:spcAft>
              <a:buFont typeface="Wingdings" charset="2"/>
              <a:buNone/>
              <a:defRPr sz="1800" b="0">
                <a:solidFill>
                  <a:schemeClr val="bg1"/>
                </a:solidFill>
              </a:defRPr>
            </a:lvl1pPr>
            <a:lvl2pPr marL="0" indent="0">
              <a:lnSpc>
                <a:spcPct val="100000"/>
              </a:lnSpc>
              <a:buFont typeface="Wingdings" charset="2"/>
              <a:buNone/>
              <a:defRPr sz="1400" b="0">
                <a:solidFill>
                  <a:schemeClr val="bg1"/>
                </a:solidFill>
              </a:defRPr>
            </a:lvl2pPr>
            <a:lvl3pPr marL="0" indent="0">
              <a:lnSpc>
                <a:spcPct val="85000"/>
              </a:lnSpc>
              <a:buFont typeface="Arial" panose="020B0604020202020204" pitchFamily="34" charset="0"/>
              <a:buChar char="​"/>
              <a:defRPr sz="1300" b="0">
                <a:solidFill>
                  <a:schemeClr val="bg2"/>
                </a:solidFill>
              </a:defRPr>
            </a:lvl3pPr>
            <a:lvl4pPr marL="0" indent="0">
              <a:lnSpc>
                <a:spcPct val="85000"/>
              </a:lnSpc>
              <a:buFont typeface="Arial" panose="020B0604020202020204" pitchFamily="34" charset="0"/>
              <a:buChar char="​"/>
              <a:defRPr sz="1300" b="0">
                <a:solidFill>
                  <a:schemeClr val="bg2"/>
                </a:solidFill>
              </a:defRPr>
            </a:lvl4pPr>
            <a:lvl5pPr marL="0" indent="0">
              <a:lnSpc>
                <a:spcPct val="85000"/>
              </a:lnSpc>
              <a:buFont typeface="Arial" panose="020B0604020202020204" pitchFamily="34" charset="0"/>
              <a:buChar char="​"/>
              <a:defRPr sz="1300" b="0">
                <a:solidFill>
                  <a:schemeClr val="bg2"/>
                </a:solidFill>
              </a:defRPr>
            </a:lvl5pPr>
          </a:lstStyle>
          <a:p>
            <a:pPr lvl="0"/>
            <a:r>
              <a:rPr lang="en-US"/>
              <a:t>Click to edit Master text styles</a:t>
            </a:r>
          </a:p>
        </p:txBody>
      </p:sp>
      <p:sp>
        <p:nvSpPr>
          <p:cNvPr id="9" name="Footer Placeholder 4"/>
          <p:cNvSpPr>
            <a:spLocks noGrp="1"/>
          </p:cNvSpPr>
          <p:nvPr>
            <p:ph type="ftr" sz="quarter" idx="11"/>
          </p:nvPr>
        </p:nvSpPr>
        <p:spPr>
          <a:xfrm>
            <a:off x="2098094" y="5165725"/>
            <a:ext cx="5014912" cy="200025"/>
          </a:xfrm>
        </p:spPr>
        <p:txBody>
          <a:bodyPr/>
          <a:lstStyle>
            <a:lvl1pPr>
              <a:defRPr lang="en-US" sz="800">
                <a:solidFill>
                  <a:schemeClr val="bg1">
                    <a:lumMod val="75000"/>
                  </a:schemeClr>
                </a:solidFill>
                <a:cs typeface="Arial" charset="0"/>
              </a:defRPr>
            </a:lvl1pPr>
          </a:lstStyle>
          <a:p>
            <a:pPr>
              <a:defRPr/>
            </a:pPr>
            <a:r>
              <a:rPr lang="en-US"/>
              <a:t>© 2019 NetApp, Inc. All rights reserved. </a:t>
            </a:r>
            <a:endParaRPr dirty="0"/>
          </a:p>
        </p:txBody>
      </p:sp>
      <p:sp>
        <p:nvSpPr>
          <p:cNvPr id="10"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bg1"/>
                </a:solidFill>
              </a:defRPr>
            </a:lvl1pPr>
          </a:lstStyle>
          <a:p>
            <a:fld id="{92978B7E-5EBE-134C-B481-E4E8CA36F800}" type="slidenum">
              <a:rPr lang="en-US" smtClean="0"/>
              <a:pPr/>
              <a:t>‹#›</a:t>
            </a:fld>
            <a:endParaRPr lang="en-US" dirty="0"/>
          </a:p>
        </p:txBody>
      </p:sp>
      <p:pic>
        <p:nvPicPr>
          <p:cNvPr id="3" name="Picture 2" descr="large-netapp-logo-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0" y="0"/>
            <a:ext cx="2098094" cy="1752600"/>
          </a:xfrm>
          <a:prstGeom prst="rect">
            <a:avLst/>
          </a:prstGeom>
        </p:spPr>
      </p:pic>
      <p:pic>
        <p:nvPicPr>
          <p:cNvPr id="13" name="Picture 12" descr="na_logo_hrz_1c-rev_cmyk.eps"/>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38139" y="5165725"/>
            <a:ext cx="1185784" cy="210806"/>
          </a:xfrm>
          <a:prstGeom prst="rect">
            <a:avLst/>
          </a:prstGeom>
        </p:spPr>
      </p:pic>
    </p:spTree>
    <p:extLst>
      <p:ext uri="{BB962C8B-B14F-4D97-AF65-F5344CB8AC3E}">
        <p14:creationId xmlns:p14="http://schemas.microsoft.com/office/powerpoint/2010/main" val="2982873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sson #">
    <p:spTree>
      <p:nvGrpSpPr>
        <p:cNvPr id="1" name=""/>
        <p:cNvGrpSpPr/>
        <p:nvPr/>
      </p:nvGrpSpPr>
      <p:grpSpPr>
        <a:xfrm>
          <a:off x="0" y="0"/>
          <a:ext cx="0" cy="0"/>
          <a:chOff x="0" y="0"/>
          <a:chExt cx="0" cy="0"/>
        </a:xfrm>
      </p:grpSpPr>
      <p:sp>
        <p:nvSpPr>
          <p:cNvPr id="5" name="Rectangle 4"/>
          <p:cNvSpPr/>
          <p:nvPr userDrawn="1"/>
        </p:nvSpPr>
        <p:spPr>
          <a:xfrm>
            <a:off x="0" y="0"/>
            <a:ext cx="9756775" cy="1752600"/>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pic>
        <p:nvPicPr>
          <p:cNvPr id="8" name="Picture 7" descr="photo-sq13.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3473450" y="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10" name="Title 1"/>
          <p:cNvSpPr>
            <a:spLocks noGrp="1"/>
          </p:cNvSpPr>
          <p:nvPr>
            <p:ph type="ctrTitle"/>
          </p:nvPr>
        </p:nvSpPr>
        <p:spPr bwMode="gray">
          <a:xfrm>
            <a:off x="1739530" y="2043330"/>
            <a:ext cx="7804520" cy="1559640"/>
          </a:xfrm>
          <a:prstGeom prst="rect">
            <a:avLst/>
          </a:prstGeom>
        </p:spPr>
        <p:txBody>
          <a:bodyPr wrap="square" lIns="73244" tIns="36623" rIns="73244" bIns="36623">
            <a:noAutofit/>
          </a:bodyPr>
          <a:lstStyle>
            <a:lvl1pPr algn="l">
              <a:lnSpc>
                <a:spcPct val="90000"/>
              </a:lnSpc>
              <a:defRPr sz="2800" b="0">
                <a:solidFill>
                  <a:schemeClr val="accent1"/>
                </a:solidFill>
              </a:defRPr>
            </a:lvl1pPr>
          </a:lstStyle>
          <a:p>
            <a:r>
              <a:rPr lang="en-US"/>
              <a:t>Click to edit Master title style</a:t>
            </a:r>
          </a:p>
        </p:txBody>
      </p:sp>
      <p:sp>
        <p:nvSpPr>
          <p:cNvPr id="11" name="Text Placeholder 24"/>
          <p:cNvSpPr>
            <a:spLocks noGrp="1"/>
          </p:cNvSpPr>
          <p:nvPr>
            <p:ph type="body" sz="quarter" idx="10"/>
          </p:nvPr>
        </p:nvSpPr>
        <p:spPr bwMode="gray">
          <a:xfrm>
            <a:off x="1739530" y="3817664"/>
            <a:ext cx="7804520" cy="892388"/>
          </a:xfrm>
          <a:prstGeom prst="rect">
            <a:avLst/>
          </a:prstGeom>
        </p:spPr>
        <p:txBody>
          <a:bodyPr wrap="square" lIns="73244" tIns="36623" rIns="73244" bIns="36623">
            <a:noAutofit/>
          </a:bodyPr>
          <a:lstStyle>
            <a:lvl1pPr marL="0" indent="0">
              <a:lnSpc>
                <a:spcPct val="100000"/>
              </a:lnSpc>
              <a:buFont typeface="Arial" panose="020B0604020202020204" pitchFamily="34" charset="0"/>
              <a:buChar char="​"/>
              <a:defRPr sz="1800" b="0">
                <a:solidFill>
                  <a:schemeClr val="tx1"/>
                </a:solidFill>
              </a:defRPr>
            </a:lvl1pPr>
            <a:lvl2pPr marL="0" indent="0">
              <a:lnSpc>
                <a:spcPct val="100000"/>
              </a:lnSpc>
              <a:buFont typeface="Arial" panose="020B0604020202020204" pitchFamily="34" charset="0"/>
              <a:buChar char="​"/>
              <a:defRPr sz="1400" b="0">
                <a:solidFill>
                  <a:schemeClr val="tx1"/>
                </a:solidFill>
              </a:defRPr>
            </a:lvl2pPr>
            <a:lvl3pPr marL="0" indent="0">
              <a:lnSpc>
                <a:spcPct val="85000"/>
              </a:lnSpc>
              <a:buFont typeface="Arial" panose="020B0604020202020204" pitchFamily="34" charset="0"/>
              <a:buChar char="​"/>
              <a:defRPr sz="1300" b="0">
                <a:solidFill>
                  <a:schemeClr val="bg2"/>
                </a:solidFill>
              </a:defRPr>
            </a:lvl3pPr>
            <a:lvl4pPr marL="0" indent="0">
              <a:lnSpc>
                <a:spcPct val="85000"/>
              </a:lnSpc>
              <a:buFont typeface="Arial" panose="020B0604020202020204" pitchFamily="34" charset="0"/>
              <a:buChar char="​"/>
              <a:defRPr sz="1300" b="0">
                <a:solidFill>
                  <a:schemeClr val="bg2"/>
                </a:solidFill>
              </a:defRPr>
            </a:lvl4pPr>
            <a:lvl5pPr marL="0" indent="0">
              <a:lnSpc>
                <a:spcPct val="85000"/>
              </a:lnSpc>
              <a:buFont typeface="Arial" panose="020B0604020202020204" pitchFamily="34" charset="0"/>
              <a:buChar char="​"/>
              <a:defRPr sz="1300" b="0">
                <a:solidFill>
                  <a:schemeClr val="bg2"/>
                </a:solidFill>
              </a:defRPr>
            </a:lvl5pPr>
          </a:lstStyle>
          <a:p>
            <a:pPr lvl="0"/>
            <a:r>
              <a:rPr lang="en-US"/>
              <a:t>Click to edit Master text styles</a:t>
            </a:r>
          </a:p>
          <a:p>
            <a:pPr lvl="1"/>
            <a:r>
              <a:rPr lang="en-US"/>
              <a:t>Second level</a:t>
            </a:r>
          </a:p>
        </p:txBody>
      </p:sp>
      <p:pic>
        <p:nvPicPr>
          <p:cNvPr id="12" name="Picture 11" descr="20150212_00538.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1750465" cy="1752600"/>
          </a:xfrm>
          <a:prstGeom prst="rect">
            <a:avLst/>
          </a:prstGeom>
        </p:spPr>
      </p:pic>
      <p:pic>
        <p:nvPicPr>
          <p:cNvPr id="13" name="Picture 12" descr="ff-1428391-is-rgb.JP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728666" y="0"/>
            <a:ext cx="1751134" cy="1752600"/>
          </a:xfrm>
          <a:prstGeom prst="rect">
            <a:avLst/>
          </a:prstGeom>
        </p:spPr>
      </p:pic>
      <p:sp>
        <p:nvSpPr>
          <p:cNvPr id="15" name="Footer Placeholder 4"/>
          <p:cNvSpPr>
            <a:spLocks noGrp="1"/>
          </p:cNvSpPr>
          <p:nvPr>
            <p:ph type="ftr" sz="quarter" idx="3"/>
          </p:nvPr>
        </p:nvSpPr>
        <p:spPr>
          <a:xfrm>
            <a:off x="2111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1479694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reak/Intermission">
    <p:spTree>
      <p:nvGrpSpPr>
        <p:cNvPr id="1" name=""/>
        <p:cNvGrpSpPr/>
        <p:nvPr/>
      </p:nvGrpSpPr>
      <p:grpSpPr>
        <a:xfrm>
          <a:off x="0" y="0"/>
          <a:ext cx="0" cy="0"/>
          <a:chOff x="0" y="0"/>
          <a:chExt cx="0" cy="0"/>
        </a:xfrm>
      </p:grpSpPr>
      <p:sp>
        <p:nvSpPr>
          <p:cNvPr id="5" name="Rectangle 4"/>
          <p:cNvSpPr/>
          <p:nvPr userDrawn="1"/>
        </p:nvSpPr>
        <p:spPr>
          <a:xfrm>
            <a:off x="0" y="0"/>
            <a:ext cx="9756775" cy="1752600"/>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9"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10" name="Title 1"/>
          <p:cNvSpPr>
            <a:spLocks noGrp="1"/>
          </p:cNvSpPr>
          <p:nvPr>
            <p:ph type="ctrTitle"/>
          </p:nvPr>
        </p:nvSpPr>
        <p:spPr bwMode="gray">
          <a:xfrm>
            <a:off x="1739530" y="2043330"/>
            <a:ext cx="7804520" cy="1559640"/>
          </a:xfrm>
          <a:prstGeom prst="rect">
            <a:avLst/>
          </a:prstGeom>
        </p:spPr>
        <p:txBody>
          <a:bodyPr wrap="square" lIns="73244" tIns="36623" rIns="73244" bIns="36623">
            <a:noAutofit/>
          </a:bodyPr>
          <a:lstStyle>
            <a:lvl1pPr algn="l">
              <a:lnSpc>
                <a:spcPct val="90000"/>
              </a:lnSpc>
              <a:defRPr sz="2800" b="0">
                <a:solidFill>
                  <a:schemeClr val="accent1"/>
                </a:solidFill>
              </a:defRPr>
            </a:lvl1pPr>
          </a:lstStyle>
          <a:p>
            <a:r>
              <a:rPr lang="en-US"/>
              <a:t>Click to edit Master title style</a:t>
            </a:r>
          </a:p>
        </p:txBody>
      </p:sp>
      <p:sp>
        <p:nvSpPr>
          <p:cNvPr id="11" name="Text Placeholder 24"/>
          <p:cNvSpPr>
            <a:spLocks noGrp="1"/>
          </p:cNvSpPr>
          <p:nvPr>
            <p:ph type="body" sz="quarter" idx="10"/>
          </p:nvPr>
        </p:nvSpPr>
        <p:spPr bwMode="gray">
          <a:xfrm>
            <a:off x="1739530" y="3817664"/>
            <a:ext cx="7804520" cy="892388"/>
          </a:xfrm>
          <a:prstGeom prst="rect">
            <a:avLst/>
          </a:prstGeom>
        </p:spPr>
        <p:txBody>
          <a:bodyPr wrap="square" lIns="73244" tIns="36623" rIns="73244" bIns="36623">
            <a:noAutofit/>
          </a:bodyPr>
          <a:lstStyle>
            <a:lvl1pPr marL="0" indent="0">
              <a:lnSpc>
                <a:spcPct val="100000"/>
              </a:lnSpc>
              <a:buFont typeface="Arial" panose="020B0604020202020204" pitchFamily="34" charset="0"/>
              <a:buChar char="​"/>
              <a:defRPr sz="1800" b="0">
                <a:solidFill>
                  <a:schemeClr val="tx1"/>
                </a:solidFill>
              </a:defRPr>
            </a:lvl1pPr>
            <a:lvl2pPr marL="0" indent="0">
              <a:lnSpc>
                <a:spcPct val="100000"/>
              </a:lnSpc>
              <a:buFont typeface="Arial" panose="020B0604020202020204" pitchFamily="34" charset="0"/>
              <a:buChar char="​"/>
              <a:defRPr sz="1400" b="0">
                <a:solidFill>
                  <a:schemeClr val="tx1"/>
                </a:solidFill>
              </a:defRPr>
            </a:lvl2pPr>
            <a:lvl3pPr marL="0" indent="0">
              <a:lnSpc>
                <a:spcPct val="85000"/>
              </a:lnSpc>
              <a:buFont typeface="Arial" panose="020B0604020202020204" pitchFamily="34" charset="0"/>
              <a:buChar char="​"/>
              <a:defRPr sz="1300" b="0">
                <a:solidFill>
                  <a:schemeClr val="bg2"/>
                </a:solidFill>
              </a:defRPr>
            </a:lvl3pPr>
            <a:lvl4pPr marL="0" indent="0">
              <a:lnSpc>
                <a:spcPct val="85000"/>
              </a:lnSpc>
              <a:buFont typeface="Arial" panose="020B0604020202020204" pitchFamily="34" charset="0"/>
              <a:buChar char="​"/>
              <a:defRPr sz="1300" b="0">
                <a:solidFill>
                  <a:schemeClr val="bg2"/>
                </a:solidFill>
              </a:defRPr>
            </a:lvl4pPr>
            <a:lvl5pPr marL="0" indent="0">
              <a:lnSpc>
                <a:spcPct val="85000"/>
              </a:lnSpc>
              <a:buFont typeface="Arial" panose="020B0604020202020204" pitchFamily="34" charset="0"/>
              <a:buChar char="​"/>
              <a:defRPr sz="1300" b="0">
                <a:solidFill>
                  <a:schemeClr val="bg2"/>
                </a:solidFill>
              </a:defRPr>
            </a:lvl5pPr>
          </a:lstStyle>
          <a:p>
            <a:pPr lvl="0"/>
            <a:r>
              <a:rPr lang="en-US"/>
              <a:t>Click to edit Master text styles</a:t>
            </a:r>
          </a:p>
          <a:p>
            <a:pPr lvl="1"/>
            <a:r>
              <a:rPr lang="en-US"/>
              <a:t>Second level</a:t>
            </a:r>
          </a:p>
        </p:txBody>
      </p:sp>
      <p:pic>
        <p:nvPicPr>
          <p:cNvPr id="12" name="Picture 11" descr="20150213_00155.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3479800" cy="1752600"/>
          </a:xfrm>
          <a:prstGeom prst="rect">
            <a:avLst/>
          </a:prstGeom>
        </p:spPr>
      </p:pic>
      <p:pic>
        <p:nvPicPr>
          <p:cNvPr id="13" name="Picture 12" descr="20150209_00207.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466433" y="0"/>
            <a:ext cx="1760351" cy="1752600"/>
          </a:xfrm>
          <a:prstGeom prst="rect">
            <a:avLst/>
          </a:prstGeom>
        </p:spPr>
      </p:pic>
      <p:sp>
        <p:nvSpPr>
          <p:cNvPr id="14" name="Footer Placeholder 4"/>
          <p:cNvSpPr>
            <a:spLocks noGrp="1"/>
          </p:cNvSpPr>
          <p:nvPr>
            <p:ph type="ftr" sz="quarter" idx="3"/>
          </p:nvPr>
        </p:nvSpPr>
        <p:spPr>
          <a:xfrm>
            <a:off x="2111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33275084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Closing Thoughts">
    <p:spTree>
      <p:nvGrpSpPr>
        <p:cNvPr id="1" name=""/>
        <p:cNvGrpSpPr/>
        <p:nvPr/>
      </p:nvGrpSpPr>
      <p:grpSpPr>
        <a:xfrm>
          <a:off x="0" y="0"/>
          <a:ext cx="0" cy="0"/>
          <a:chOff x="0" y="0"/>
          <a:chExt cx="0" cy="0"/>
        </a:xfrm>
      </p:grpSpPr>
      <p:sp>
        <p:nvSpPr>
          <p:cNvPr id="5" name="Rectangle 4"/>
          <p:cNvSpPr/>
          <p:nvPr userDrawn="1"/>
        </p:nvSpPr>
        <p:spPr>
          <a:xfrm>
            <a:off x="0" y="0"/>
            <a:ext cx="9756775" cy="1751372"/>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6"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7" name="Title 1"/>
          <p:cNvSpPr>
            <a:spLocks noGrp="1"/>
          </p:cNvSpPr>
          <p:nvPr>
            <p:ph type="ctrTitle"/>
          </p:nvPr>
        </p:nvSpPr>
        <p:spPr bwMode="gray">
          <a:xfrm>
            <a:off x="1739530" y="2043330"/>
            <a:ext cx="7804520" cy="1559640"/>
          </a:xfrm>
          <a:prstGeom prst="rect">
            <a:avLst/>
          </a:prstGeom>
        </p:spPr>
        <p:txBody>
          <a:bodyPr wrap="square" lIns="73244" tIns="36623" rIns="73244" bIns="36623">
            <a:noAutofit/>
          </a:bodyPr>
          <a:lstStyle>
            <a:lvl1pPr algn="l">
              <a:lnSpc>
                <a:spcPct val="90000"/>
              </a:lnSpc>
              <a:defRPr sz="2800" b="0">
                <a:solidFill>
                  <a:schemeClr val="accent1"/>
                </a:solidFill>
              </a:defRPr>
            </a:lvl1pPr>
          </a:lstStyle>
          <a:p>
            <a:r>
              <a:rPr lang="en-US"/>
              <a:t>Click to edit Master title style</a:t>
            </a:r>
          </a:p>
        </p:txBody>
      </p:sp>
      <p:sp>
        <p:nvSpPr>
          <p:cNvPr id="8" name="Text Placeholder 24"/>
          <p:cNvSpPr>
            <a:spLocks noGrp="1"/>
          </p:cNvSpPr>
          <p:nvPr>
            <p:ph type="body" sz="quarter" idx="10"/>
          </p:nvPr>
        </p:nvSpPr>
        <p:spPr bwMode="gray">
          <a:xfrm>
            <a:off x="1739530" y="3817664"/>
            <a:ext cx="7804520" cy="892388"/>
          </a:xfrm>
          <a:prstGeom prst="rect">
            <a:avLst/>
          </a:prstGeom>
        </p:spPr>
        <p:txBody>
          <a:bodyPr wrap="square" lIns="73244" tIns="36623" rIns="73244" bIns="36623">
            <a:noAutofit/>
          </a:bodyPr>
          <a:lstStyle>
            <a:lvl1pPr marL="0" indent="0">
              <a:lnSpc>
                <a:spcPct val="100000"/>
              </a:lnSpc>
              <a:buFont typeface="Arial" panose="020B0604020202020204" pitchFamily="34" charset="0"/>
              <a:buChar char="​"/>
              <a:defRPr sz="1800" b="0">
                <a:solidFill>
                  <a:schemeClr val="tx1"/>
                </a:solidFill>
              </a:defRPr>
            </a:lvl1pPr>
            <a:lvl2pPr marL="0" indent="0">
              <a:lnSpc>
                <a:spcPct val="100000"/>
              </a:lnSpc>
              <a:buFont typeface="Arial" panose="020B0604020202020204" pitchFamily="34" charset="0"/>
              <a:buChar char="​"/>
              <a:defRPr sz="1400" b="0">
                <a:solidFill>
                  <a:schemeClr val="tx1"/>
                </a:solidFill>
              </a:defRPr>
            </a:lvl2pPr>
            <a:lvl3pPr marL="0" indent="0">
              <a:lnSpc>
                <a:spcPct val="85000"/>
              </a:lnSpc>
              <a:buFont typeface="Arial" panose="020B0604020202020204" pitchFamily="34" charset="0"/>
              <a:buChar char="​"/>
              <a:defRPr sz="1300" b="0">
                <a:solidFill>
                  <a:schemeClr val="bg2"/>
                </a:solidFill>
              </a:defRPr>
            </a:lvl3pPr>
            <a:lvl4pPr marL="0" indent="0">
              <a:lnSpc>
                <a:spcPct val="85000"/>
              </a:lnSpc>
              <a:buFont typeface="Arial" panose="020B0604020202020204" pitchFamily="34" charset="0"/>
              <a:buChar char="​"/>
              <a:defRPr sz="1300" b="0">
                <a:solidFill>
                  <a:schemeClr val="bg2"/>
                </a:solidFill>
              </a:defRPr>
            </a:lvl4pPr>
            <a:lvl5pPr marL="0" indent="0">
              <a:lnSpc>
                <a:spcPct val="85000"/>
              </a:lnSpc>
              <a:buFont typeface="Arial" panose="020B0604020202020204" pitchFamily="34" charset="0"/>
              <a:buChar char="​"/>
              <a:defRPr sz="1300" b="0">
                <a:solidFill>
                  <a:schemeClr val="bg2"/>
                </a:solidFill>
              </a:defRPr>
            </a:lvl5pPr>
          </a:lstStyle>
          <a:p>
            <a:pPr lvl="0"/>
            <a:r>
              <a:rPr lang="en-US"/>
              <a:t>Click to edit Master text styles</a:t>
            </a:r>
          </a:p>
          <a:p>
            <a:pPr lvl="1"/>
            <a:r>
              <a:rPr lang="en-US"/>
              <a:t>Second level</a:t>
            </a:r>
          </a:p>
        </p:txBody>
      </p:sp>
      <p:pic>
        <p:nvPicPr>
          <p:cNvPr id="13" name="Picture 12" descr="20150211_03555.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751173" cy="1751372"/>
          </a:xfrm>
          <a:prstGeom prst="rect">
            <a:avLst/>
          </a:prstGeom>
        </p:spPr>
      </p:pic>
      <p:pic>
        <p:nvPicPr>
          <p:cNvPr id="14" name="Picture 13" descr="20150212_00550.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39530" y="0"/>
            <a:ext cx="1751173" cy="1751372"/>
          </a:xfrm>
          <a:prstGeom prst="rect">
            <a:avLst/>
          </a:prstGeom>
        </p:spPr>
      </p:pic>
      <p:pic>
        <p:nvPicPr>
          <p:cNvPr id="15" name="Picture 14" descr="20150209_00811.jp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3490703" y="1228"/>
            <a:ext cx="1751174" cy="1751372"/>
          </a:xfrm>
          <a:prstGeom prst="rect">
            <a:avLst/>
          </a:prstGeom>
        </p:spPr>
      </p:pic>
      <p:sp>
        <p:nvSpPr>
          <p:cNvPr id="9" name="Footer Placeholder 4"/>
          <p:cNvSpPr>
            <a:spLocks noGrp="1"/>
          </p:cNvSpPr>
          <p:nvPr>
            <p:ph type="ftr" sz="quarter" idx="3"/>
          </p:nvPr>
        </p:nvSpPr>
        <p:spPr>
          <a:xfrm>
            <a:off x="2111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3996855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 &amp; A/Appendix">
    <p:spTree>
      <p:nvGrpSpPr>
        <p:cNvPr id="1" name=""/>
        <p:cNvGrpSpPr/>
        <p:nvPr/>
      </p:nvGrpSpPr>
      <p:grpSpPr>
        <a:xfrm>
          <a:off x="0" y="0"/>
          <a:ext cx="0" cy="0"/>
          <a:chOff x="0" y="0"/>
          <a:chExt cx="0" cy="0"/>
        </a:xfrm>
      </p:grpSpPr>
      <p:sp>
        <p:nvSpPr>
          <p:cNvPr id="5" name="Rectangle 4"/>
          <p:cNvSpPr/>
          <p:nvPr userDrawn="1"/>
        </p:nvSpPr>
        <p:spPr>
          <a:xfrm>
            <a:off x="0" y="0"/>
            <a:ext cx="9756775" cy="1752600"/>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7"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8" name="Title 1"/>
          <p:cNvSpPr>
            <a:spLocks noGrp="1"/>
          </p:cNvSpPr>
          <p:nvPr>
            <p:ph type="ctrTitle"/>
          </p:nvPr>
        </p:nvSpPr>
        <p:spPr bwMode="gray">
          <a:xfrm>
            <a:off x="1739530" y="2043330"/>
            <a:ext cx="7804520" cy="1559640"/>
          </a:xfrm>
          <a:prstGeom prst="rect">
            <a:avLst/>
          </a:prstGeom>
        </p:spPr>
        <p:txBody>
          <a:bodyPr wrap="square" lIns="73244" tIns="36623" rIns="73244" bIns="36623">
            <a:noAutofit/>
          </a:bodyPr>
          <a:lstStyle>
            <a:lvl1pPr algn="l">
              <a:lnSpc>
                <a:spcPct val="90000"/>
              </a:lnSpc>
              <a:defRPr sz="2800" b="0">
                <a:solidFill>
                  <a:schemeClr val="accent1"/>
                </a:solidFill>
              </a:defRPr>
            </a:lvl1pPr>
          </a:lstStyle>
          <a:p>
            <a:r>
              <a:rPr lang="en-US"/>
              <a:t>Click to edit Master title style</a:t>
            </a:r>
          </a:p>
        </p:txBody>
      </p:sp>
      <p:sp>
        <p:nvSpPr>
          <p:cNvPr id="9" name="Text Placeholder 24"/>
          <p:cNvSpPr>
            <a:spLocks noGrp="1"/>
          </p:cNvSpPr>
          <p:nvPr>
            <p:ph type="body" sz="quarter" idx="10"/>
          </p:nvPr>
        </p:nvSpPr>
        <p:spPr bwMode="gray">
          <a:xfrm>
            <a:off x="1739530" y="3817664"/>
            <a:ext cx="7804520" cy="892388"/>
          </a:xfrm>
          <a:prstGeom prst="rect">
            <a:avLst/>
          </a:prstGeom>
        </p:spPr>
        <p:txBody>
          <a:bodyPr wrap="square" lIns="73244" tIns="36623" rIns="73244" bIns="36623">
            <a:noAutofit/>
          </a:bodyPr>
          <a:lstStyle>
            <a:lvl1pPr marL="0" indent="0">
              <a:lnSpc>
                <a:spcPct val="100000"/>
              </a:lnSpc>
              <a:buFont typeface="Arial" panose="020B0604020202020204" pitchFamily="34" charset="0"/>
              <a:buChar char="​"/>
              <a:defRPr sz="1800" b="0">
                <a:solidFill>
                  <a:schemeClr val="tx1"/>
                </a:solidFill>
              </a:defRPr>
            </a:lvl1pPr>
            <a:lvl2pPr marL="0" indent="0">
              <a:lnSpc>
                <a:spcPct val="100000"/>
              </a:lnSpc>
              <a:buFont typeface="Arial" panose="020B0604020202020204" pitchFamily="34" charset="0"/>
              <a:buChar char="​"/>
              <a:defRPr sz="1400" b="0">
                <a:solidFill>
                  <a:schemeClr val="tx1"/>
                </a:solidFill>
              </a:defRPr>
            </a:lvl2pPr>
            <a:lvl3pPr marL="0" indent="0">
              <a:lnSpc>
                <a:spcPct val="85000"/>
              </a:lnSpc>
              <a:buFont typeface="Arial" panose="020B0604020202020204" pitchFamily="34" charset="0"/>
              <a:buChar char="​"/>
              <a:defRPr sz="1300" b="0">
                <a:solidFill>
                  <a:schemeClr val="bg2"/>
                </a:solidFill>
              </a:defRPr>
            </a:lvl3pPr>
            <a:lvl4pPr marL="0" indent="0">
              <a:lnSpc>
                <a:spcPct val="85000"/>
              </a:lnSpc>
              <a:buFont typeface="Arial" panose="020B0604020202020204" pitchFamily="34" charset="0"/>
              <a:buChar char="​"/>
              <a:defRPr sz="1300" b="0">
                <a:solidFill>
                  <a:schemeClr val="bg2"/>
                </a:solidFill>
              </a:defRPr>
            </a:lvl4pPr>
            <a:lvl5pPr marL="0" indent="0">
              <a:lnSpc>
                <a:spcPct val="85000"/>
              </a:lnSpc>
              <a:buFont typeface="Arial" panose="020B0604020202020204" pitchFamily="34" charset="0"/>
              <a:buChar char="​"/>
              <a:defRPr sz="1300" b="0">
                <a:solidFill>
                  <a:schemeClr val="bg2"/>
                </a:solidFill>
              </a:defRPr>
            </a:lvl5pPr>
          </a:lstStyle>
          <a:p>
            <a:pPr lvl="0"/>
            <a:r>
              <a:rPr lang="en-US"/>
              <a:t>Click to edit Master text styles</a:t>
            </a:r>
          </a:p>
          <a:p>
            <a:pPr lvl="1"/>
            <a:r>
              <a:rPr lang="en-US"/>
              <a:t>Second level</a:t>
            </a:r>
          </a:p>
        </p:txBody>
      </p:sp>
      <p:pic>
        <p:nvPicPr>
          <p:cNvPr id="12" name="Picture 11" descr="shutterstock_169493465_lg.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756411" cy="1756411"/>
          </a:xfrm>
          <a:prstGeom prst="rect">
            <a:avLst/>
          </a:prstGeom>
        </p:spPr>
      </p:pic>
      <p:pic>
        <p:nvPicPr>
          <p:cNvPr id="13" name="Picture 12" descr="20150211_02369.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39531" y="0"/>
            <a:ext cx="1740270" cy="1752600"/>
          </a:xfrm>
          <a:prstGeom prst="rect">
            <a:avLst/>
          </a:prstGeom>
        </p:spPr>
      </p:pic>
      <p:pic>
        <p:nvPicPr>
          <p:cNvPr id="14" name="Picture 13" descr="20150213_01533.jp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3479801" y="0"/>
            <a:ext cx="1746983" cy="1752600"/>
          </a:xfrm>
          <a:prstGeom prst="rect">
            <a:avLst/>
          </a:prstGeom>
        </p:spPr>
      </p:pic>
      <p:sp>
        <p:nvSpPr>
          <p:cNvPr id="10" name="Footer Placeholder 4"/>
          <p:cNvSpPr>
            <a:spLocks noGrp="1"/>
          </p:cNvSpPr>
          <p:nvPr>
            <p:ph type="ftr" sz="quarter" idx="3"/>
          </p:nvPr>
        </p:nvSpPr>
        <p:spPr>
          <a:xfrm>
            <a:off x="2111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2966297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urse Survey">
    <p:spTree>
      <p:nvGrpSpPr>
        <p:cNvPr id="1" name=""/>
        <p:cNvGrpSpPr/>
        <p:nvPr/>
      </p:nvGrpSpPr>
      <p:grpSpPr>
        <a:xfrm>
          <a:off x="0" y="0"/>
          <a:ext cx="0" cy="0"/>
          <a:chOff x="0" y="0"/>
          <a:chExt cx="0" cy="0"/>
        </a:xfrm>
      </p:grpSpPr>
      <p:sp>
        <p:nvSpPr>
          <p:cNvPr id="5" name="Rectangle 4"/>
          <p:cNvSpPr/>
          <p:nvPr userDrawn="1"/>
        </p:nvSpPr>
        <p:spPr>
          <a:xfrm>
            <a:off x="0" y="0"/>
            <a:ext cx="9756775" cy="1752600"/>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6"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7" name="Title 1"/>
          <p:cNvSpPr>
            <a:spLocks noGrp="1"/>
          </p:cNvSpPr>
          <p:nvPr>
            <p:ph type="ctrTitle"/>
          </p:nvPr>
        </p:nvSpPr>
        <p:spPr bwMode="gray">
          <a:xfrm>
            <a:off x="1739530" y="2043330"/>
            <a:ext cx="7804520" cy="1559640"/>
          </a:xfrm>
          <a:prstGeom prst="rect">
            <a:avLst/>
          </a:prstGeom>
        </p:spPr>
        <p:txBody>
          <a:bodyPr wrap="square" lIns="73244" tIns="36623" rIns="73244" bIns="36623">
            <a:noAutofit/>
          </a:bodyPr>
          <a:lstStyle>
            <a:lvl1pPr algn="l">
              <a:lnSpc>
                <a:spcPct val="90000"/>
              </a:lnSpc>
              <a:defRPr sz="2800" b="0">
                <a:solidFill>
                  <a:schemeClr val="accent1"/>
                </a:solidFill>
              </a:defRPr>
            </a:lvl1pPr>
          </a:lstStyle>
          <a:p>
            <a:r>
              <a:rPr lang="en-US"/>
              <a:t>Click to edit Master title style</a:t>
            </a:r>
          </a:p>
        </p:txBody>
      </p:sp>
      <p:sp>
        <p:nvSpPr>
          <p:cNvPr id="8" name="Text Placeholder 24"/>
          <p:cNvSpPr>
            <a:spLocks noGrp="1"/>
          </p:cNvSpPr>
          <p:nvPr>
            <p:ph type="body" sz="quarter" idx="10"/>
          </p:nvPr>
        </p:nvSpPr>
        <p:spPr bwMode="gray">
          <a:xfrm>
            <a:off x="1739530" y="3817664"/>
            <a:ext cx="7804520" cy="892388"/>
          </a:xfrm>
          <a:prstGeom prst="rect">
            <a:avLst/>
          </a:prstGeom>
        </p:spPr>
        <p:txBody>
          <a:bodyPr wrap="square" lIns="73244" tIns="36623" rIns="73244" bIns="36623">
            <a:noAutofit/>
          </a:bodyPr>
          <a:lstStyle>
            <a:lvl1pPr marL="0" indent="0">
              <a:lnSpc>
                <a:spcPct val="100000"/>
              </a:lnSpc>
              <a:buFont typeface="Arial" panose="020B0604020202020204" pitchFamily="34" charset="0"/>
              <a:buChar char="​"/>
              <a:defRPr sz="1800" b="0">
                <a:solidFill>
                  <a:schemeClr val="tx1"/>
                </a:solidFill>
              </a:defRPr>
            </a:lvl1pPr>
            <a:lvl2pPr marL="0" indent="0">
              <a:lnSpc>
                <a:spcPct val="100000"/>
              </a:lnSpc>
              <a:buFont typeface="Arial" panose="020B0604020202020204" pitchFamily="34" charset="0"/>
              <a:buChar char="​"/>
              <a:defRPr sz="1400" b="0">
                <a:solidFill>
                  <a:schemeClr val="tx1"/>
                </a:solidFill>
              </a:defRPr>
            </a:lvl2pPr>
            <a:lvl3pPr marL="0" indent="0">
              <a:lnSpc>
                <a:spcPct val="85000"/>
              </a:lnSpc>
              <a:buFont typeface="Arial" panose="020B0604020202020204" pitchFamily="34" charset="0"/>
              <a:buChar char="​"/>
              <a:defRPr sz="1300" b="0">
                <a:solidFill>
                  <a:schemeClr val="bg2"/>
                </a:solidFill>
              </a:defRPr>
            </a:lvl3pPr>
            <a:lvl4pPr marL="0" indent="0">
              <a:lnSpc>
                <a:spcPct val="85000"/>
              </a:lnSpc>
              <a:buFont typeface="Arial" panose="020B0604020202020204" pitchFamily="34" charset="0"/>
              <a:buChar char="​"/>
              <a:defRPr sz="1300" b="0">
                <a:solidFill>
                  <a:schemeClr val="bg2"/>
                </a:solidFill>
              </a:defRPr>
            </a:lvl4pPr>
            <a:lvl5pPr marL="0" indent="0">
              <a:lnSpc>
                <a:spcPct val="85000"/>
              </a:lnSpc>
              <a:buFont typeface="Arial" panose="020B0604020202020204" pitchFamily="34" charset="0"/>
              <a:buChar char="​"/>
              <a:defRPr sz="1300" b="0">
                <a:solidFill>
                  <a:schemeClr val="bg2"/>
                </a:solidFill>
              </a:defRPr>
            </a:lvl5pPr>
          </a:lstStyle>
          <a:p>
            <a:pPr lvl="0"/>
            <a:r>
              <a:rPr lang="en-US"/>
              <a:t>Click to edit Master text styles</a:t>
            </a:r>
          </a:p>
          <a:p>
            <a:pPr lvl="1"/>
            <a:r>
              <a:rPr lang="en-US"/>
              <a:t>Second level</a:t>
            </a:r>
          </a:p>
        </p:txBody>
      </p:sp>
      <p:pic>
        <p:nvPicPr>
          <p:cNvPr id="11" name="Picture 10" descr="20150209_00811.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752898" y="0"/>
            <a:ext cx="1751174" cy="1751372"/>
          </a:xfrm>
          <a:prstGeom prst="rect">
            <a:avLst/>
          </a:prstGeom>
        </p:spPr>
      </p:pic>
      <p:pic>
        <p:nvPicPr>
          <p:cNvPr id="12" name="Picture 11" descr="20150213_01175.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04072" y="-1228"/>
            <a:ext cx="1751174" cy="1752600"/>
          </a:xfrm>
          <a:prstGeom prst="rect">
            <a:avLst/>
          </a:prstGeom>
        </p:spPr>
      </p:pic>
      <p:pic>
        <p:nvPicPr>
          <p:cNvPr id="13" name="Picture 12" descr="20150209_00685.jp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3450" y="0"/>
            <a:ext cx="1751174" cy="1752601"/>
          </a:xfrm>
          <a:prstGeom prst="rect">
            <a:avLst/>
          </a:prstGeom>
        </p:spPr>
      </p:pic>
      <p:sp>
        <p:nvSpPr>
          <p:cNvPr id="9" name="Footer Placeholder 4"/>
          <p:cNvSpPr>
            <a:spLocks noGrp="1"/>
          </p:cNvSpPr>
          <p:nvPr>
            <p:ph type="ftr" sz="quarter" idx="3"/>
          </p:nvPr>
        </p:nvSpPr>
        <p:spPr>
          <a:xfrm>
            <a:off x="2111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2886637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le and Content">
    <p:spTree>
      <p:nvGrpSpPr>
        <p:cNvPr id="1" name=""/>
        <p:cNvGrpSpPr/>
        <p:nvPr/>
      </p:nvGrpSpPr>
      <p:grpSpPr>
        <a:xfrm>
          <a:off x="0" y="0"/>
          <a:ext cx="0" cy="0"/>
          <a:chOff x="0" y="0"/>
          <a:chExt cx="0" cy="0"/>
        </a:xfrm>
      </p:grpSpPr>
      <p:sp>
        <p:nvSpPr>
          <p:cNvPr id="5" name="Rectangle 4"/>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11" name="Title 1"/>
          <p:cNvSpPr>
            <a:spLocks noGrp="1"/>
          </p:cNvSpPr>
          <p:nvPr>
            <p:ph type="title"/>
          </p:nvPr>
        </p:nvSpPr>
        <p:spPr>
          <a:xfrm>
            <a:off x="214649" y="319853"/>
            <a:ext cx="9332791" cy="723836"/>
          </a:xfrm>
        </p:spPr>
        <p:txBody>
          <a:bodyPr>
            <a:noAutofit/>
          </a:bodyPr>
          <a:lstStyle/>
          <a:p>
            <a:r>
              <a:rPr lang="en-US"/>
              <a:t>Click to edit Master title style</a:t>
            </a:r>
          </a:p>
        </p:txBody>
      </p:sp>
      <p:sp>
        <p:nvSpPr>
          <p:cNvPr id="12" name="Content Placeholder 3"/>
          <p:cNvSpPr>
            <a:spLocks noGrp="1"/>
          </p:cNvSpPr>
          <p:nvPr>
            <p:ph sz="quarter" idx="14"/>
          </p:nvPr>
        </p:nvSpPr>
        <p:spPr>
          <a:xfrm>
            <a:off x="210494" y="1288916"/>
            <a:ext cx="9329399" cy="3867284"/>
          </a:xfrm>
        </p:spPr>
        <p:txBody>
          <a:bodyPr>
            <a:noAutofit/>
          </a:bodyPr>
          <a:lstStyle>
            <a:lvl1pPr>
              <a:lnSpc>
                <a:spcPct val="100000"/>
              </a:lnSpc>
              <a:spcBef>
                <a:spcPts val="1000"/>
              </a:spcBef>
              <a:spcAft>
                <a:spcPts val="200"/>
              </a:spcAft>
              <a:defRPr sz="2000"/>
            </a:lvl1pPr>
            <a:lvl2pPr marL="365760" indent="-182880">
              <a:lnSpc>
                <a:spcPct val="100000"/>
              </a:lnSpc>
              <a:spcBef>
                <a:spcPts val="0"/>
              </a:spcBef>
              <a:spcAft>
                <a:spcPts val="200"/>
              </a:spcAft>
              <a:defRPr sz="1600"/>
            </a:lvl2pPr>
            <a:lvl3pPr marL="548640" indent="-182880">
              <a:lnSpc>
                <a:spcPct val="100000"/>
              </a:lnSpc>
              <a:spcBef>
                <a:spcPts val="0"/>
              </a:spcBef>
              <a:spcAft>
                <a:spcPts val="200"/>
              </a:spcAft>
              <a:defRPr sz="1400"/>
            </a:lvl3pPr>
            <a:lvl4pPr marL="731520" indent="-182880">
              <a:lnSpc>
                <a:spcPct val="100000"/>
              </a:lnSpc>
              <a:spcBef>
                <a:spcPts val="0"/>
              </a:spcBef>
              <a:spcAft>
                <a:spcPts val="200"/>
              </a:spcAft>
              <a:defRPr sz="1400"/>
            </a:lvl4pPr>
            <a:lvl5pPr marL="914400" indent="-182880">
              <a:lnSpc>
                <a:spcPct val="100000"/>
              </a:lnSpc>
              <a:spcBef>
                <a:spcPts val="0"/>
              </a:spcBef>
              <a:spcAft>
                <a:spcPts val="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p:cNvSpPr>
            <a:spLocks noGrp="1"/>
          </p:cNvSpPr>
          <p:nvPr>
            <p:ph type="body" idx="10"/>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chemeClr val="accent1"/>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sp>
        <p:nvSpPr>
          <p:cNvPr id="7"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9"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8"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70682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wo Content">
    <p:spTree>
      <p:nvGrpSpPr>
        <p:cNvPr id="1" name=""/>
        <p:cNvGrpSpPr/>
        <p:nvPr/>
      </p:nvGrpSpPr>
      <p:grpSpPr>
        <a:xfrm>
          <a:off x="0" y="0"/>
          <a:ext cx="0" cy="0"/>
          <a:chOff x="0" y="0"/>
          <a:chExt cx="0" cy="0"/>
        </a:xfrm>
      </p:grpSpPr>
      <p:sp>
        <p:nvSpPr>
          <p:cNvPr id="7" name="Rectangle 6"/>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35" name="Content Placeholder 39"/>
          <p:cNvSpPr>
            <a:spLocks noGrp="1"/>
          </p:cNvSpPr>
          <p:nvPr>
            <p:ph sz="quarter" idx="15"/>
          </p:nvPr>
        </p:nvSpPr>
        <p:spPr bwMode="gray">
          <a:xfrm>
            <a:off x="210494" y="1286918"/>
            <a:ext cx="4458291" cy="3584044"/>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3" name="Content Placeholder 3"/>
          <p:cNvSpPr>
            <a:spLocks noGrp="1"/>
          </p:cNvSpPr>
          <p:nvPr>
            <p:ph sz="quarter" idx="14"/>
          </p:nvPr>
        </p:nvSpPr>
        <p:spPr>
          <a:xfrm>
            <a:off x="4995435" y="1287021"/>
            <a:ext cx="4459025" cy="3583940"/>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214649" y="319853"/>
            <a:ext cx="9332791" cy="723836"/>
          </a:xfrm>
        </p:spPr>
        <p:txBody>
          <a:bodyPr>
            <a:noAutofit/>
          </a:bodyPr>
          <a:lstStyle/>
          <a:p>
            <a:r>
              <a:rPr lang="en-US"/>
              <a:t>Click to edit Master title style</a:t>
            </a:r>
          </a:p>
        </p:txBody>
      </p:sp>
      <p:sp>
        <p:nvSpPr>
          <p:cNvPr id="11" name="Text Placeholder 2"/>
          <p:cNvSpPr>
            <a:spLocks noGrp="1"/>
          </p:cNvSpPr>
          <p:nvPr>
            <p:ph type="body" idx="10"/>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chemeClr val="accent1"/>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sp>
        <p:nvSpPr>
          <p:cNvPr id="13"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9"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10"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3697053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hree Content">
    <p:spTree>
      <p:nvGrpSpPr>
        <p:cNvPr id="1" name=""/>
        <p:cNvGrpSpPr/>
        <p:nvPr/>
      </p:nvGrpSpPr>
      <p:grpSpPr>
        <a:xfrm>
          <a:off x="0" y="0"/>
          <a:ext cx="0" cy="0"/>
          <a:chOff x="0" y="0"/>
          <a:chExt cx="0" cy="0"/>
        </a:xfrm>
      </p:grpSpPr>
      <p:sp>
        <p:nvSpPr>
          <p:cNvPr id="8" name="Rectangle 7"/>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35" name="Content Placeholder 39"/>
          <p:cNvSpPr>
            <a:spLocks noGrp="1"/>
          </p:cNvSpPr>
          <p:nvPr>
            <p:ph sz="quarter" idx="15"/>
          </p:nvPr>
        </p:nvSpPr>
        <p:spPr bwMode="gray">
          <a:xfrm>
            <a:off x="210492" y="1295677"/>
            <a:ext cx="3024600" cy="3584044"/>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9"/>
          <p:cNvSpPr>
            <a:spLocks noGrp="1"/>
          </p:cNvSpPr>
          <p:nvPr>
            <p:ph sz="quarter" idx="17"/>
          </p:nvPr>
        </p:nvSpPr>
        <p:spPr bwMode="gray">
          <a:xfrm>
            <a:off x="3272581" y="1295677"/>
            <a:ext cx="3024600" cy="3584044"/>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39"/>
          <p:cNvSpPr>
            <a:spLocks noGrp="1"/>
          </p:cNvSpPr>
          <p:nvPr>
            <p:ph sz="quarter" idx="18"/>
          </p:nvPr>
        </p:nvSpPr>
        <p:spPr bwMode="gray">
          <a:xfrm>
            <a:off x="6334671" y="1295677"/>
            <a:ext cx="3024600" cy="3584044"/>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p:cNvSpPr>
            <a:spLocks noGrp="1"/>
          </p:cNvSpPr>
          <p:nvPr>
            <p:ph type="title"/>
          </p:nvPr>
        </p:nvSpPr>
        <p:spPr>
          <a:xfrm>
            <a:off x="214649" y="319853"/>
            <a:ext cx="9332791" cy="723836"/>
          </a:xfrm>
        </p:spPr>
        <p:txBody>
          <a:bodyPr>
            <a:noAutofit/>
          </a:bodyPr>
          <a:lstStyle/>
          <a:p>
            <a:r>
              <a:rPr lang="en-US"/>
              <a:t>Click to edit Master title style</a:t>
            </a:r>
          </a:p>
        </p:txBody>
      </p:sp>
      <p:sp>
        <p:nvSpPr>
          <p:cNvPr id="12" name="Text Placeholder 2"/>
          <p:cNvSpPr>
            <a:spLocks noGrp="1"/>
          </p:cNvSpPr>
          <p:nvPr>
            <p:ph type="body" idx="10"/>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chemeClr val="accent1"/>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sp>
        <p:nvSpPr>
          <p:cNvPr id="13"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10"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11"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481260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preserve="1" userDrawn="1">
  <p:cSld name="Content Quad">
    <p:spTree>
      <p:nvGrpSpPr>
        <p:cNvPr id="1" name=""/>
        <p:cNvGrpSpPr/>
        <p:nvPr/>
      </p:nvGrpSpPr>
      <p:grpSpPr>
        <a:xfrm>
          <a:off x="0" y="0"/>
          <a:ext cx="0" cy="0"/>
          <a:chOff x="0" y="0"/>
          <a:chExt cx="0" cy="0"/>
        </a:xfrm>
      </p:grpSpPr>
      <p:sp>
        <p:nvSpPr>
          <p:cNvPr id="9" name="Rectangle 8"/>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79" name="Content Placeholder 39"/>
          <p:cNvSpPr>
            <a:spLocks noGrp="1"/>
          </p:cNvSpPr>
          <p:nvPr>
            <p:ph sz="quarter" idx="15"/>
          </p:nvPr>
        </p:nvSpPr>
        <p:spPr bwMode="gray">
          <a:xfrm>
            <a:off x="210494" y="1295679"/>
            <a:ext cx="4458291" cy="1673412"/>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Content Placeholder 3"/>
          <p:cNvSpPr>
            <a:spLocks noGrp="1"/>
          </p:cNvSpPr>
          <p:nvPr>
            <p:ph sz="quarter" idx="14"/>
          </p:nvPr>
        </p:nvSpPr>
        <p:spPr>
          <a:xfrm>
            <a:off x="4995438" y="1295781"/>
            <a:ext cx="4459022" cy="1673363"/>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 name="Content Placeholder 39"/>
          <p:cNvSpPr>
            <a:spLocks noGrp="1"/>
          </p:cNvSpPr>
          <p:nvPr>
            <p:ph sz="quarter" idx="20"/>
          </p:nvPr>
        </p:nvSpPr>
        <p:spPr bwMode="gray">
          <a:xfrm>
            <a:off x="210494" y="3270632"/>
            <a:ext cx="4458291" cy="1673412"/>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2" name="Content Placeholder 3"/>
          <p:cNvSpPr>
            <a:spLocks noGrp="1"/>
          </p:cNvSpPr>
          <p:nvPr>
            <p:ph sz="quarter" idx="21"/>
          </p:nvPr>
        </p:nvSpPr>
        <p:spPr>
          <a:xfrm>
            <a:off x="4995438" y="3270735"/>
            <a:ext cx="4459022" cy="1673363"/>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p:nvPr>
        </p:nvSpPr>
        <p:spPr>
          <a:xfrm>
            <a:off x="214649" y="319853"/>
            <a:ext cx="9332791" cy="723836"/>
          </a:xfrm>
        </p:spPr>
        <p:txBody>
          <a:bodyPr>
            <a:noAutofit/>
          </a:bodyPr>
          <a:lstStyle/>
          <a:p>
            <a:r>
              <a:rPr lang="en-US"/>
              <a:t>Click to edit Master title style</a:t>
            </a:r>
          </a:p>
        </p:txBody>
      </p:sp>
      <p:sp>
        <p:nvSpPr>
          <p:cNvPr id="13" name="Text Placeholder 2"/>
          <p:cNvSpPr>
            <a:spLocks noGrp="1"/>
          </p:cNvSpPr>
          <p:nvPr>
            <p:ph type="body" idx="10"/>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chemeClr val="accent1"/>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sp>
        <p:nvSpPr>
          <p:cNvPr id="12"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11"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15"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24278371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6" name="Title 1"/>
          <p:cNvSpPr>
            <a:spLocks noGrp="1"/>
          </p:cNvSpPr>
          <p:nvPr>
            <p:ph type="title"/>
          </p:nvPr>
        </p:nvSpPr>
        <p:spPr>
          <a:xfrm>
            <a:off x="214649" y="319853"/>
            <a:ext cx="9332791" cy="723836"/>
          </a:xfrm>
        </p:spPr>
        <p:txBody>
          <a:bodyPr>
            <a:noAutofit/>
          </a:bodyPr>
          <a:lstStyle/>
          <a:p>
            <a:r>
              <a:rPr lang="en-US"/>
              <a:t>Click to edit Master title style</a:t>
            </a:r>
          </a:p>
        </p:txBody>
      </p:sp>
      <p:sp>
        <p:nvSpPr>
          <p:cNvPr id="9" name="Text Placeholder 2"/>
          <p:cNvSpPr>
            <a:spLocks noGrp="1"/>
          </p:cNvSpPr>
          <p:nvPr>
            <p:ph type="body" idx="10"/>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chemeClr val="accent1"/>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sp>
        <p:nvSpPr>
          <p:cNvPr id="7"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10"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11"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3169333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Welcome">
    <p:spTree>
      <p:nvGrpSpPr>
        <p:cNvPr id="1" name=""/>
        <p:cNvGrpSpPr/>
        <p:nvPr/>
      </p:nvGrpSpPr>
      <p:grpSpPr>
        <a:xfrm>
          <a:off x="0" y="0"/>
          <a:ext cx="0" cy="0"/>
          <a:chOff x="0" y="0"/>
          <a:chExt cx="0" cy="0"/>
        </a:xfrm>
      </p:grpSpPr>
      <p:sp>
        <p:nvSpPr>
          <p:cNvPr id="3" name="Rectangle 2"/>
          <p:cNvSpPr/>
          <p:nvPr userDrawn="1"/>
        </p:nvSpPr>
        <p:spPr>
          <a:xfrm rot="5400000">
            <a:off x="-1866901" y="1858963"/>
            <a:ext cx="5486401"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pic>
        <p:nvPicPr>
          <p:cNvPr id="4" name="Picture 3" descr="photo-sq3.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0" y="37465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shutterstock_247522573.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0" y="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userDrawn="1"/>
        </p:nvSpPr>
        <p:spPr bwMode="gray">
          <a:xfrm>
            <a:off x="48127" y="2822575"/>
            <a:ext cx="1625600" cy="800100"/>
          </a:xfrm>
          <a:prstGeom prst="rect">
            <a:avLst/>
          </a:prstGeom>
        </p:spPr>
        <p:txBody>
          <a:bodyPr lIns="73244" tIns="36623" rIns="73244" bIns="36623" anchor="b"/>
          <a:lstStyle>
            <a:lvl1pPr algn="l" defTabSz="732447" rtl="0" eaLnBrk="1" latinLnBrk="0" hangingPunct="1">
              <a:lnSpc>
                <a:spcPct val="95000"/>
              </a:lnSpc>
              <a:spcBef>
                <a:spcPct val="0"/>
              </a:spcBef>
              <a:buNone/>
              <a:defRPr sz="2800" b="0" kern="1200" baseline="0">
                <a:solidFill>
                  <a:schemeClr val="bg1"/>
                </a:solidFill>
                <a:latin typeface="+mj-lt"/>
                <a:ea typeface="+mj-ea"/>
                <a:cs typeface="+mj-cs"/>
              </a:defRPr>
            </a:lvl1pPr>
          </a:lstStyle>
          <a:p>
            <a:pPr algn="ctr">
              <a:defRPr/>
            </a:pPr>
            <a:r>
              <a:rPr lang="en-US" sz="2400" spc="10" dirty="0"/>
              <a:t>Welcome</a:t>
            </a:r>
          </a:p>
        </p:txBody>
      </p:sp>
      <p:sp>
        <p:nvSpPr>
          <p:cNvPr id="8"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10" name="Footer Placeholder 4"/>
          <p:cNvSpPr>
            <a:spLocks noGrp="1"/>
          </p:cNvSpPr>
          <p:nvPr>
            <p:ph type="ftr" sz="quarter" idx="3"/>
          </p:nvPr>
        </p:nvSpPr>
        <p:spPr>
          <a:xfrm>
            <a:off x="20907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
        <p:nvSpPr>
          <p:cNvPr id="9" name="Title 1"/>
          <p:cNvSpPr>
            <a:spLocks noGrp="1"/>
          </p:cNvSpPr>
          <p:nvPr>
            <p:ph type="title"/>
          </p:nvPr>
        </p:nvSpPr>
        <p:spPr>
          <a:xfrm>
            <a:off x="2099798" y="319264"/>
            <a:ext cx="7273925" cy="723836"/>
          </a:xfrm>
          <a:prstGeom prst="rect">
            <a:avLst/>
          </a:prstGeom>
        </p:spPr>
        <p:txBody>
          <a:bodyPr/>
          <a:lstStyle>
            <a:lvl1pPr>
              <a:defRPr>
                <a:solidFill>
                  <a:schemeClr val="accent1"/>
                </a:solidFill>
              </a:defRPr>
            </a:lvl1pPr>
          </a:lstStyle>
          <a:p>
            <a:r>
              <a:rPr lang="en-US"/>
              <a:t>Click to edit Master title style</a:t>
            </a:r>
          </a:p>
        </p:txBody>
      </p:sp>
      <p:sp>
        <p:nvSpPr>
          <p:cNvPr id="11" name="Content Placeholder 2"/>
          <p:cNvSpPr>
            <a:spLocks noGrp="1"/>
          </p:cNvSpPr>
          <p:nvPr>
            <p:ph sz="quarter" idx="10"/>
          </p:nvPr>
        </p:nvSpPr>
        <p:spPr>
          <a:xfrm>
            <a:off x="2099798" y="1093899"/>
            <a:ext cx="7273925" cy="4035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5616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5" name="Rectangle 4"/>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6" name="Title 1"/>
          <p:cNvSpPr>
            <a:spLocks noGrp="1"/>
          </p:cNvSpPr>
          <p:nvPr>
            <p:ph type="title"/>
          </p:nvPr>
        </p:nvSpPr>
        <p:spPr>
          <a:xfrm>
            <a:off x="214650" y="319853"/>
            <a:ext cx="7998240" cy="723836"/>
          </a:xfrm>
        </p:spPr>
        <p:txBody>
          <a:bodyPr>
            <a:noAutofit/>
          </a:bodyPr>
          <a:lstStyle/>
          <a:p>
            <a:r>
              <a:rPr lang="en-US"/>
              <a:t>Click to edit Master title style</a:t>
            </a:r>
          </a:p>
        </p:txBody>
      </p:sp>
      <p:sp>
        <p:nvSpPr>
          <p:cNvPr id="7" name="Content Placeholder 3"/>
          <p:cNvSpPr>
            <a:spLocks noGrp="1"/>
          </p:cNvSpPr>
          <p:nvPr>
            <p:ph sz="quarter" idx="14"/>
          </p:nvPr>
        </p:nvSpPr>
        <p:spPr>
          <a:xfrm>
            <a:off x="210494" y="1288916"/>
            <a:ext cx="9329399" cy="3867284"/>
          </a:xfrm>
        </p:spPr>
        <p:txBody>
          <a:bodyPr>
            <a:noAutofit/>
          </a:bodyPr>
          <a:lstStyle>
            <a:lvl1pPr marL="338138" indent="-338138">
              <a:lnSpc>
                <a:spcPct val="100000"/>
              </a:lnSpc>
              <a:spcBef>
                <a:spcPts val="1000"/>
              </a:spcBef>
              <a:spcAft>
                <a:spcPts val="200"/>
              </a:spcAft>
              <a:buFont typeface="+mj-lt"/>
              <a:buAutoNum type="arabicPeriod"/>
              <a:defRPr sz="2000"/>
            </a:lvl1pPr>
            <a:lvl2pPr marL="681037" indent="-342900">
              <a:lnSpc>
                <a:spcPct val="100000"/>
              </a:lnSpc>
              <a:spcBef>
                <a:spcPts val="1000"/>
              </a:spcBef>
              <a:spcAft>
                <a:spcPts val="200"/>
              </a:spcAft>
              <a:buFont typeface="+mj-lt"/>
              <a:buAutoNum type="alphaLcPeriod"/>
              <a:defRPr sz="1800"/>
            </a:lvl2pPr>
            <a:lvl3pPr marL="548640" indent="-182880">
              <a:lnSpc>
                <a:spcPct val="100000"/>
              </a:lnSpc>
              <a:spcBef>
                <a:spcPts val="0"/>
              </a:spcBef>
              <a:spcAft>
                <a:spcPts val="200"/>
              </a:spcAft>
              <a:defRPr sz="1400"/>
            </a:lvl3pPr>
            <a:lvl4pPr marL="731520" indent="-182880">
              <a:lnSpc>
                <a:spcPct val="100000"/>
              </a:lnSpc>
              <a:spcBef>
                <a:spcPts val="0"/>
              </a:spcBef>
              <a:spcAft>
                <a:spcPts val="200"/>
              </a:spcAft>
              <a:defRPr sz="1400"/>
            </a:lvl4pPr>
            <a:lvl5pPr marL="914400" indent="-182880">
              <a:lnSpc>
                <a:spcPct val="100000"/>
              </a:lnSpc>
              <a:spcBef>
                <a:spcPts val="0"/>
              </a:spcBef>
              <a:spcAft>
                <a:spcPts val="200"/>
              </a:spcAft>
              <a:defRPr sz="1400"/>
            </a:lvl5pPr>
          </a:lstStyle>
          <a:p>
            <a:pPr lvl="0"/>
            <a:r>
              <a:rPr lang="en-US"/>
              <a:t>Click to edit Master text styles</a:t>
            </a:r>
          </a:p>
          <a:p>
            <a:pPr lvl="1"/>
            <a:r>
              <a:rPr lang="en-US"/>
              <a:t>Second level</a:t>
            </a:r>
          </a:p>
        </p:txBody>
      </p:sp>
      <p:grpSp>
        <p:nvGrpSpPr>
          <p:cNvPr id="12" name="Group 11"/>
          <p:cNvGrpSpPr/>
          <p:nvPr userDrawn="1"/>
        </p:nvGrpSpPr>
        <p:grpSpPr>
          <a:xfrm>
            <a:off x="8310249" y="377396"/>
            <a:ext cx="1041399" cy="1041399"/>
            <a:chOff x="8310249" y="377396"/>
            <a:chExt cx="1041399" cy="1041399"/>
          </a:xfrm>
        </p:grpSpPr>
        <p:sp>
          <p:nvSpPr>
            <p:cNvPr id="13" name="Oval 12"/>
            <p:cNvSpPr/>
            <p:nvPr/>
          </p:nvSpPr>
          <p:spPr>
            <a:xfrm>
              <a:off x="8310249" y="377396"/>
              <a:ext cx="1041399" cy="1041399"/>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pic>
          <p:nvPicPr>
            <p:cNvPr id="14" name="Picture 13"/>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375644" y="448278"/>
              <a:ext cx="914400" cy="914400"/>
            </a:xfrm>
            <a:prstGeom prst="rect">
              <a:avLst/>
            </a:prstGeom>
          </p:spPr>
        </p:pic>
      </p:grpSp>
      <p:sp>
        <p:nvSpPr>
          <p:cNvPr id="15" name="Slide Number Placeholder 1">
            <a:extLst>
              <a:ext uri="{FF2B5EF4-FFF2-40B4-BE49-F238E27FC236}">
                <a16:creationId xmlns:a16="http://schemas.microsoft.com/office/drawing/2014/main" id="{BE36131F-FADA-45AF-90D8-16C7A9074E83}"/>
              </a:ext>
            </a:extLst>
          </p:cNvPr>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16" name="Footer Placeholder 4">
            <a:extLst>
              <a:ext uri="{FF2B5EF4-FFF2-40B4-BE49-F238E27FC236}">
                <a16:creationId xmlns:a16="http://schemas.microsoft.com/office/drawing/2014/main" id="{00DDEA0E-46B2-4F4C-A6A1-D239E57ABF06}"/>
              </a:ext>
            </a:extLst>
          </p:cNvPr>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28633666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ction: Interactivity Slide">
    <p:spTree>
      <p:nvGrpSpPr>
        <p:cNvPr id="1" name=""/>
        <p:cNvGrpSpPr/>
        <p:nvPr/>
      </p:nvGrpSpPr>
      <p:grpSpPr>
        <a:xfrm>
          <a:off x="0" y="0"/>
          <a:ext cx="0" cy="0"/>
          <a:chOff x="0" y="0"/>
          <a:chExt cx="0" cy="0"/>
        </a:xfrm>
      </p:grpSpPr>
      <p:sp>
        <p:nvSpPr>
          <p:cNvPr id="5" name="Rectangle 4"/>
          <p:cNvSpPr/>
          <p:nvPr userDrawn="1"/>
        </p:nvSpPr>
        <p:spPr>
          <a:xfrm>
            <a:off x="0" y="0"/>
            <a:ext cx="9756775" cy="1308100"/>
          </a:xfrm>
          <a:prstGeom prst="rect">
            <a:avLst/>
          </a:prstGeom>
          <a:pattFill prst="wdUpDiag">
            <a:fgClr>
              <a:schemeClr val="accent2"/>
            </a:fgClr>
            <a:bgClr>
              <a:srgbClr val="19C3FF"/>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118872" tIns="118872" rIns="118872" bIns="118872" rtlCol="0" anchor="ctr"/>
          <a:lstStyle/>
          <a:p>
            <a:pPr lvl="0" algn="ctr" defTabSz="457200">
              <a:lnSpc>
                <a:spcPct val="85000"/>
              </a:lnSpc>
            </a:pPr>
            <a:endParaRPr lang="en-US" dirty="0">
              <a:solidFill>
                <a:schemeClr val="bg1"/>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 2019 NetApp, Inc. All rights reserved. </a:t>
            </a:r>
            <a:endParaRPr lang="en-US" dirty="0"/>
          </a:p>
        </p:txBody>
      </p:sp>
      <p:sp>
        <p:nvSpPr>
          <p:cNvPr id="4" name="Slide Number Placeholder 3"/>
          <p:cNvSpPr>
            <a:spLocks noGrp="1"/>
          </p:cNvSpPr>
          <p:nvPr>
            <p:ph type="sldNum" sz="quarter" idx="11"/>
          </p:nvPr>
        </p:nvSpPr>
        <p:spPr/>
        <p:txBody>
          <a:bodyPr/>
          <a:lstStyle/>
          <a:p>
            <a:fld id="{92978B7E-5EBE-134C-B481-E4E8CA36F800}" type="slidenum">
              <a:rPr lang="en-US" smtClean="0"/>
              <a:pPr/>
              <a:t>‹#›</a:t>
            </a:fld>
            <a:endParaRPr lang="en-US" dirty="0"/>
          </a:p>
        </p:txBody>
      </p:sp>
      <p:sp>
        <p:nvSpPr>
          <p:cNvPr id="6" name="Text Placeholder 2"/>
          <p:cNvSpPr>
            <a:spLocks noGrp="1"/>
          </p:cNvSpPr>
          <p:nvPr>
            <p:ph type="body" idx="12"/>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rgbClr val="FFFFFF"/>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grpSp>
        <p:nvGrpSpPr>
          <p:cNvPr id="13" name="Group 12"/>
          <p:cNvGrpSpPr/>
          <p:nvPr userDrawn="1"/>
        </p:nvGrpSpPr>
        <p:grpSpPr>
          <a:xfrm>
            <a:off x="8255000" y="-38100"/>
            <a:ext cx="1381793" cy="1381799"/>
            <a:chOff x="6673595" y="1805937"/>
            <a:chExt cx="1280158" cy="1280163"/>
          </a:xfrm>
        </p:grpSpPr>
        <p:sp>
          <p:nvSpPr>
            <p:cNvPr id="12" name="Oval 11"/>
            <p:cNvSpPr/>
            <p:nvPr userDrawn="1"/>
          </p:nvSpPr>
          <p:spPr>
            <a:xfrm>
              <a:off x="6934200" y="2032000"/>
              <a:ext cx="838200" cy="838200"/>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pic>
          <p:nvPicPr>
            <p:cNvPr id="11" name="image101.png" descr="Exclamation-Circle-Solid_256.png"/>
            <p:cNvPicPr/>
            <p:nvPr userDrawn="1"/>
          </p:nvPicPr>
          <p:blipFill>
            <a:blip r:embed="rId2" cstate="print">
              <a:duotone>
                <a:schemeClr val="accent1">
                  <a:shade val="45000"/>
                  <a:satMod val="135000"/>
                </a:schemeClr>
                <a:prstClr val="white"/>
              </a:duotone>
              <a:extLst/>
            </a:blip>
            <a:stretch>
              <a:fillRect/>
            </a:stretch>
          </p:blipFill>
          <p:spPr>
            <a:xfrm>
              <a:off x="6673595" y="1805937"/>
              <a:ext cx="1280158" cy="1280163"/>
            </a:xfrm>
            <a:prstGeom prst="rect">
              <a:avLst/>
            </a:prstGeom>
            <a:ln w="12700">
              <a:miter lim="400000"/>
            </a:ln>
          </p:spPr>
        </p:pic>
      </p:grpSp>
      <p:sp>
        <p:nvSpPr>
          <p:cNvPr id="14" name="Content Placeholder 3"/>
          <p:cNvSpPr>
            <a:spLocks noGrp="1"/>
          </p:cNvSpPr>
          <p:nvPr>
            <p:ph sz="quarter" idx="14"/>
          </p:nvPr>
        </p:nvSpPr>
        <p:spPr>
          <a:xfrm>
            <a:off x="210494" y="1524000"/>
            <a:ext cx="9329399" cy="3632200"/>
          </a:xfrm>
        </p:spPr>
        <p:txBody>
          <a:bodyPr>
            <a:noAutofit/>
          </a:bodyPr>
          <a:lstStyle>
            <a:lvl1pPr marL="182880" indent="-182880">
              <a:lnSpc>
                <a:spcPct val="100000"/>
              </a:lnSpc>
              <a:spcBef>
                <a:spcPts val="1000"/>
              </a:spcBef>
              <a:spcAft>
                <a:spcPts val="200"/>
              </a:spcAft>
              <a:buClr>
                <a:schemeClr val="tx2"/>
              </a:buClr>
              <a:buFont typeface="Wingdings" charset="2"/>
              <a:buChar char="§"/>
              <a:defRPr sz="2000"/>
            </a:lvl1pPr>
            <a:lvl2pPr marL="365760" indent="-182880">
              <a:lnSpc>
                <a:spcPct val="100000"/>
              </a:lnSpc>
              <a:spcBef>
                <a:spcPts val="0"/>
              </a:spcBef>
              <a:spcAft>
                <a:spcPts val="200"/>
              </a:spcAft>
              <a:buClr>
                <a:schemeClr val="tx1">
                  <a:lumMod val="50000"/>
                  <a:lumOff val="50000"/>
                </a:schemeClr>
              </a:buClr>
              <a:buFont typeface="Wingdings" charset="2"/>
              <a:buChar char="§"/>
              <a:defRPr sz="1600">
                <a:solidFill>
                  <a:schemeClr val="accent1"/>
                </a:solidFill>
              </a:defRPr>
            </a:lvl2pPr>
            <a:lvl3pPr marL="574675" indent="-173038">
              <a:lnSpc>
                <a:spcPct val="100000"/>
              </a:lnSpc>
              <a:spcBef>
                <a:spcPts val="0"/>
              </a:spcBef>
              <a:spcAft>
                <a:spcPts val="400"/>
              </a:spcAft>
              <a:defRPr sz="1600"/>
            </a:lvl3pPr>
            <a:lvl4pPr marL="741363" indent="-166688">
              <a:lnSpc>
                <a:spcPct val="100000"/>
              </a:lnSpc>
              <a:spcBef>
                <a:spcPts val="0"/>
              </a:spcBef>
              <a:spcAft>
                <a:spcPts val="400"/>
              </a:spcAft>
              <a:defRPr sz="1400"/>
            </a:lvl4pPr>
            <a:lvl5pPr marL="914400" indent="-173038">
              <a:lnSpc>
                <a:spcPct val="100000"/>
              </a:lnSpc>
              <a:spcBef>
                <a:spcPts val="0"/>
              </a:spcBef>
              <a:spcAft>
                <a:spcPts val="400"/>
              </a:spcAft>
              <a:defRPr sz="14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701214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ction: Poll Question">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a:xfrm>
            <a:off x="211138" y="5202487"/>
            <a:ext cx="5014912" cy="200025"/>
          </a:xfrm>
        </p:spPr>
        <p:txBody>
          <a:bodyPr/>
          <a:lstStyle/>
          <a:p>
            <a:pPr>
              <a:defRPr/>
            </a:pPr>
            <a:r>
              <a:rPr lang="en-US"/>
              <a:t>© 2019 NetApp, Inc. All rights reserved. </a:t>
            </a:r>
            <a:endParaRPr lang="en-US" dirty="0"/>
          </a:p>
        </p:txBody>
      </p:sp>
      <p:sp>
        <p:nvSpPr>
          <p:cNvPr id="15" name="Slide Number Placeholder 3"/>
          <p:cNvSpPr>
            <a:spLocks noGrp="1"/>
          </p:cNvSpPr>
          <p:nvPr>
            <p:ph type="sldNum" sz="quarter" idx="11"/>
          </p:nvPr>
        </p:nvSpPr>
        <p:spPr>
          <a:xfrm>
            <a:off x="8889543" y="5189118"/>
            <a:ext cx="671050" cy="200025"/>
          </a:xfrm>
        </p:spPr>
        <p:txBody>
          <a:bodyPr/>
          <a:lstStyle/>
          <a:p>
            <a:fld id="{92978B7E-5EBE-134C-B481-E4E8CA36F800}" type="slidenum">
              <a:rPr lang="en-US" smtClean="0"/>
              <a:pPr/>
              <a:t>‹#›</a:t>
            </a:fld>
            <a:endParaRPr lang="en-US" dirty="0"/>
          </a:p>
        </p:txBody>
      </p:sp>
      <p:sp>
        <p:nvSpPr>
          <p:cNvPr id="16" name="Rectangle 15"/>
          <p:cNvSpPr/>
          <p:nvPr userDrawn="1"/>
        </p:nvSpPr>
        <p:spPr>
          <a:xfrm>
            <a:off x="0" y="0"/>
            <a:ext cx="9756775" cy="1308100"/>
          </a:xfrm>
          <a:prstGeom prst="rect">
            <a:avLst/>
          </a:prstGeom>
          <a:pattFill prst="wdUpDiag">
            <a:fgClr>
              <a:schemeClr val="accent2"/>
            </a:fgClr>
            <a:bgClr>
              <a:srgbClr val="19C3FF"/>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118872" tIns="118872" rIns="118872" bIns="118872" rtlCol="0" anchor="ctr"/>
          <a:lstStyle/>
          <a:p>
            <a:pPr lvl="0" algn="ctr" defTabSz="457200">
              <a:lnSpc>
                <a:spcPct val="85000"/>
              </a:lnSpc>
            </a:pPr>
            <a:endParaRPr lang="en-US" dirty="0">
              <a:solidFill>
                <a:schemeClr val="bg1"/>
              </a:solidFill>
            </a:endParaRPr>
          </a:p>
        </p:txBody>
      </p:sp>
      <p:sp>
        <p:nvSpPr>
          <p:cNvPr id="17" name="Title 1"/>
          <p:cNvSpPr>
            <a:spLocks noGrp="1"/>
          </p:cNvSpPr>
          <p:nvPr>
            <p:ph type="title"/>
          </p:nvPr>
        </p:nvSpPr>
        <p:spPr>
          <a:xfrm>
            <a:off x="214313" y="319088"/>
            <a:ext cx="9332912" cy="723900"/>
          </a:xfrm>
        </p:spPr>
        <p:txBody>
          <a:bodyPr/>
          <a:lstStyle>
            <a:lvl1pPr>
              <a:defRPr>
                <a:solidFill>
                  <a:schemeClr val="bg1"/>
                </a:solidFill>
              </a:defRPr>
            </a:lvl1pPr>
          </a:lstStyle>
          <a:p>
            <a:r>
              <a:rPr lang="en-US"/>
              <a:t>Click to edit Master title style</a:t>
            </a:r>
          </a:p>
        </p:txBody>
      </p:sp>
      <p:sp>
        <p:nvSpPr>
          <p:cNvPr id="18" name="Text Placeholder 2"/>
          <p:cNvSpPr>
            <a:spLocks noGrp="1"/>
          </p:cNvSpPr>
          <p:nvPr>
            <p:ph type="body" idx="12"/>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rgbClr val="FFFFFF"/>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sp>
        <p:nvSpPr>
          <p:cNvPr id="19" name="Oval 18"/>
          <p:cNvSpPr/>
          <p:nvPr userDrawn="1"/>
        </p:nvSpPr>
        <p:spPr>
          <a:xfrm>
            <a:off x="8432800" y="132318"/>
            <a:ext cx="1041399" cy="1041399"/>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pic>
        <p:nvPicPr>
          <p:cNvPr id="20" name="Picture 1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498195" y="203200"/>
            <a:ext cx="914400" cy="914400"/>
          </a:xfrm>
          <a:prstGeom prst="rect">
            <a:avLst/>
          </a:prstGeom>
        </p:spPr>
      </p:pic>
      <p:sp>
        <p:nvSpPr>
          <p:cNvPr id="21" name="Content Placeholder 3"/>
          <p:cNvSpPr>
            <a:spLocks noGrp="1"/>
          </p:cNvSpPr>
          <p:nvPr>
            <p:ph sz="quarter" idx="14"/>
          </p:nvPr>
        </p:nvSpPr>
        <p:spPr>
          <a:xfrm>
            <a:off x="210494" y="1524000"/>
            <a:ext cx="9329399" cy="3632200"/>
          </a:xfrm>
        </p:spPr>
        <p:txBody>
          <a:bodyPr>
            <a:noAutofit/>
          </a:bodyPr>
          <a:lstStyle>
            <a:lvl1pPr marL="292100" indent="-292100">
              <a:lnSpc>
                <a:spcPct val="100000"/>
              </a:lnSpc>
              <a:spcBef>
                <a:spcPts val="1000"/>
              </a:spcBef>
              <a:spcAft>
                <a:spcPts val="200"/>
              </a:spcAft>
              <a:buClrTx/>
              <a:buFont typeface="+mj-lt"/>
              <a:buAutoNum type="arabicPeriod"/>
              <a:defRPr sz="2000"/>
            </a:lvl1pPr>
            <a:lvl2pPr marL="800100" indent="-228600">
              <a:lnSpc>
                <a:spcPct val="100000"/>
              </a:lnSpc>
              <a:spcBef>
                <a:spcPts val="1000"/>
              </a:spcBef>
              <a:spcAft>
                <a:spcPts val="200"/>
              </a:spcAft>
              <a:buClr>
                <a:schemeClr val="tx1">
                  <a:lumMod val="50000"/>
                  <a:lumOff val="50000"/>
                </a:schemeClr>
              </a:buClr>
              <a:buFont typeface="+mj-lt"/>
              <a:buAutoNum type="alphaLcPeriod"/>
              <a:defRPr sz="1800">
                <a:solidFill>
                  <a:schemeClr val="accent1"/>
                </a:solidFill>
              </a:defRPr>
            </a:lvl2pPr>
            <a:lvl3pPr marL="574675" indent="-173038">
              <a:lnSpc>
                <a:spcPct val="100000"/>
              </a:lnSpc>
              <a:spcBef>
                <a:spcPts val="0"/>
              </a:spcBef>
              <a:spcAft>
                <a:spcPts val="400"/>
              </a:spcAft>
              <a:defRPr sz="1600"/>
            </a:lvl3pPr>
            <a:lvl4pPr marL="741363" indent="-166688">
              <a:lnSpc>
                <a:spcPct val="100000"/>
              </a:lnSpc>
              <a:spcBef>
                <a:spcPts val="0"/>
              </a:spcBef>
              <a:spcAft>
                <a:spcPts val="400"/>
              </a:spcAft>
              <a:defRPr sz="1400"/>
            </a:lvl4pPr>
            <a:lvl5pPr marL="914400" indent="-173038">
              <a:lnSpc>
                <a:spcPct val="100000"/>
              </a:lnSpc>
              <a:spcBef>
                <a:spcPts val="0"/>
              </a:spcBef>
              <a:spcAft>
                <a:spcPts val="400"/>
              </a:spcAft>
              <a:defRPr sz="14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405022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CTION: Course Survey">
    <p:spTree>
      <p:nvGrpSpPr>
        <p:cNvPr id="1" name=""/>
        <p:cNvGrpSpPr/>
        <p:nvPr/>
      </p:nvGrpSpPr>
      <p:grpSpPr>
        <a:xfrm>
          <a:off x="0" y="0"/>
          <a:ext cx="0" cy="0"/>
          <a:chOff x="0" y="0"/>
          <a:chExt cx="0" cy="0"/>
        </a:xfrm>
      </p:grpSpPr>
      <p:sp>
        <p:nvSpPr>
          <p:cNvPr id="5" name="Rectangle 4"/>
          <p:cNvSpPr/>
          <p:nvPr userDrawn="1"/>
        </p:nvSpPr>
        <p:spPr>
          <a:xfrm>
            <a:off x="0" y="0"/>
            <a:ext cx="9756775" cy="1308100"/>
          </a:xfrm>
          <a:prstGeom prst="rect">
            <a:avLst/>
          </a:prstGeom>
          <a:pattFill prst="wdUpDiag">
            <a:fgClr>
              <a:schemeClr val="accent2"/>
            </a:fgClr>
            <a:bgClr>
              <a:srgbClr val="19C3FF"/>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118872" tIns="118872" rIns="118872" bIns="118872" rtlCol="0" anchor="ctr"/>
          <a:lstStyle/>
          <a:p>
            <a:pPr lvl="0" algn="ctr" defTabSz="457200">
              <a:lnSpc>
                <a:spcPct val="85000"/>
              </a:lnSpc>
            </a:pPr>
            <a:endParaRPr lang="en-US" dirty="0">
              <a:solidFill>
                <a:schemeClr val="bg1"/>
              </a:solidFill>
            </a:endParaRPr>
          </a:p>
        </p:txBody>
      </p:sp>
      <p:sp>
        <p:nvSpPr>
          <p:cNvPr id="6" name="Title 1"/>
          <p:cNvSpPr>
            <a:spLocks noGrp="1"/>
          </p:cNvSpPr>
          <p:nvPr>
            <p:ph type="title"/>
          </p:nvPr>
        </p:nvSpPr>
        <p:spPr>
          <a:xfrm>
            <a:off x="214313" y="319088"/>
            <a:ext cx="9332912" cy="723900"/>
          </a:xfrm>
        </p:spPr>
        <p:txBody>
          <a:bodyPr/>
          <a:lstStyle>
            <a:lvl1pPr>
              <a:defRPr>
                <a:solidFill>
                  <a:schemeClr val="bg1"/>
                </a:solidFill>
              </a:defRPr>
            </a:lvl1pPr>
          </a:lstStyle>
          <a:p>
            <a:r>
              <a:rPr lang="en-US"/>
              <a:t>Click to edit Master title style</a:t>
            </a:r>
          </a:p>
        </p:txBody>
      </p:sp>
      <p:sp>
        <p:nvSpPr>
          <p:cNvPr id="7" name="Footer Placeholder 2"/>
          <p:cNvSpPr>
            <a:spLocks noGrp="1"/>
          </p:cNvSpPr>
          <p:nvPr>
            <p:ph type="ftr" sz="quarter" idx="10"/>
          </p:nvPr>
        </p:nvSpPr>
        <p:spPr>
          <a:xfrm>
            <a:off x="211138" y="5202487"/>
            <a:ext cx="5014912" cy="200025"/>
          </a:xfrm>
        </p:spPr>
        <p:txBody>
          <a:bodyPr/>
          <a:lstStyle/>
          <a:p>
            <a:pPr>
              <a:defRPr/>
            </a:pPr>
            <a:r>
              <a:rPr lang="en-US"/>
              <a:t>© 2019 NetApp, Inc. All rights reserved. </a:t>
            </a:r>
            <a:endParaRPr lang="en-US" dirty="0"/>
          </a:p>
        </p:txBody>
      </p:sp>
      <p:sp>
        <p:nvSpPr>
          <p:cNvPr id="8" name="Slide Number Placeholder 3"/>
          <p:cNvSpPr>
            <a:spLocks noGrp="1"/>
          </p:cNvSpPr>
          <p:nvPr>
            <p:ph type="sldNum" sz="quarter" idx="11"/>
          </p:nvPr>
        </p:nvSpPr>
        <p:spPr>
          <a:xfrm>
            <a:off x="8889543" y="5189118"/>
            <a:ext cx="671050" cy="200025"/>
          </a:xfrm>
        </p:spPr>
        <p:txBody>
          <a:bodyPr/>
          <a:lstStyle/>
          <a:p>
            <a:fld id="{92978B7E-5EBE-134C-B481-E4E8CA36F800}" type="slidenum">
              <a:rPr lang="en-US" smtClean="0"/>
              <a:pPr/>
              <a:t>‹#›</a:t>
            </a:fld>
            <a:endParaRPr lang="en-US" dirty="0"/>
          </a:p>
        </p:txBody>
      </p:sp>
      <p:sp>
        <p:nvSpPr>
          <p:cNvPr id="9" name="Text Placeholder 2"/>
          <p:cNvSpPr>
            <a:spLocks noGrp="1"/>
          </p:cNvSpPr>
          <p:nvPr>
            <p:ph type="body" idx="12"/>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rgbClr val="FFFFFF"/>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grpSp>
        <p:nvGrpSpPr>
          <p:cNvPr id="17" name="Group 16"/>
          <p:cNvGrpSpPr/>
          <p:nvPr userDrawn="1"/>
        </p:nvGrpSpPr>
        <p:grpSpPr>
          <a:xfrm>
            <a:off x="8253926" y="-57720"/>
            <a:ext cx="1368079" cy="1368079"/>
            <a:chOff x="8253926" y="-57720"/>
            <a:chExt cx="1368079" cy="1368079"/>
          </a:xfrm>
        </p:grpSpPr>
        <p:sp>
          <p:nvSpPr>
            <p:cNvPr id="16" name="Oval 15"/>
            <p:cNvSpPr/>
            <p:nvPr userDrawn="1"/>
          </p:nvSpPr>
          <p:spPr>
            <a:xfrm>
              <a:off x="8485405" y="150078"/>
              <a:ext cx="923539" cy="923539"/>
            </a:xfrm>
            <a:prstGeom prst="ellips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pic>
          <p:nvPicPr>
            <p:cNvPr id="15" name="image30.png" descr="Check-Mark-Circle-Solid_256.png"/>
            <p:cNvPicPr>
              <a:picLocks noChangeAspect="1"/>
            </p:cNvPicPr>
            <p:nvPr userDrawn="1"/>
          </p:nvPicPr>
          <p:blipFill>
            <a:blip r:embed="rId2" cstate="print">
              <a:duotone>
                <a:schemeClr val="accent1">
                  <a:shade val="45000"/>
                  <a:satMod val="135000"/>
                </a:schemeClr>
                <a:prstClr val="white"/>
              </a:duotone>
              <a:extLst/>
            </a:blip>
            <a:stretch>
              <a:fillRect/>
            </a:stretch>
          </p:blipFill>
          <p:spPr>
            <a:xfrm>
              <a:off x="8253926" y="-57720"/>
              <a:ext cx="1368079" cy="1368079"/>
            </a:xfrm>
            <a:prstGeom prst="rect">
              <a:avLst/>
            </a:prstGeom>
            <a:ln w="12700">
              <a:miter lim="400000"/>
            </a:ln>
          </p:spPr>
        </p:pic>
      </p:grpSp>
      <p:sp>
        <p:nvSpPr>
          <p:cNvPr id="11" name="Content Placeholder 3"/>
          <p:cNvSpPr>
            <a:spLocks noGrp="1"/>
          </p:cNvSpPr>
          <p:nvPr>
            <p:ph sz="quarter" idx="14"/>
          </p:nvPr>
        </p:nvSpPr>
        <p:spPr>
          <a:xfrm>
            <a:off x="210494" y="1524000"/>
            <a:ext cx="9329399" cy="3632200"/>
          </a:xfrm>
        </p:spPr>
        <p:txBody>
          <a:bodyPr>
            <a:noAutofit/>
          </a:bodyPr>
          <a:lstStyle>
            <a:lvl1pPr marL="182880" indent="-182880">
              <a:lnSpc>
                <a:spcPct val="100000"/>
              </a:lnSpc>
              <a:spcBef>
                <a:spcPts val="1000"/>
              </a:spcBef>
              <a:spcAft>
                <a:spcPts val="200"/>
              </a:spcAft>
              <a:buClr>
                <a:schemeClr val="tx2"/>
              </a:buClr>
              <a:buFont typeface="Wingdings" charset="2"/>
              <a:buChar char="§"/>
              <a:defRPr sz="2000"/>
            </a:lvl1pPr>
            <a:lvl2pPr marL="365760" indent="-182880">
              <a:lnSpc>
                <a:spcPct val="100000"/>
              </a:lnSpc>
              <a:spcBef>
                <a:spcPts val="0"/>
              </a:spcBef>
              <a:spcAft>
                <a:spcPts val="200"/>
              </a:spcAft>
              <a:buClr>
                <a:schemeClr val="tx1">
                  <a:lumMod val="50000"/>
                  <a:lumOff val="50000"/>
                </a:schemeClr>
              </a:buClr>
              <a:buFont typeface="Wingdings" charset="2"/>
              <a:buChar char="§"/>
              <a:defRPr sz="1600">
                <a:solidFill>
                  <a:schemeClr val="accent1"/>
                </a:solidFill>
              </a:defRPr>
            </a:lvl2pPr>
            <a:lvl3pPr marL="574675" indent="-173038">
              <a:lnSpc>
                <a:spcPct val="100000"/>
              </a:lnSpc>
              <a:spcBef>
                <a:spcPts val="0"/>
              </a:spcBef>
              <a:spcAft>
                <a:spcPts val="400"/>
              </a:spcAft>
              <a:defRPr sz="1600"/>
            </a:lvl3pPr>
            <a:lvl4pPr marL="741363" indent="-166688">
              <a:lnSpc>
                <a:spcPct val="100000"/>
              </a:lnSpc>
              <a:spcBef>
                <a:spcPts val="0"/>
              </a:spcBef>
              <a:spcAft>
                <a:spcPts val="400"/>
              </a:spcAft>
              <a:defRPr sz="1400"/>
            </a:lvl4pPr>
            <a:lvl5pPr marL="914400" indent="-173038">
              <a:lnSpc>
                <a:spcPct val="100000"/>
              </a:lnSpc>
              <a:spcBef>
                <a:spcPts val="0"/>
              </a:spcBef>
              <a:spcAft>
                <a:spcPts val="400"/>
              </a:spcAft>
              <a:defRPr sz="14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544570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 2019 NetApp, Inc. All rights reserved. </a:t>
            </a:r>
            <a:endParaRPr lang="en-US" dirty="0"/>
          </a:p>
        </p:txBody>
      </p:sp>
      <p:sp>
        <p:nvSpPr>
          <p:cNvPr id="4" name="Slide Number Placeholder 3"/>
          <p:cNvSpPr>
            <a:spLocks noGrp="1"/>
          </p:cNvSpPr>
          <p:nvPr>
            <p:ph type="sldNum" sz="quarter" idx="11"/>
          </p:nvPr>
        </p:nvSpPr>
        <p:spPr/>
        <p:txBody>
          <a:bodyPr/>
          <a:lstStyle/>
          <a:p>
            <a:fld id="{92978B7E-5EBE-134C-B481-E4E8CA36F800}" type="slidenum">
              <a:rPr lang="en-US" smtClean="0"/>
              <a:pPr/>
              <a:t>‹#›</a:t>
            </a:fld>
            <a:endParaRPr lang="en-US" dirty="0"/>
          </a:p>
        </p:txBody>
      </p:sp>
    </p:spTree>
    <p:extLst>
      <p:ext uri="{BB962C8B-B14F-4D97-AF65-F5344CB8AC3E}">
        <p14:creationId xmlns:p14="http://schemas.microsoft.com/office/powerpoint/2010/main" val="3493562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Blank Content Layout">
    <p:spTree>
      <p:nvGrpSpPr>
        <p:cNvPr id="1" name=""/>
        <p:cNvGrpSpPr/>
        <p:nvPr/>
      </p:nvGrpSpPr>
      <p:grpSpPr>
        <a:xfrm>
          <a:off x="0" y="0"/>
          <a:ext cx="0" cy="0"/>
          <a:chOff x="0" y="0"/>
          <a:chExt cx="0" cy="0"/>
        </a:xfrm>
      </p:grpSpPr>
      <p:sp>
        <p:nvSpPr>
          <p:cNvPr id="2" name="Rectangle 1"/>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4"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6"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7"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37281264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showMasterPhAnim="0" preserve="1" userDrawn="1">
  <p:cSld name="Video">
    <p:spTree>
      <p:nvGrpSpPr>
        <p:cNvPr id="1" name=""/>
        <p:cNvGrpSpPr/>
        <p:nvPr/>
      </p:nvGrpSpPr>
      <p:grpSpPr>
        <a:xfrm>
          <a:off x="0" y="0"/>
          <a:ext cx="0" cy="0"/>
          <a:chOff x="0" y="0"/>
          <a:chExt cx="0" cy="0"/>
        </a:xfrm>
      </p:grpSpPr>
      <p:sp>
        <p:nvSpPr>
          <p:cNvPr id="4" name="Rectangle 3"/>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28" name="Media Placeholder 2"/>
          <p:cNvSpPr>
            <a:spLocks noGrp="1"/>
          </p:cNvSpPr>
          <p:nvPr>
            <p:ph type="media" sz="quarter" idx="19"/>
          </p:nvPr>
        </p:nvSpPr>
        <p:spPr>
          <a:xfrm>
            <a:off x="1298702" y="453391"/>
            <a:ext cx="7159374" cy="4024630"/>
          </a:xfrm>
          <a:prstGeom prst="rect">
            <a:avLst/>
          </a:prstGeom>
        </p:spPr>
        <p:txBody>
          <a:bodyPr rtlCol="0" anchor="ctr">
            <a:noAutofit/>
          </a:bodyPr>
          <a:lstStyle>
            <a:lvl1pPr marL="0" indent="0" algn="ctr">
              <a:buNone/>
              <a:defRPr sz="1800" baseline="0"/>
            </a:lvl1pPr>
          </a:lstStyle>
          <a:p>
            <a:pPr lvl="0"/>
            <a:r>
              <a:rPr lang="en-US" noProof="0" dirty="0"/>
              <a:t>Click icon to add media</a:t>
            </a:r>
          </a:p>
        </p:txBody>
      </p:sp>
      <p:sp>
        <p:nvSpPr>
          <p:cNvPr id="5"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7"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8"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32200425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5"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6"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3489912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F3DF3D-31F1-4E79-AFF2-25D33574E016}"/>
              </a:ext>
            </a:extLst>
          </p:cNvPr>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3" name="Footer Placeholder 4">
            <a:extLst>
              <a:ext uri="{FF2B5EF4-FFF2-40B4-BE49-F238E27FC236}">
                <a16:creationId xmlns:a16="http://schemas.microsoft.com/office/drawing/2014/main" id="{A85AB286-BB6C-4172-B528-AB753D3E6E0B}"/>
              </a:ext>
            </a:extLst>
          </p:cNvPr>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843129035"/>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207331" y="186436"/>
            <a:ext cx="9281132" cy="731520"/>
          </a:xfrm>
        </p:spPr>
        <p:txBody>
          <a:bodyPr vert="horz" wrap="square" lIns="91521" tIns="45761" rIns="91521" bIns="45761" rtlCol="0" anchor="b">
            <a:noAutofit/>
          </a:bodyPr>
          <a:lstStyle>
            <a:lvl1pPr>
              <a:defRPr lang="en-US" sz="2398" b="0" baseline="0"/>
            </a:lvl1pPr>
          </a:lstStyle>
          <a:p>
            <a:pPr lvl="0" defTabSz="731734">
              <a:lnSpc>
                <a:spcPct val="80000"/>
              </a:lnSpc>
            </a:pPr>
            <a:r>
              <a:rPr lang="en-US" dirty="0"/>
              <a:t>Click to Edit Master Title Style</a:t>
            </a:r>
          </a:p>
        </p:txBody>
      </p:sp>
      <p:sp>
        <p:nvSpPr>
          <p:cNvPr id="6" name="Slide Number Placeholder 1">
            <a:extLst>
              <a:ext uri="{FF2B5EF4-FFF2-40B4-BE49-F238E27FC236}">
                <a16:creationId xmlns:a16="http://schemas.microsoft.com/office/drawing/2014/main" id="{FFB517B4-68C2-4689-90BE-F667F6B37991}"/>
              </a:ext>
            </a:extLst>
          </p:cNvPr>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8" name="Footer Placeholder 4">
            <a:extLst>
              <a:ext uri="{FF2B5EF4-FFF2-40B4-BE49-F238E27FC236}">
                <a16:creationId xmlns:a16="http://schemas.microsoft.com/office/drawing/2014/main" id="{B4998E3A-B17F-4DF6-B993-E09C6BD21063}"/>
              </a:ext>
            </a:extLst>
          </p:cNvPr>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413500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troductions">
    <p:spTree>
      <p:nvGrpSpPr>
        <p:cNvPr id="1" name=""/>
        <p:cNvGrpSpPr/>
        <p:nvPr/>
      </p:nvGrpSpPr>
      <p:grpSpPr>
        <a:xfrm>
          <a:off x="0" y="0"/>
          <a:ext cx="0" cy="0"/>
          <a:chOff x="0" y="0"/>
          <a:chExt cx="0" cy="0"/>
        </a:xfrm>
      </p:grpSpPr>
      <p:sp>
        <p:nvSpPr>
          <p:cNvPr id="4" name="Rectangle 3"/>
          <p:cNvSpPr/>
          <p:nvPr userDrawn="1"/>
        </p:nvSpPr>
        <p:spPr>
          <a:xfrm rot="5400000">
            <a:off x="-1866900" y="1866900"/>
            <a:ext cx="5486400"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pic>
        <p:nvPicPr>
          <p:cNvPr id="5" name="Picture 4" descr="photo-sq11.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9525" y="0"/>
            <a:ext cx="17621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shutterstock_152475515_lg.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0" y="3724275"/>
            <a:ext cx="1754188"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userDrawn="1"/>
        </p:nvSpPr>
        <p:spPr bwMode="gray">
          <a:xfrm>
            <a:off x="0" y="2617357"/>
            <a:ext cx="1752600" cy="998538"/>
          </a:xfrm>
          <a:prstGeom prst="rect">
            <a:avLst/>
          </a:prstGeom>
        </p:spPr>
        <p:txBody>
          <a:bodyPr lIns="73244" tIns="36623" rIns="73244" bIns="36623" anchor="b"/>
          <a:lstStyle>
            <a:lvl1pPr algn="l" defTabSz="732447" rtl="0" eaLnBrk="1" latinLnBrk="0" hangingPunct="1">
              <a:lnSpc>
                <a:spcPct val="95000"/>
              </a:lnSpc>
              <a:spcBef>
                <a:spcPct val="0"/>
              </a:spcBef>
              <a:buNone/>
              <a:defRPr sz="2800" b="0" kern="1200" baseline="0">
                <a:solidFill>
                  <a:schemeClr val="bg1"/>
                </a:solidFill>
                <a:latin typeface="+mj-lt"/>
                <a:ea typeface="+mj-ea"/>
                <a:cs typeface="+mj-cs"/>
              </a:defRPr>
            </a:lvl1pPr>
          </a:lstStyle>
          <a:p>
            <a:pPr algn="ctr">
              <a:defRPr/>
            </a:pPr>
            <a:r>
              <a:rPr lang="en-US" sz="2200" dirty="0"/>
              <a:t>Introductions</a:t>
            </a:r>
          </a:p>
        </p:txBody>
      </p:sp>
      <p:sp>
        <p:nvSpPr>
          <p:cNvPr id="10"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9" name="Footer Placeholder 4"/>
          <p:cNvSpPr>
            <a:spLocks noGrp="1"/>
          </p:cNvSpPr>
          <p:nvPr>
            <p:ph type="ftr" sz="quarter" idx="3"/>
          </p:nvPr>
        </p:nvSpPr>
        <p:spPr>
          <a:xfrm>
            <a:off x="208438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
        <p:nvSpPr>
          <p:cNvPr id="3" name="Content Placeholder 2"/>
          <p:cNvSpPr>
            <a:spLocks noGrp="1"/>
          </p:cNvSpPr>
          <p:nvPr>
            <p:ph sz="quarter" idx="10"/>
          </p:nvPr>
        </p:nvSpPr>
        <p:spPr>
          <a:xfrm>
            <a:off x="2095933" y="650874"/>
            <a:ext cx="7273925" cy="4035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0593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About this Course">
    <p:spTree>
      <p:nvGrpSpPr>
        <p:cNvPr id="1" name=""/>
        <p:cNvGrpSpPr/>
        <p:nvPr/>
      </p:nvGrpSpPr>
      <p:grpSpPr>
        <a:xfrm>
          <a:off x="0" y="0"/>
          <a:ext cx="0" cy="0"/>
          <a:chOff x="0" y="0"/>
          <a:chExt cx="0" cy="0"/>
        </a:xfrm>
      </p:grpSpPr>
      <p:sp>
        <p:nvSpPr>
          <p:cNvPr id="4" name="Rectangle 3"/>
          <p:cNvSpPr/>
          <p:nvPr userDrawn="1"/>
        </p:nvSpPr>
        <p:spPr>
          <a:xfrm rot="5400000">
            <a:off x="-1866900" y="1866900"/>
            <a:ext cx="5486400"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5" name="Title 1"/>
          <p:cNvSpPr txBox="1">
            <a:spLocks/>
          </p:cNvSpPr>
          <p:nvPr userDrawn="1"/>
        </p:nvSpPr>
        <p:spPr bwMode="gray">
          <a:xfrm>
            <a:off x="82549" y="2822575"/>
            <a:ext cx="1380756" cy="800100"/>
          </a:xfrm>
          <a:prstGeom prst="rect">
            <a:avLst/>
          </a:prstGeom>
        </p:spPr>
        <p:txBody>
          <a:bodyPr lIns="73244" tIns="36623" rIns="73244" bIns="36623" anchor="b"/>
          <a:lstStyle>
            <a:lvl1pPr algn="l" defTabSz="732447" rtl="0" eaLnBrk="1" latinLnBrk="0" hangingPunct="1">
              <a:lnSpc>
                <a:spcPct val="95000"/>
              </a:lnSpc>
              <a:spcBef>
                <a:spcPct val="0"/>
              </a:spcBef>
              <a:buNone/>
              <a:defRPr sz="2800" b="0" kern="1200" baseline="0">
                <a:solidFill>
                  <a:schemeClr val="bg1"/>
                </a:solidFill>
                <a:latin typeface="+mj-lt"/>
                <a:ea typeface="+mj-ea"/>
                <a:cs typeface="+mj-cs"/>
              </a:defRPr>
            </a:lvl1pPr>
          </a:lstStyle>
          <a:p>
            <a:pPr>
              <a:defRPr/>
            </a:pPr>
            <a:r>
              <a:rPr lang="en-US" sz="2200" dirty="0"/>
              <a:t>About This</a:t>
            </a:r>
            <a:r>
              <a:rPr lang="en-US" sz="2200" baseline="0" dirty="0"/>
              <a:t> Course</a:t>
            </a:r>
            <a:endParaRPr lang="en-US" sz="2200" dirty="0"/>
          </a:p>
        </p:txBody>
      </p:sp>
      <p:pic>
        <p:nvPicPr>
          <p:cNvPr id="6" name="Picture 5" descr="20150209_00676.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9525" y="0"/>
            <a:ext cx="1762125"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20150213_06062.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9525" y="3729038"/>
            <a:ext cx="1762125" cy="175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9" name="Footer Placeholder 4"/>
          <p:cNvSpPr>
            <a:spLocks noGrp="1"/>
          </p:cNvSpPr>
          <p:nvPr>
            <p:ph type="ftr" sz="quarter" idx="3"/>
          </p:nvPr>
        </p:nvSpPr>
        <p:spPr>
          <a:xfrm>
            <a:off x="209979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
        <p:nvSpPr>
          <p:cNvPr id="11" name="Content Placeholder 2"/>
          <p:cNvSpPr>
            <a:spLocks noGrp="1"/>
          </p:cNvSpPr>
          <p:nvPr>
            <p:ph sz="quarter" idx="10"/>
          </p:nvPr>
        </p:nvSpPr>
        <p:spPr>
          <a:xfrm>
            <a:off x="2095933" y="650874"/>
            <a:ext cx="7273925" cy="4035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7767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About this Module">
    <p:spTree>
      <p:nvGrpSpPr>
        <p:cNvPr id="1" name=""/>
        <p:cNvGrpSpPr/>
        <p:nvPr/>
      </p:nvGrpSpPr>
      <p:grpSpPr>
        <a:xfrm>
          <a:off x="0" y="0"/>
          <a:ext cx="0" cy="0"/>
          <a:chOff x="0" y="0"/>
          <a:chExt cx="0" cy="0"/>
        </a:xfrm>
      </p:grpSpPr>
      <p:sp>
        <p:nvSpPr>
          <p:cNvPr id="4" name="Rectangle 3"/>
          <p:cNvSpPr/>
          <p:nvPr userDrawn="1"/>
        </p:nvSpPr>
        <p:spPr>
          <a:xfrm rot="5400000">
            <a:off x="-1866900" y="1866900"/>
            <a:ext cx="5486400"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sp>
        <p:nvSpPr>
          <p:cNvPr id="5" name="Title 1"/>
          <p:cNvSpPr txBox="1">
            <a:spLocks/>
          </p:cNvSpPr>
          <p:nvPr userDrawn="1"/>
        </p:nvSpPr>
        <p:spPr bwMode="gray">
          <a:xfrm>
            <a:off x="82549" y="2822575"/>
            <a:ext cx="1380756" cy="800100"/>
          </a:xfrm>
          <a:prstGeom prst="rect">
            <a:avLst/>
          </a:prstGeom>
        </p:spPr>
        <p:txBody>
          <a:bodyPr lIns="73244" tIns="36623" rIns="73244" bIns="36623" anchor="b"/>
          <a:lstStyle>
            <a:lvl1pPr algn="l" defTabSz="732447" rtl="0" eaLnBrk="1" latinLnBrk="0" hangingPunct="1">
              <a:lnSpc>
                <a:spcPct val="95000"/>
              </a:lnSpc>
              <a:spcBef>
                <a:spcPct val="0"/>
              </a:spcBef>
              <a:buNone/>
              <a:defRPr sz="2800" b="0" kern="1200" baseline="0">
                <a:solidFill>
                  <a:schemeClr val="bg1"/>
                </a:solidFill>
                <a:latin typeface="+mj-lt"/>
                <a:ea typeface="+mj-ea"/>
                <a:cs typeface="+mj-cs"/>
              </a:defRPr>
            </a:lvl1pPr>
          </a:lstStyle>
          <a:p>
            <a:pPr>
              <a:defRPr/>
            </a:pPr>
            <a:r>
              <a:rPr lang="en-US" sz="2200" dirty="0"/>
              <a:t>About This</a:t>
            </a:r>
            <a:r>
              <a:rPr lang="en-US" sz="2200" baseline="0" dirty="0"/>
              <a:t> Module</a:t>
            </a:r>
            <a:endParaRPr lang="en-US" sz="2200" dirty="0"/>
          </a:p>
        </p:txBody>
      </p:sp>
      <p:pic>
        <p:nvPicPr>
          <p:cNvPr id="6" name="Picture 5" descr="20150209_00676.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9525" y="0"/>
            <a:ext cx="1762125"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20150213_06062.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9525" y="3729038"/>
            <a:ext cx="1762125" cy="175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9" name="Footer Placeholder 4"/>
          <p:cNvSpPr>
            <a:spLocks noGrp="1"/>
          </p:cNvSpPr>
          <p:nvPr>
            <p:ph type="ftr" sz="quarter" idx="3"/>
          </p:nvPr>
        </p:nvSpPr>
        <p:spPr>
          <a:xfrm>
            <a:off x="209979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
        <p:nvSpPr>
          <p:cNvPr id="11" name="Content Placeholder 2"/>
          <p:cNvSpPr>
            <a:spLocks noGrp="1"/>
          </p:cNvSpPr>
          <p:nvPr>
            <p:ph sz="quarter" idx="10"/>
          </p:nvPr>
        </p:nvSpPr>
        <p:spPr>
          <a:xfrm>
            <a:off x="2095933" y="650874"/>
            <a:ext cx="7273925" cy="4035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7767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urse Agenda-no titl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92978B7E-5EBE-134C-B481-E4E8CA36F800}" type="slidenum">
              <a:rPr lang="en-US" smtClean="0"/>
              <a:pPr/>
              <a:t>‹#›</a:t>
            </a:fld>
            <a:endParaRPr lang="en-US" dirty="0"/>
          </a:p>
        </p:txBody>
      </p:sp>
      <p:sp>
        <p:nvSpPr>
          <p:cNvPr id="5" name="Rectangle 4"/>
          <p:cNvSpPr/>
          <p:nvPr userDrawn="1"/>
        </p:nvSpPr>
        <p:spPr>
          <a:xfrm rot="5400000">
            <a:off x="-1866901" y="1863727"/>
            <a:ext cx="5486401"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6" name="Title 1"/>
          <p:cNvSpPr txBox="1">
            <a:spLocks/>
          </p:cNvSpPr>
          <p:nvPr userDrawn="1"/>
        </p:nvSpPr>
        <p:spPr bwMode="gray">
          <a:xfrm>
            <a:off x="64901" y="3077049"/>
            <a:ext cx="1607311" cy="548958"/>
          </a:xfrm>
          <a:prstGeom prst="rect">
            <a:avLst/>
          </a:prstGeom>
        </p:spPr>
        <p:txBody>
          <a:bodyPr wrap="square" lIns="73244" tIns="36623" rIns="73244" bIns="36623" anchor="b" anchorCtr="0">
            <a:noAutofit/>
          </a:bodyPr>
          <a:lstStyle>
            <a:lvl1pPr algn="l" defTabSz="732447" rtl="0" eaLnBrk="1" latinLnBrk="0" hangingPunct="1">
              <a:lnSpc>
                <a:spcPct val="95000"/>
              </a:lnSpc>
              <a:spcBef>
                <a:spcPct val="0"/>
              </a:spcBef>
              <a:buNone/>
              <a:defRPr sz="2800" b="0" kern="1200" baseline="0">
                <a:solidFill>
                  <a:schemeClr val="bg1"/>
                </a:solidFill>
                <a:latin typeface="+mj-lt"/>
                <a:ea typeface="+mj-ea"/>
                <a:cs typeface="+mj-cs"/>
              </a:defRPr>
            </a:lvl1pPr>
          </a:lstStyle>
          <a:p>
            <a:pPr algn="l"/>
            <a:r>
              <a:rPr lang="en-US" sz="2200" dirty="0"/>
              <a:t>Course Agenda</a:t>
            </a:r>
          </a:p>
        </p:txBody>
      </p:sp>
      <p:pic>
        <p:nvPicPr>
          <p:cNvPr id="7" name="Picture 6" descr="shutterstock_94577461_lg.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754466" cy="1746251"/>
          </a:xfrm>
          <a:prstGeom prst="rect">
            <a:avLst/>
          </a:prstGeom>
        </p:spPr>
      </p:pic>
      <p:pic>
        <p:nvPicPr>
          <p:cNvPr id="8" name="Picture 7" descr="20150212_00585.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4" y="3748521"/>
            <a:ext cx="1754570" cy="1749424"/>
          </a:xfrm>
          <a:prstGeom prst="rect">
            <a:avLst/>
          </a:prstGeom>
        </p:spPr>
      </p:pic>
      <p:sp>
        <p:nvSpPr>
          <p:cNvPr id="10" name="Footer Placeholder 4"/>
          <p:cNvSpPr>
            <a:spLocks noGrp="1"/>
          </p:cNvSpPr>
          <p:nvPr>
            <p:ph type="ftr" sz="quarter" idx="3"/>
          </p:nvPr>
        </p:nvSpPr>
        <p:spPr>
          <a:xfrm>
            <a:off x="2100766"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
        <p:nvSpPr>
          <p:cNvPr id="13" name="Content Placeholder 2"/>
          <p:cNvSpPr>
            <a:spLocks noGrp="1"/>
          </p:cNvSpPr>
          <p:nvPr>
            <p:ph sz="quarter" idx="10"/>
          </p:nvPr>
        </p:nvSpPr>
        <p:spPr>
          <a:xfrm>
            <a:off x="2100766" y="650874"/>
            <a:ext cx="7273925" cy="4035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8936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urse Agenda with title">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a:xfrm>
            <a:off x="8889543" y="5189118"/>
            <a:ext cx="671050" cy="200025"/>
          </a:xfrm>
        </p:spPr>
        <p:txBody>
          <a:bodyPr/>
          <a:lstStyle/>
          <a:p>
            <a:fld id="{92978B7E-5EBE-134C-B481-E4E8CA36F800}" type="slidenum">
              <a:rPr lang="en-US" smtClean="0"/>
              <a:pPr/>
              <a:t>‹#›</a:t>
            </a:fld>
            <a:endParaRPr lang="en-US" dirty="0"/>
          </a:p>
        </p:txBody>
      </p:sp>
      <p:sp>
        <p:nvSpPr>
          <p:cNvPr id="6" name="Rectangle 5"/>
          <p:cNvSpPr/>
          <p:nvPr userDrawn="1"/>
        </p:nvSpPr>
        <p:spPr>
          <a:xfrm rot="5400000">
            <a:off x="-1866901" y="1863727"/>
            <a:ext cx="5486401"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7" name="Title 1"/>
          <p:cNvSpPr txBox="1">
            <a:spLocks/>
          </p:cNvSpPr>
          <p:nvPr userDrawn="1"/>
        </p:nvSpPr>
        <p:spPr bwMode="gray">
          <a:xfrm>
            <a:off x="64901" y="3077049"/>
            <a:ext cx="1607311" cy="548958"/>
          </a:xfrm>
          <a:prstGeom prst="rect">
            <a:avLst/>
          </a:prstGeom>
        </p:spPr>
        <p:txBody>
          <a:bodyPr wrap="square" lIns="73244" tIns="36623" rIns="73244" bIns="36623" anchor="b" anchorCtr="0">
            <a:noAutofit/>
          </a:bodyPr>
          <a:lstStyle>
            <a:lvl1pPr algn="l" defTabSz="732447" rtl="0" eaLnBrk="1" latinLnBrk="0" hangingPunct="1">
              <a:lnSpc>
                <a:spcPct val="95000"/>
              </a:lnSpc>
              <a:spcBef>
                <a:spcPct val="0"/>
              </a:spcBef>
              <a:buNone/>
              <a:defRPr sz="2800" b="0" kern="1200" baseline="0">
                <a:solidFill>
                  <a:schemeClr val="bg1"/>
                </a:solidFill>
                <a:latin typeface="+mj-lt"/>
                <a:ea typeface="+mj-ea"/>
                <a:cs typeface="+mj-cs"/>
              </a:defRPr>
            </a:lvl1pPr>
          </a:lstStyle>
          <a:p>
            <a:pPr algn="l"/>
            <a:r>
              <a:rPr lang="en-US" sz="2200" dirty="0"/>
              <a:t>Course Agenda</a:t>
            </a:r>
          </a:p>
        </p:txBody>
      </p:sp>
      <p:pic>
        <p:nvPicPr>
          <p:cNvPr id="8" name="Picture 7" descr="shutterstock_94577461_lg.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754466" cy="1746251"/>
          </a:xfrm>
          <a:prstGeom prst="rect">
            <a:avLst/>
          </a:prstGeom>
        </p:spPr>
      </p:pic>
      <p:pic>
        <p:nvPicPr>
          <p:cNvPr id="9" name="Picture 8" descr="20150212_00585.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4" y="3748521"/>
            <a:ext cx="1754570" cy="1749424"/>
          </a:xfrm>
          <a:prstGeom prst="rect">
            <a:avLst/>
          </a:prstGeom>
        </p:spPr>
      </p:pic>
      <p:sp>
        <p:nvSpPr>
          <p:cNvPr id="10" name="Title 1"/>
          <p:cNvSpPr>
            <a:spLocks noGrp="1"/>
          </p:cNvSpPr>
          <p:nvPr>
            <p:ph type="title"/>
          </p:nvPr>
        </p:nvSpPr>
        <p:spPr>
          <a:xfrm>
            <a:off x="2099798" y="319264"/>
            <a:ext cx="7273925" cy="723836"/>
          </a:xfrm>
          <a:prstGeom prst="rect">
            <a:avLst/>
          </a:prstGeom>
        </p:spPr>
        <p:txBody>
          <a:bodyPr/>
          <a:lstStyle>
            <a:lvl1pPr>
              <a:defRPr>
                <a:solidFill>
                  <a:schemeClr val="accent1"/>
                </a:solidFill>
              </a:defRPr>
            </a:lvl1pPr>
          </a:lstStyle>
          <a:p>
            <a:r>
              <a:rPr lang="en-US"/>
              <a:t>Click to edit Master title style</a:t>
            </a:r>
          </a:p>
        </p:txBody>
      </p:sp>
      <p:sp>
        <p:nvSpPr>
          <p:cNvPr id="11" name="Footer Placeholder 4"/>
          <p:cNvSpPr>
            <a:spLocks noGrp="1"/>
          </p:cNvSpPr>
          <p:nvPr>
            <p:ph type="ftr" sz="quarter" idx="3"/>
          </p:nvPr>
        </p:nvSpPr>
        <p:spPr>
          <a:xfrm>
            <a:off x="209979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
        <p:nvSpPr>
          <p:cNvPr id="12" name="Content Placeholder 2"/>
          <p:cNvSpPr>
            <a:spLocks noGrp="1"/>
          </p:cNvSpPr>
          <p:nvPr>
            <p:ph sz="quarter" idx="10"/>
          </p:nvPr>
        </p:nvSpPr>
        <p:spPr>
          <a:xfrm>
            <a:off x="2099798" y="1093899"/>
            <a:ext cx="7273925" cy="4035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295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Intro slide">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a:xfrm>
            <a:off x="8889543" y="5189118"/>
            <a:ext cx="671050" cy="200025"/>
          </a:xfrm>
        </p:spPr>
        <p:txBody>
          <a:bodyPr/>
          <a:lstStyle/>
          <a:p>
            <a:fld id="{92978B7E-5EBE-134C-B481-E4E8CA36F800}" type="slidenum">
              <a:rPr lang="en-US" smtClean="0"/>
              <a:pPr/>
              <a:t>‹#›</a:t>
            </a:fld>
            <a:endParaRPr lang="en-US" dirty="0"/>
          </a:p>
        </p:txBody>
      </p:sp>
      <p:sp>
        <p:nvSpPr>
          <p:cNvPr id="6" name="Rectangle 5"/>
          <p:cNvSpPr/>
          <p:nvPr userDrawn="1"/>
        </p:nvSpPr>
        <p:spPr>
          <a:xfrm rot="5400000">
            <a:off x="-1866901" y="1863727"/>
            <a:ext cx="5486401"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11" name="Title 1"/>
          <p:cNvSpPr>
            <a:spLocks noGrp="1"/>
          </p:cNvSpPr>
          <p:nvPr>
            <p:ph type="title"/>
          </p:nvPr>
        </p:nvSpPr>
        <p:spPr>
          <a:xfrm>
            <a:off x="2099798" y="319264"/>
            <a:ext cx="7273925" cy="723836"/>
          </a:xfrm>
          <a:prstGeom prst="rect">
            <a:avLst/>
          </a:prstGeom>
        </p:spPr>
        <p:txBody>
          <a:bodyPr/>
          <a:lstStyle>
            <a:lvl1pPr>
              <a:defRPr>
                <a:solidFill>
                  <a:schemeClr val="accent1"/>
                </a:solidFill>
              </a:defRPr>
            </a:lvl1pPr>
          </a:lstStyle>
          <a:p>
            <a:r>
              <a:rPr lang="en-US"/>
              <a:t>Click to edit Master title style</a:t>
            </a:r>
          </a:p>
        </p:txBody>
      </p:sp>
      <p:sp>
        <p:nvSpPr>
          <p:cNvPr id="10" name="Footer Placeholder 4"/>
          <p:cNvSpPr>
            <a:spLocks noGrp="1"/>
          </p:cNvSpPr>
          <p:nvPr>
            <p:ph type="ftr" sz="quarter" idx="3"/>
          </p:nvPr>
        </p:nvSpPr>
        <p:spPr>
          <a:xfrm>
            <a:off x="209979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
        <p:nvSpPr>
          <p:cNvPr id="13" name="Content Placeholder 2"/>
          <p:cNvSpPr>
            <a:spLocks noGrp="1"/>
          </p:cNvSpPr>
          <p:nvPr>
            <p:ph sz="quarter" idx="10"/>
          </p:nvPr>
        </p:nvSpPr>
        <p:spPr>
          <a:xfrm>
            <a:off x="2099798" y="1093899"/>
            <a:ext cx="7273925" cy="4035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20150213_01479.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754806" cy="1754724"/>
          </a:xfrm>
          <a:prstGeom prst="rect">
            <a:avLst/>
          </a:prstGeom>
        </p:spPr>
      </p:pic>
      <p:pic>
        <p:nvPicPr>
          <p:cNvPr id="3" name="Picture 2" descr="20150210_00582.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 y="3731888"/>
            <a:ext cx="1751889" cy="1754512"/>
          </a:xfrm>
          <a:prstGeom prst="rect">
            <a:avLst/>
          </a:prstGeom>
        </p:spPr>
      </p:pic>
    </p:spTree>
    <p:extLst>
      <p:ext uri="{BB962C8B-B14F-4D97-AF65-F5344CB8AC3E}">
        <p14:creationId xmlns:p14="http://schemas.microsoft.com/office/powerpoint/2010/main" val="231837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showMasterPhAnim="0" preserve="1" userDrawn="1">
  <p:cSld name="Module/Knowledge Ck">
    <p:spTree>
      <p:nvGrpSpPr>
        <p:cNvPr id="1" name=""/>
        <p:cNvGrpSpPr/>
        <p:nvPr/>
      </p:nvGrpSpPr>
      <p:grpSpPr>
        <a:xfrm>
          <a:off x="0" y="0"/>
          <a:ext cx="0" cy="0"/>
          <a:chOff x="0" y="0"/>
          <a:chExt cx="0" cy="0"/>
        </a:xfrm>
      </p:grpSpPr>
      <p:sp>
        <p:nvSpPr>
          <p:cNvPr id="4" name="Rectangle 3"/>
          <p:cNvSpPr/>
          <p:nvPr userDrawn="1"/>
        </p:nvSpPr>
        <p:spPr>
          <a:xfrm>
            <a:off x="0" y="0"/>
            <a:ext cx="9756775" cy="1752600"/>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dirty="0"/>
          </a:p>
        </p:txBody>
      </p:sp>
      <p:pic>
        <p:nvPicPr>
          <p:cNvPr id="5" name="Picture 4" descr="photo-sq8.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0" y="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photo-sq6.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739900" y="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photo-sq13.jpg"/>
          <p:cNvPicPr>
            <a:picLocks noChangeAspect="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479800" y="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
        <p:nvSpPr>
          <p:cNvPr id="14" name="Title 1"/>
          <p:cNvSpPr>
            <a:spLocks noGrp="1"/>
          </p:cNvSpPr>
          <p:nvPr>
            <p:ph type="ctrTitle"/>
          </p:nvPr>
        </p:nvSpPr>
        <p:spPr bwMode="gray">
          <a:xfrm>
            <a:off x="1739530" y="2043330"/>
            <a:ext cx="7804520" cy="1559640"/>
          </a:xfrm>
          <a:prstGeom prst="rect">
            <a:avLst/>
          </a:prstGeom>
        </p:spPr>
        <p:txBody>
          <a:bodyPr wrap="square" lIns="73244" tIns="36623" rIns="73244" bIns="36623">
            <a:noAutofit/>
          </a:bodyPr>
          <a:lstStyle>
            <a:lvl1pPr algn="l">
              <a:lnSpc>
                <a:spcPct val="90000"/>
              </a:lnSpc>
              <a:defRPr sz="2800" b="0">
                <a:solidFill>
                  <a:schemeClr val="accent1"/>
                </a:solidFill>
              </a:defRPr>
            </a:lvl1pPr>
          </a:lstStyle>
          <a:p>
            <a:r>
              <a:rPr lang="en-US"/>
              <a:t>Click to edit Master title style</a:t>
            </a:r>
          </a:p>
        </p:txBody>
      </p:sp>
      <p:sp>
        <p:nvSpPr>
          <p:cNvPr id="15" name="Text Placeholder 24"/>
          <p:cNvSpPr>
            <a:spLocks noGrp="1"/>
          </p:cNvSpPr>
          <p:nvPr>
            <p:ph type="body" sz="quarter" idx="10"/>
          </p:nvPr>
        </p:nvSpPr>
        <p:spPr bwMode="gray">
          <a:xfrm>
            <a:off x="1739530" y="3817664"/>
            <a:ext cx="7804520" cy="892388"/>
          </a:xfrm>
          <a:prstGeom prst="rect">
            <a:avLst/>
          </a:prstGeom>
        </p:spPr>
        <p:txBody>
          <a:bodyPr wrap="square" lIns="73244" tIns="36623" rIns="73244" bIns="36623">
            <a:noAutofit/>
          </a:bodyPr>
          <a:lstStyle>
            <a:lvl1pPr marL="0" indent="0">
              <a:lnSpc>
                <a:spcPct val="100000"/>
              </a:lnSpc>
              <a:buFont typeface="Arial" panose="020B0604020202020204" pitchFamily="34" charset="0"/>
              <a:buChar char="​"/>
              <a:defRPr sz="1800" b="0">
                <a:solidFill>
                  <a:schemeClr val="tx1"/>
                </a:solidFill>
              </a:defRPr>
            </a:lvl1pPr>
            <a:lvl2pPr marL="0" indent="0">
              <a:lnSpc>
                <a:spcPct val="100000"/>
              </a:lnSpc>
              <a:buFont typeface="Arial" panose="020B0604020202020204" pitchFamily="34" charset="0"/>
              <a:buChar char="​"/>
              <a:defRPr sz="1400" b="0">
                <a:solidFill>
                  <a:schemeClr val="tx1"/>
                </a:solidFill>
              </a:defRPr>
            </a:lvl2pPr>
            <a:lvl3pPr marL="0" indent="0">
              <a:lnSpc>
                <a:spcPct val="85000"/>
              </a:lnSpc>
              <a:buFont typeface="Arial" panose="020B0604020202020204" pitchFamily="34" charset="0"/>
              <a:buChar char="​"/>
              <a:defRPr sz="1300" b="0">
                <a:solidFill>
                  <a:schemeClr val="bg2"/>
                </a:solidFill>
              </a:defRPr>
            </a:lvl3pPr>
            <a:lvl4pPr marL="0" indent="0">
              <a:lnSpc>
                <a:spcPct val="85000"/>
              </a:lnSpc>
              <a:buFont typeface="Arial" panose="020B0604020202020204" pitchFamily="34" charset="0"/>
              <a:buChar char="​"/>
              <a:defRPr sz="1300" b="0">
                <a:solidFill>
                  <a:schemeClr val="bg2"/>
                </a:solidFill>
              </a:defRPr>
            </a:lvl4pPr>
            <a:lvl5pPr marL="0" indent="0">
              <a:lnSpc>
                <a:spcPct val="85000"/>
              </a:lnSpc>
              <a:buFont typeface="Arial" panose="020B0604020202020204" pitchFamily="34" charset="0"/>
              <a:buChar char="​"/>
              <a:defRPr sz="1300" b="0">
                <a:solidFill>
                  <a:schemeClr val="bg2"/>
                </a:solidFill>
              </a:defRPr>
            </a:lvl5pPr>
          </a:lstStyle>
          <a:p>
            <a:pPr lvl="0"/>
            <a:r>
              <a:rPr lang="en-US"/>
              <a:t>Click to edit Master text styles</a:t>
            </a:r>
          </a:p>
          <a:p>
            <a:pPr lvl="1"/>
            <a:r>
              <a:rPr lang="en-US"/>
              <a:t>Second level</a:t>
            </a:r>
          </a:p>
        </p:txBody>
      </p:sp>
      <p:sp>
        <p:nvSpPr>
          <p:cNvPr id="10" name="Footer Placeholder 4"/>
          <p:cNvSpPr>
            <a:spLocks noGrp="1"/>
          </p:cNvSpPr>
          <p:nvPr>
            <p:ph type="ftr" sz="quarter" idx="3"/>
          </p:nvPr>
        </p:nvSpPr>
        <p:spPr>
          <a:xfrm>
            <a:off x="2111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Tree>
    <p:extLst>
      <p:ext uri="{BB962C8B-B14F-4D97-AF65-F5344CB8AC3E}">
        <p14:creationId xmlns:p14="http://schemas.microsoft.com/office/powerpoint/2010/main" val="3734779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14313" y="319088"/>
            <a:ext cx="9332912"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3244" tIns="36623" rIns="73244" bIns="36623" numCol="1" anchor="b"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211138" y="1295400"/>
            <a:ext cx="9332912" cy="358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3244" tIns="36623" rIns="73244" bIns="366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3"/>
          </p:nvPr>
        </p:nvSpPr>
        <p:spPr>
          <a:xfrm>
            <a:off x="2111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dirty="0"/>
          </a:p>
        </p:txBody>
      </p:sp>
      <p:sp>
        <p:nvSpPr>
          <p:cNvPr id="2"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dirty="0"/>
          </a:p>
        </p:txBody>
      </p:sp>
    </p:spTree>
    <p:extLst>
      <p:ext uri="{BB962C8B-B14F-4D97-AF65-F5344CB8AC3E}">
        <p14:creationId xmlns:p14="http://schemas.microsoft.com/office/powerpoint/2010/main" val="478353049"/>
      </p:ext>
    </p:extLst>
  </p:cSld>
  <p:clrMap bg1="lt1" tx1="dk1" bg2="lt2" tx2="dk2" accent1="accent1" accent2="accent2" accent3="accent3" accent4="accent4" accent5="accent5" accent6="accent6" hlink="hlink" folHlink="folHlink"/>
  <p:sldLayoutIdLst>
    <p:sldLayoutId id="2147483865" r:id="rId1"/>
    <p:sldLayoutId id="2147483867" r:id="rId2"/>
    <p:sldLayoutId id="2147483866" r:id="rId3"/>
    <p:sldLayoutId id="2147483868" r:id="rId4"/>
    <p:sldLayoutId id="2147483893" r:id="rId5"/>
    <p:sldLayoutId id="2147483878" r:id="rId6"/>
    <p:sldLayoutId id="2147483888" r:id="rId7"/>
    <p:sldLayoutId id="2147483879" r:id="rId8"/>
    <p:sldLayoutId id="2147483869" r:id="rId9"/>
    <p:sldLayoutId id="2147483880" r:id="rId10"/>
    <p:sldLayoutId id="2147483881" r:id="rId11"/>
    <p:sldLayoutId id="2147483883" r:id="rId12"/>
    <p:sldLayoutId id="2147483882" r:id="rId13"/>
    <p:sldLayoutId id="2147483884" r:id="rId14"/>
    <p:sldLayoutId id="2147483870" r:id="rId15"/>
    <p:sldLayoutId id="2147483871" r:id="rId16"/>
    <p:sldLayoutId id="2147483872" r:id="rId17"/>
    <p:sldLayoutId id="2147483873" r:id="rId18"/>
    <p:sldLayoutId id="2147483874" r:id="rId19"/>
    <p:sldLayoutId id="2147483892" r:id="rId20"/>
    <p:sldLayoutId id="2147483885" r:id="rId21"/>
    <p:sldLayoutId id="2147483886" r:id="rId22"/>
    <p:sldLayoutId id="2147483890" r:id="rId23"/>
    <p:sldLayoutId id="2147483889" r:id="rId24"/>
    <p:sldLayoutId id="2147483875" r:id="rId25"/>
    <p:sldLayoutId id="2147483876" r:id="rId26"/>
    <p:sldLayoutId id="2147483877" r:id="rId27"/>
    <p:sldLayoutId id="2147483894" r:id="rId28"/>
    <p:sldLayoutId id="2147483895" r:id="rId29"/>
  </p:sldLayoutIdLst>
  <p:hf hdr="0" dt="0"/>
  <p:txStyles>
    <p:titleStyle>
      <a:lvl1pPr algn="l" defTabSz="731838" rtl="0" eaLnBrk="0" fontAlgn="base" hangingPunct="0">
        <a:lnSpc>
          <a:spcPct val="90000"/>
        </a:lnSpc>
        <a:spcBef>
          <a:spcPct val="0"/>
        </a:spcBef>
        <a:spcAft>
          <a:spcPct val="0"/>
        </a:spcAft>
        <a:defRPr sz="2800" kern="1200">
          <a:solidFill>
            <a:schemeClr val="accent1"/>
          </a:solidFill>
          <a:latin typeface="+mj-lt"/>
          <a:ea typeface="ＭＳ Ｐゴシック" charset="0"/>
          <a:cs typeface="ＭＳ Ｐゴシック" charset="0"/>
        </a:defRPr>
      </a:lvl1pPr>
      <a:lvl2pPr algn="l" defTabSz="731838" rtl="0" eaLnBrk="0" fontAlgn="base" hangingPunct="0">
        <a:lnSpc>
          <a:spcPct val="90000"/>
        </a:lnSpc>
        <a:spcBef>
          <a:spcPct val="0"/>
        </a:spcBef>
        <a:spcAft>
          <a:spcPct val="0"/>
        </a:spcAft>
        <a:defRPr sz="2800">
          <a:solidFill>
            <a:schemeClr val="accent1"/>
          </a:solidFill>
          <a:latin typeface="Arial" charset="0"/>
          <a:ea typeface="ＭＳ Ｐゴシック" charset="0"/>
          <a:cs typeface="ＭＳ Ｐゴシック" charset="0"/>
        </a:defRPr>
      </a:lvl2pPr>
      <a:lvl3pPr algn="l" defTabSz="731838" rtl="0" eaLnBrk="0" fontAlgn="base" hangingPunct="0">
        <a:lnSpc>
          <a:spcPct val="90000"/>
        </a:lnSpc>
        <a:spcBef>
          <a:spcPct val="0"/>
        </a:spcBef>
        <a:spcAft>
          <a:spcPct val="0"/>
        </a:spcAft>
        <a:defRPr sz="2800">
          <a:solidFill>
            <a:schemeClr val="accent1"/>
          </a:solidFill>
          <a:latin typeface="Arial" charset="0"/>
          <a:ea typeface="ＭＳ Ｐゴシック" charset="0"/>
          <a:cs typeface="ＭＳ Ｐゴシック" charset="0"/>
        </a:defRPr>
      </a:lvl3pPr>
      <a:lvl4pPr algn="l" defTabSz="731838" rtl="0" eaLnBrk="0" fontAlgn="base" hangingPunct="0">
        <a:lnSpc>
          <a:spcPct val="90000"/>
        </a:lnSpc>
        <a:spcBef>
          <a:spcPct val="0"/>
        </a:spcBef>
        <a:spcAft>
          <a:spcPct val="0"/>
        </a:spcAft>
        <a:defRPr sz="2800">
          <a:solidFill>
            <a:schemeClr val="accent1"/>
          </a:solidFill>
          <a:latin typeface="Arial" charset="0"/>
          <a:ea typeface="ＭＳ Ｐゴシック" charset="0"/>
          <a:cs typeface="ＭＳ Ｐゴシック" charset="0"/>
        </a:defRPr>
      </a:lvl4pPr>
      <a:lvl5pPr algn="l" defTabSz="731838" rtl="0" eaLnBrk="0" fontAlgn="base" hangingPunct="0">
        <a:lnSpc>
          <a:spcPct val="90000"/>
        </a:lnSpc>
        <a:spcBef>
          <a:spcPct val="0"/>
        </a:spcBef>
        <a:spcAft>
          <a:spcPct val="0"/>
        </a:spcAft>
        <a:defRPr sz="2800">
          <a:solidFill>
            <a:schemeClr val="accent1"/>
          </a:solidFill>
          <a:latin typeface="Arial" charset="0"/>
          <a:ea typeface="ＭＳ Ｐゴシック" charset="0"/>
          <a:cs typeface="ＭＳ Ｐゴシック" charset="0"/>
        </a:defRPr>
      </a:lvl5pPr>
      <a:lvl6pPr marL="457200" algn="l" defTabSz="731838" rtl="0" fontAlgn="base">
        <a:lnSpc>
          <a:spcPct val="90000"/>
        </a:lnSpc>
        <a:spcBef>
          <a:spcPct val="0"/>
        </a:spcBef>
        <a:spcAft>
          <a:spcPct val="0"/>
        </a:spcAft>
        <a:defRPr sz="2800">
          <a:solidFill>
            <a:schemeClr val="accent1"/>
          </a:solidFill>
          <a:latin typeface="Arial" charset="0"/>
          <a:ea typeface="ＭＳ Ｐゴシック" charset="0"/>
          <a:cs typeface="ＭＳ Ｐゴシック" charset="0"/>
        </a:defRPr>
      </a:lvl6pPr>
      <a:lvl7pPr marL="914400" algn="l" defTabSz="731838" rtl="0" fontAlgn="base">
        <a:lnSpc>
          <a:spcPct val="90000"/>
        </a:lnSpc>
        <a:spcBef>
          <a:spcPct val="0"/>
        </a:spcBef>
        <a:spcAft>
          <a:spcPct val="0"/>
        </a:spcAft>
        <a:defRPr sz="2800">
          <a:solidFill>
            <a:schemeClr val="accent1"/>
          </a:solidFill>
          <a:latin typeface="Arial" charset="0"/>
          <a:ea typeface="ＭＳ Ｐゴシック" charset="0"/>
          <a:cs typeface="ＭＳ Ｐゴシック" charset="0"/>
        </a:defRPr>
      </a:lvl7pPr>
      <a:lvl8pPr marL="1371600" algn="l" defTabSz="731838" rtl="0" fontAlgn="base">
        <a:lnSpc>
          <a:spcPct val="90000"/>
        </a:lnSpc>
        <a:spcBef>
          <a:spcPct val="0"/>
        </a:spcBef>
        <a:spcAft>
          <a:spcPct val="0"/>
        </a:spcAft>
        <a:defRPr sz="2800">
          <a:solidFill>
            <a:schemeClr val="accent1"/>
          </a:solidFill>
          <a:latin typeface="Arial" charset="0"/>
          <a:ea typeface="ＭＳ Ｐゴシック" charset="0"/>
          <a:cs typeface="ＭＳ Ｐゴシック" charset="0"/>
        </a:defRPr>
      </a:lvl8pPr>
      <a:lvl9pPr marL="1828800" algn="l" defTabSz="731838" rtl="0" fontAlgn="base">
        <a:lnSpc>
          <a:spcPct val="90000"/>
        </a:lnSpc>
        <a:spcBef>
          <a:spcPct val="0"/>
        </a:spcBef>
        <a:spcAft>
          <a:spcPct val="0"/>
        </a:spcAft>
        <a:defRPr sz="2800">
          <a:solidFill>
            <a:schemeClr val="accent1"/>
          </a:solidFill>
          <a:latin typeface="Arial" charset="0"/>
          <a:ea typeface="ＭＳ Ｐゴシック" charset="0"/>
          <a:cs typeface="ＭＳ Ｐゴシック" charset="0"/>
        </a:defRPr>
      </a:lvl9pPr>
    </p:titleStyle>
    <p:bodyStyle>
      <a:lvl1pPr marL="187325" indent="-187325" algn="l" defTabSz="731838" rtl="0" eaLnBrk="0" fontAlgn="base" hangingPunct="0">
        <a:lnSpc>
          <a:spcPct val="100000"/>
        </a:lnSpc>
        <a:spcBef>
          <a:spcPts val="1000"/>
        </a:spcBef>
        <a:spcAft>
          <a:spcPts val="200"/>
        </a:spcAft>
        <a:buClr>
          <a:schemeClr val="tx2"/>
        </a:buClr>
        <a:buFont typeface="Wingdings" charset="0"/>
        <a:buChar char="§"/>
        <a:defRPr sz="2000" kern="1200">
          <a:solidFill>
            <a:schemeClr val="tx1"/>
          </a:solidFill>
          <a:latin typeface="+mn-lt"/>
          <a:ea typeface="ＭＳ Ｐゴシック" charset="0"/>
          <a:cs typeface="ＭＳ Ｐゴシック" charset="0"/>
        </a:defRPr>
      </a:lvl1pPr>
      <a:lvl2pPr marL="365125" indent="-182563" algn="l" defTabSz="731838" rtl="0" eaLnBrk="0" fontAlgn="base" hangingPunct="0">
        <a:lnSpc>
          <a:spcPct val="100000"/>
        </a:lnSpc>
        <a:spcBef>
          <a:spcPts val="0"/>
        </a:spcBef>
        <a:spcAft>
          <a:spcPts val="200"/>
        </a:spcAft>
        <a:buClr>
          <a:schemeClr val="bg2"/>
        </a:buClr>
        <a:buFont typeface="Wingdings" charset="0"/>
        <a:buChar char="§"/>
        <a:defRPr sz="1600" kern="1200">
          <a:solidFill>
            <a:schemeClr val="tx1"/>
          </a:solidFill>
          <a:latin typeface="+mn-lt"/>
          <a:ea typeface="ＭＳ Ｐゴシック" charset="0"/>
          <a:cs typeface="+mn-cs"/>
        </a:defRPr>
      </a:lvl2pPr>
      <a:lvl3pPr marL="549275" indent="-182563"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3pPr>
      <a:lvl4pPr marL="731838" indent="-182563"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4pPr>
      <a:lvl5pPr marL="914400" indent="-182880" algn="l" defTabSz="731838" rtl="0" eaLnBrk="0" fontAlgn="base" hangingPunct="0">
        <a:lnSpc>
          <a:spcPct val="100000"/>
        </a:lnSpc>
        <a:spcBef>
          <a:spcPts val="0"/>
        </a:spcBef>
        <a:spcAft>
          <a:spcPts val="200"/>
        </a:spcAft>
        <a:buClr>
          <a:schemeClr val="bg2"/>
        </a:buClr>
        <a:buFont typeface="Wingdings" charset="0"/>
        <a:buChar char="§"/>
        <a:defRPr lang="en-US" sz="1400" kern="1200" dirty="0">
          <a:solidFill>
            <a:schemeClr val="tx1"/>
          </a:solidFill>
          <a:latin typeface="+mn-lt"/>
          <a:ea typeface="ＭＳ Ｐゴシック" charset="0"/>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732447" rtl="0" eaLnBrk="1" latinLnBrk="0" hangingPunct="1">
        <a:defRPr sz="1500" kern="1200">
          <a:solidFill>
            <a:schemeClr val="tx1"/>
          </a:solidFill>
          <a:latin typeface="+mn-lt"/>
          <a:ea typeface="+mn-ea"/>
          <a:cs typeface="+mn-cs"/>
        </a:defRPr>
      </a:lvl1pPr>
      <a:lvl2pPr marL="366224" algn="l" defTabSz="732447" rtl="0" eaLnBrk="1" latinLnBrk="0" hangingPunct="1">
        <a:defRPr sz="1500" kern="1200">
          <a:solidFill>
            <a:schemeClr val="tx1"/>
          </a:solidFill>
          <a:latin typeface="+mn-lt"/>
          <a:ea typeface="+mn-ea"/>
          <a:cs typeface="+mn-cs"/>
        </a:defRPr>
      </a:lvl2pPr>
      <a:lvl3pPr marL="732447" algn="l" defTabSz="732447" rtl="0" eaLnBrk="1" latinLnBrk="0" hangingPunct="1">
        <a:defRPr sz="1500" kern="1200">
          <a:solidFill>
            <a:schemeClr val="tx1"/>
          </a:solidFill>
          <a:latin typeface="+mn-lt"/>
          <a:ea typeface="+mn-ea"/>
          <a:cs typeface="+mn-cs"/>
        </a:defRPr>
      </a:lvl3pPr>
      <a:lvl4pPr marL="1098669" algn="l" defTabSz="732447" rtl="0" eaLnBrk="1" latinLnBrk="0" hangingPunct="1">
        <a:defRPr sz="1500" kern="1200">
          <a:solidFill>
            <a:schemeClr val="tx1"/>
          </a:solidFill>
          <a:latin typeface="+mn-lt"/>
          <a:ea typeface="+mn-ea"/>
          <a:cs typeface="+mn-cs"/>
        </a:defRPr>
      </a:lvl4pPr>
      <a:lvl5pPr marL="1464893" algn="l" defTabSz="732447" rtl="0" eaLnBrk="1" latinLnBrk="0" hangingPunct="1">
        <a:defRPr sz="1500" kern="1200">
          <a:solidFill>
            <a:schemeClr val="tx1"/>
          </a:solidFill>
          <a:latin typeface="+mn-lt"/>
          <a:ea typeface="+mn-ea"/>
          <a:cs typeface="+mn-cs"/>
        </a:defRPr>
      </a:lvl5pPr>
      <a:lvl6pPr marL="1831117" algn="l" defTabSz="732447" rtl="0" eaLnBrk="1" latinLnBrk="0" hangingPunct="1">
        <a:defRPr sz="1500" kern="1200">
          <a:solidFill>
            <a:schemeClr val="tx1"/>
          </a:solidFill>
          <a:latin typeface="+mn-lt"/>
          <a:ea typeface="+mn-ea"/>
          <a:cs typeface="+mn-cs"/>
        </a:defRPr>
      </a:lvl6pPr>
      <a:lvl7pPr marL="2197340" algn="l" defTabSz="732447" rtl="0" eaLnBrk="1" latinLnBrk="0" hangingPunct="1">
        <a:defRPr sz="1500" kern="1200">
          <a:solidFill>
            <a:schemeClr val="tx1"/>
          </a:solidFill>
          <a:latin typeface="+mn-lt"/>
          <a:ea typeface="+mn-ea"/>
          <a:cs typeface="+mn-cs"/>
        </a:defRPr>
      </a:lvl7pPr>
      <a:lvl8pPr marL="2563563" algn="l" defTabSz="732447" rtl="0" eaLnBrk="1" latinLnBrk="0" hangingPunct="1">
        <a:defRPr sz="1500" kern="1200">
          <a:solidFill>
            <a:schemeClr val="tx1"/>
          </a:solidFill>
          <a:latin typeface="+mn-lt"/>
          <a:ea typeface="+mn-ea"/>
          <a:cs typeface="+mn-cs"/>
        </a:defRPr>
      </a:lvl8pPr>
      <a:lvl9pPr marL="2929787" algn="l" defTabSz="732447"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tiff"/><Relationship Id="rId7"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35.png"/><Relationship Id="rId5" Type="http://schemas.openxmlformats.org/officeDocument/2006/relationships/image" Target="../media/image54.png"/><Relationship Id="rId10" Type="http://schemas.openxmlformats.org/officeDocument/2006/relationships/image" Target="../media/image58.tiff"/><Relationship Id="rId4" Type="http://schemas.openxmlformats.org/officeDocument/2006/relationships/image" Target="../media/image53.pn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9.png"/><Relationship Id="rId7"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51.png"/><Relationship Id="rId4" Type="http://schemas.openxmlformats.org/officeDocument/2006/relationships/image" Target="../media/image60.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71.png"/><Relationship Id="rId5" Type="http://schemas.openxmlformats.org/officeDocument/2006/relationships/image" Target="../media/image74.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75.png"/><Relationship Id="rId5" Type="http://schemas.openxmlformats.org/officeDocument/2006/relationships/image" Target="../media/image70.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8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docs.netapp.com/us-en/occm/api.html"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88.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3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0.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Module 3 </a:t>
            </a:r>
            <a:br>
              <a:rPr lang="en-US" dirty="0"/>
            </a:br>
            <a:r>
              <a:rPr lang="en-US" dirty="0"/>
              <a:t>NetApp </a:t>
            </a:r>
            <a:r>
              <a:rPr lang="en-US" dirty="0">
                <a:solidFill>
                  <a:srgbClr val="0067C5"/>
                </a:solidFill>
              </a:rPr>
              <a:t>Cloud Volumes ONTAP</a:t>
            </a:r>
            <a:endParaRPr lang="en-US" dirty="0"/>
          </a:p>
        </p:txBody>
      </p:sp>
      <p:sp>
        <p:nvSpPr>
          <p:cNvPr id="5" name="Footer Placeholder 6"/>
          <p:cNvSpPr>
            <a:spLocks noGrp="1"/>
          </p:cNvSpPr>
          <p:nvPr>
            <p:ph type="ftr" sz="quarter" idx="3"/>
          </p:nvPr>
        </p:nvSpPr>
        <p:spPr>
          <a:xfrm>
            <a:off x="211138" y="5202487"/>
            <a:ext cx="3037220" cy="200025"/>
          </a:xfrm>
        </p:spPr>
        <p:txBody>
          <a:bodyPr/>
          <a:lstStyle/>
          <a:p>
            <a:pPr>
              <a:defRPr/>
            </a:pPr>
            <a:r>
              <a:rPr lang="en-US"/>
              <a:t>© 2019 NetApp, Inc. All rights reserved. </a:t>
            </a:r>
            <a:endParaRPr lang="en-US" dirty="0"/>
          </a:p>
        </p:txBody>
      </p:sp>
      <p:sp>
        <p:nvSpPr>
          <p:cNvPr id="7" name="Slide Number Placeholder 3">
            <a:extLst>
              <a:ext uri="{FF2B5EF4-FFF2-40B4-BE49-F238E27FC236}">
                <a16:creationId xmlns:a16="http://schemas.microsoft.com/office/drawing/2014/main" id="{17971D00-319F-4049-982E-C33FE4B0A685}"/>
              </a:ext>
            </a:extLst>
          </p:cNvPr>
          <p:cNvSpPr txBox="1">
            <a:spLocks/>
          </p:cNvSpPr>
          <p:nvPr/>
        </p:nvSpPr>
        <p:spPr>
          <a:xfrm>
            <a:off x="8889543" y="5189118"/>
            <a:ext cx="671050" cy="2000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2978B7E-5EBE-134C-B481-E4E8CA36F800}" type="slidenum">
              <a:rPr lang="en-US" sz="1200" smtClean="0">
                <a:solidFill>
                  <a:schemeClr val="bg1">
                    <a:lumMod val="50000"/>
                  </a:schemeClr>
                </a:solidFill>
              </a:rPr>
              <a:pPr algn="r"/>
              <a:t>1</a:t>
            </a:fld>
            <a:endParaRPr lang="en-US" sz="1200" dirty="0">
              <a:solidFill>
                <a:schemeClr val="bg1">
                  <a:lumMod val="50000"/>
                </a:schemeClr>
              </a:solidFill>
            </a:endParaRPr>
          </a:p>
        </p:txBody>
      </p:sp>
      <p:sp>
        <p:nvSpPr>
          <p:cNvPr id="3" name="Slide Number Placeholder 2">
            <a:extLst>
              <a:ext uri="{FF2B5EF4-FFF2-40B4-BE49-F238E27FC236}">
                <a16:creationId xmlns:a16="http://schemas.microsoft.com/office/drawing/2014/main" id="{2E3A18CB-0AD9-CC45-A65A-82F6695D2867}"/>
              </a:ext>
            </a:extLst>
          </p:cNvPr>
          <p:cNvSpPr>
            <a:spLocks noGrp="1"/>
          </p:cNvSpPr>
          <p:nvPr>
            <p:ph type="sldNum" sz="quarter" idx="4"/>
          </p:nvPr>
        </p:nvSpPr>
        <p:spPr/>
        <p:txBody>
          <a:bodyPr/>
          <a:lstStyle/>
          <a:p>
            <a:fld id="{92978B7E-5EBE-134C-B481-E4E8CA36F800}" type="slidenum">
              <a:rPr lang="en-US" smtClean="0"/>
              <a:pPr/>
              <a:t>1</a:t>
            </a:fld>
            <a:endParaRPr lang="en-US" dirty="0"/>
          </a:p>
        </p:txBody>
      </p:sp>
    </p:spTree>
    <p:extLst>
      <p:ext uri="{BB962C8B-B14F-4D97-AF65-F5344CB8AC3E}">
        <p14:creationId xmlns:p14="http://schemas.microsoft.com/office/powerpoint/2010/main" val="1738181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FD4B1-D740-4352-9C1F-7281CEE5CF32}"/>
              </a:ext>
            </a:extLst>
          </p:cNvPr>
          <p:cNvSpPr>
            <a:spLocks noGrp="1"/>
          </p:cNvSpPr>
          <p:nvPr>
            <p:ph type="title"/>
          </p:nvPr>
        </p:nvSpPr>
        <p:spPr/>
        <p:txBody>
          <a:bodyPr/>
          <a:lstStyle/>
          <a:p>
            <a:r>
              <a:rPr lang="en-US" dirty="0">
                <a:solidFill>
                  <a:srgbClr val="0067C5"/>
                </a:solidFill>
              </a:rPr>
              <a:t>Usage Example: Data Analytics</a:t>
            </a:r>
            <a:endParaRPr lang="en-US" dirty="0">
              <a:solidFill>
                <a:srgbClr val="0067C5"/>
              </a:solidFill>
              <a:latin typeface="Arial"/>
            </a:endParaRPr>
          </a:p>
        </p:txBody>
      </p:sp>
      <p:sp>
        <p:nvSpPr>
          <p:cNvPr id="3" name="Text Placeholder 2">
            <a:extLst>
              <a:ext uri="{FF2B5EF4-FFF2-40B4-BE49-F238E27FC236}">
                <a16:creationId xmlns:a16="http://schemas.microsoft.com/office/drawing/2014/main" id="{CDB43646-A1B0-4E16-AA86-946907734585}"/>
              </a:ext>
            </a:extLst>
          </p:cNvPr>
          <p:cNvSpPr>
            <a:spLocks noGrp="1"/>
          </p:cNvSpPr>
          <p:nvPr>
            <p:ph type="body" idx="10"/>
          </p:nvPr>
        </p:nvSpPr>
        <p:spPr/>
        <p:txBody>
          <a:bodyPr/>
          <a:lstStyle/>
          <a:p>
            <a:r>
              <a:rPr lang="en-US" dirty="0"/>
              <a:t>Using Cloud Sync service to migrate data to an object store for data analytics</a:t>
            </a:r>
          </a:p>
        </p:txBody>
      </p:sp>
      <p:sp>
        <p:nvSpPr>
          <p:cNvPr id="4" name="Slide Number Placeholder 3">
            <a:extLst>
              <a:ext uri="{FF2B5EF4-FFF2-40B4-BE49-F238E27FC236}">
                <a16:creationId xmlns:a16="http://schemas.microsoft.com/office/drawing/2014/main" id="{6D6535CE-2963-4886-B725-2EE2D85C8A4D}"/>
              </a:ext>
            </a:extLst>
          </p:cNvPr>
          <p:cNvSpPr>
            <a:spLocks noGrp="1"/>
          </p:cNvSpPr>
          <p:nvPr>
            <p:ph type="sldNum" sz="quarter" idx="4"/>
          </p:nvPr>
        </p:nvSpPr>
        <p:spPr>
          <a:xfrm>
            <a:off x="8889543" y="5218128"/>
            <a:ext cx="671050" cy="171015"/>
          </a:xfrm>
        </p:spPr>
        <p:txBody>
          <a:bodyPr/>
          <a:lstStyle/>
          <a:p>
            <a:fld id="{92978B7E-5EBE-134C-B481-E4E8CA36F800}" type="slidenum">
              <a:rPr lang="en-US" smtClean="0"/>
              <a:pPr/>
              <a:t>10</a:t>
            </a:fld>
            <a:endParaRPr lang="en-US" dirty="0"/>
          </a:p>
        </p:txBody>
      </p:sp>
      <p:sp>
        <p:nvSpPr>
          <p:cNvPr id="5" name="Text Placeholder 4">
            <a:extLst>
              <a:ext uri="{FF2B5EF4-FFF2-40B4-BE49-F238E27FC236}">
                <a16:creationId xmlns:a16="http://schemas.microsoft.com/office/drawing/2014/main" id="{154E4676-61E7-4BD7-97EC-95C3B4E34B2F}"/>
              </a:ext>
            </a:extLst>
          </p:cNvPr>
          <p:cNvSpPr>
            <a:spLocks noGrp="1"/>
          </p:cNvSpPr>
          <p:nvPr>
            <p:ph type="body" sz="quarter" idx="16"/>
          </p:nvPr>
        </p:nvSpPr>
        <p:spPr/>
        <p:txBody>
          <a:bodyPr/>
          <a:lstStyle/>
          <a:p>
            <a:endParaRPr lang="en-US" dirty="0"/>
          </a:p>
        </p:txBody>
      </p:sp>
      <p:sp>
        <p:nvSpPr>
          <p:cNvPr id="6" name="Footer Placeholder 5">
            <a:extLst>
              <a:ext uri="{FF2B5EF4-FFF2-40B4-BE49-F238E27FC236}">
                <a16:creationId xmlns:a16="http://schemas.microsoft.com/office/drawing/2014/main" id="{194EB7F8-E621-4F62-89DB-A080F02D860C}"/>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25" name="Freeform: Shape 80">
            <a:extLst>
              <a:ext uri="{FF2B5EF4-FFF2-40B4-BE49-F238E27FC236}">
                <a16:creationId xmlns:a16="http://schemas.microsoft.com/office/drawing/2014/main" id="{AED79F78-DEC2-5F46-BAFC-D07684163989}"/>
              </a:ext>
            </a:extLst>
          </p:cNvPr>
          <p:cNvSpPr/>
          <p:nvPr/>
        </p:nvSpPr>
        <p:spPr>
          <a:xfrm>
            <a:off x="2240325" y="1435564"/>
            <a:ext cx="5276124" cy="3525464"/>
          </a:xfrm>
          <a:custGeom>
            <a:avLst/>
            <a:gdLst>
              <a:gd name="connsiteX0" fmla="*/ 3358229 w 4162425"/>
              <a:gd name="connsiteY0" fmla="*/ 1053179 h 2781300"/>
              <a:gd name="connsiteX1" fmla="*/ 2085308 w 4162425"/>
              <a:gd name="connsiteY1" fmla="*/ 7144 h 2781300"/>
              <a:gd name="connsiteX2" fmla="*/ 933641 w 4162425"/>
              <a:gd name="connsiteY2" fmla="*/ 706755 h 2781300"/>
              <a:gd name="connsiteX3" fmla="*/ 7144 w 4162425"/>
              <a:gd name="connsiteY3" fmla="*/ 1738884 h 2781300"/>
              <a:gd name="connsiteX4" fmla="*/ 1046226 w 4162425"/>
              <a:gd name="connsiteY4" fmla="*/ 2777966 h 2781300"/>
              <a:gd name="connsiteX5" fmla="*/ 3297555 w 4162425"/>
              <a:gd name="connsiteY5" fmla="*/ 2777966 h 2781300"/>
              <a:gd name="connsiteX6" fmla="*/ 4163473 w 4162425"/>
              <a:gd name="connsiteY6" fmla="*/ 1912049 h 2781300"/>
              <a:gd name="connsiteX7" fmla="*/ 3358229 w 4162425"/>
              <a:gd name="connsiteY7" fmla="*/ 1053179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2425" h="2781300">
                <a:moveTo>
                  <a:pt x="3358229" y="1053179"/>
                </a:moveTo>
                <a:cubicBezTo>
                  <a:pt x="3240405" y="455676"/>
                  <a:pt x="2715673" y="7144"/>
                  <a:pt x="2085308" y="7144"/>
                </a:cubicBezTo>
                <a:cubicBezTo>
                  <a:pt x="1584865" y="7144"/>
                  <a:pt x="1150144" y="291179"/>
                  <a:pt x="933641" y="706755"/>
                </a:cubicBezTo>
                <a:cubicBezTo>
                  <a:pt x="412337" y="762190"/>
                  <a:pt x="7144" y="1203770"/>
                  <a:pt x="7144" y="1738884"/>
                </a:cubicBezTo>
                <a:cubicBezTo>
                  <a:pt x="7144" y="2312099"/>
                  <a:pt x="473012" y="2777966"/>
                  <a:pt x="1046226" y="2777966"/>
                </a:cubicBezTo>
                <a:lnTo>
                  <a:pt x="3297555" y="2777966"/>
                </a:lnTo>
                <a:cubicBezTo>
                  <a:pt x="3775520" y="2777966"/>
                  <a:pt x="4163473" y="2390013"/>
                  <a:pt x="4163473" y="1912049"/>
                </a:cubicBezTo>
                <a:cubicBezTo>
                  <a:pt x="4163473" y="1454944"/>
                  <a:pt x="3808476" y="1084326"/>
                  <a:pt x="3358229" y="1053179"/>
                </a:cubicBezTo>
                <a:close/>
              </a:path>
            </a:pathLst>
          </a:custGeom>
          <a:pattFill prst="wdUpDiag">
            <a:fgClr>
              <a:srgbClr val="ECECEC"/>
            </a:fgClr>
            <a:bgClr>
              <a:schemeClr val="bg1"/>
            </a:bgClr>
          </a:pattFill>
          <a:ln w="9525" cap="flat">
            <a:solidFill>
              <a:schemeClr val="bg2"/>
            </a:solidFill>
            <a:prstDash val="solid"/>
            <a:miter/>
          </a:ln>
        </p:spPr>
        <p:txBody>
          <a:bodyPr rtlCol="0" anchor="ctr"/>
          <a:lstStyle/>
          <a:p>
            <a:endParaRPr lang="en-US"/>
          </a:p>
        </p:txBody>
      </p:sp>
      <p:grpSp>
        <p:nvGrpSpPr>
          <p:cNvPr id="15" name="Group 14">
            <a:extLst>
              <a:ext uri="{FF2B5EF4-FFF2-40B4-BE49-F238E27FC236}">
                <a16:creationId xmlns:a16="http://schemas.microsoft.com/office/drawing/2014/main" id="{09FBAC44-BD31-1C44-8F0A-3BF570813E8B}"/>
              </a:ext>
            </a:extLst>
          </p:cNvPr>
          <p:cNvGrpSpPr/>
          <p:nvPr/>
        </p:nvGrpSpPr>
        <p:grpSpPr>
          <a:xfrm>
            <a:off x="3753164" y="3912044"/>
            <a:ext cx="2506271" cy="688252"/>
            <a:chOff x="-2694186" y="1392865"/>
            <a:chExt cx="5194849" cy="1426567"/>
          </a:xfrm>
        </p:grpSpPr>
        <p:sp>
          <p:nvSpPr>
            <p:cNvPr id="14" name="Oval 13">
              <a:extLst>
                <a:ext uri="{FF2B5EF4-FFF2-40B4-BE49-F238E27FC236}">
                  <a16:creationId xmlns:a16="http://schemas.microsoft.com/office/drawing/2014/main" id="{5D117270-405A-DF4D-AB84-2129CC0CA113}"/>
                </a:ext>
              </a:extLst>
            </p:cNvPr>
            <p:cNvSpPr/>
            <p:nvPr/>
          </p:nvSpPr>
          <p:spPr>
            <a:xfrm>
              <a:off x="1074096" y="1392865"/>
              <a:ext cx="1426567" cy="1426567"/>
            </a:xfrm>
            <a:prstGeom prst="ellipse">
              <a:avLst/>
            </a:prstGeom>
            <a:solidFill>
              <a:schemeClr val="bg1"/>
            </a:solidFill>
            <a:ln w="12700">
              <a:noFill/>
            </a:ln>
            <a:effectLst>
              <a:outerShdw blurRad="1016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pic>
          <p:nvPicPr>
            <p:cNvPr id="52" name="Picture 51">
              <a:extLst>
                <a:ext uri="{FF2B5EF4-FFF2-40B4-BE49-F238E27FC236}">
                  <a16:creationId xmlns:a16="http://schemas.microsoft.com/office/drawing/2014/main" id="{97C11BA2-34B9-EC4B-8C07-F7A6B66D1B49}"/>
                </a:ext>
              </a:extLst>
            </p:cNvPr>
            <p:cNvPicPr>
              <a:picLocks noChangeAspect="1"/>
            </p:cNvPicPr>
            <p:nvPr/>
          </p:nvPicPr>
          <p:blipFill>
            <a:blip r:embed="rId3"/>
            <a:stretch>
              <a:fillRect/>
            </a:stretch>
          </p:blipFill>
          <p:spPr>
            <a:xfrm>
              <a:off x="1330179" y="1648948"/>
              <a:ext cx="914400" cy="914400"/>
            </a:xfrm>
            <a:prstGeom prst="rect">
              <a:avLst/>
            </a:prstGeom>
          </p:spPr>
        </p:pic>
        <p:sp>
          <p:nvSpPr>
            <p:cNvPr id="53" name="Oval 52">
              <a:extLst>
                <a:ext uri="{FF2B5EF4-FFF2-40B4-BE49-F238E27FC236}">
                  <a16:creationId xmlns:a16="http://schemas.microsoft.com/office/drawing/2014/main" id="{3E2BF942-9810-DA48-9986-5E9A80A58997}"/>
                </a:ext>
              </a:extLst>
            </p:cNvPr>
            <p:cNvSpPr/>
            <p:nvPr/>
          </p:nvSpPr>
          <p:spPr>
            <a:xfrm>
              <a:off x="-722856" y="1392865"/>
              <a:ext cx="1426567" cy="1426567"/>
            </a:xfrm>
            <a:prstGeom prst="ellipse">
              <a:avLst/>
            </a:prstGeom>
            <a:solidFill>
              <a:schemeClr val="bg1"/>
            </a:solidFill>
            <a:ln w="12700">
              <a:noFill/>
            </a:ln>
            <a:effectLst>
              <a:outerShdw blurRad="1016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54" name="Oval 53">
              <a:extLst>
                <a:ext uri="{FF2B5EF4-FFF2-40B4-BE49-F238E27FC236}">
                  <a16:creationId xmlns:a16="http://schemas.microsoft.com/office/drawing/2014/main" id="{EA83A2AE-5C4F-6245-9975-13258A5ECF03}"/>
                </a:ext>
              </a:extLst>
            </p:cNvPr>
            <p:cNvSpPr/>
            <p:nvPr/>
          </p:nvSpPr>
          <p:spPr>
            <a:xfrm>
              <a:off x="-2481346" y="1392865"/>
              <a:ext cx="1426567" cy="1426567"/>
            </a:xfrm>
            <a:prstGeom prst="ellipse">
              <a:avLst/>
            </a:prstGeom>
            <a:solidFill>
              <a:schemeClr val="bg1"/>
            </a:solidFill>
            <a:ln w="12700">
              <a:noFill/>
            </a:ln>
            <a:effectLst>
              <a:outerShdw blurRad="1016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pic>
          <p:nvPicPr>
            <p:cNvPr id="55" name="Picture 54">
              <a:extLst>
                <a:ext uri="{FF2B5EF4-FFF2-40B4-BE49-F238E27FC236}">
                  <a16:creationId xmlns:a16="http://schemas.microsoft.com/office/drawing/2014/main" id="{2B25FBB6-8DF8-434B-8D3D-702879B39D5A}"/>
                </a:ext>
              </a:extLst>
            </p:cNvPr>
            <p:cNvPicPr>
              <a:picLocks noChangeAspect="1"/>
            </p:cNvPicPr>
            <p:nvPr/>
          </p:nvPicPr>
          <p:blipFill>
            <a:blip r:embed="rId4"/>
            <a:stretch>
              <a:fillRect/>
            </a:stretch>
          </p:blipFill>
          <p:spPr>
            <a:xfrm>
              <a:off x="-466773" y="1648948"/>
              <a:ext cx="914400" cy="914400"/>
            </a:xfrm>
            <a:prstGeom prst="rect">
              <a:avLst/>
            </a:prstGeom>
          </p:spPr>
        </p:pic>
        <p:pic>
          <p:nvPicPr>
            <p:cNvPr id="56" name="Picture 55">
              <a:extLst>
                <a:ext uri="{FF2B5EF4-FFF2-40B4-BE49-F238E27FC236}">
                  <a16:creationId xmlns:a16="http://schemas.microsoft.com/office/drawing/2014/main" id="{782E5DBF-792C-C840-9F31-FA660F493A7F}"/>
                </a:ext>
              </a:extLst>
            </p:cNvPr>
            <p:cNvPicPr>
              <a:picLocks noChangeAspect="1"/>
            </p:cNvPicPr>
            <p:nvPr/>
          </p:nvPicPr>
          <p:blipFill>
            <a:blip r:embed="rId5"/>
            <a:stretch>
              <a:fillRect/>
            </a:stretch>
          </p:blipFill>
          <p:spPr>
            <a:xfrm>
              <a:off x="-2694186" y="1648948"/>
              <a:ext cx="1852246" cy="914400"/>
            </a:xfrm>
            <a:prstGeom prst="rect">
              <a:avLst/>
            </a:prstGeom>
          </p:spPr>
        </p:pic>
      </p:grpSp>
      <p:sp>
        <p:nvSpPr>
          <p:cNvPr id="57" name="TextBox 56">
            <a:extLst>
              <a:ext uri="{FF2B5EF4-FFF2-40B4-BE49-F238E27FC236}">
                <a16:creationId xmlns:a16="http://schemas.microsoft.com/office/drawing/2014/main" id="{2ECEF4CD-2670-004E-824B-EB857488A273}"/>
              </a:ext>
            </a:extLst>
          </p:cNvPr>
          <p:cNvSpPr txBox="1"/>
          <p:nvPr/>
        </p:nvSpPr>
        <p:spPr>
          <a:xfrm>
            <a:off x="4012051" y="3431312"/>
            <a:ext cx="2506271" cy="441155"/>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kumimoji="0" lang="en-US" sz="1400" b="0" i="0" u="none" strike="noStrike" kern="1200" cap="none" spc="0" normalizeH="0" baseline="0" noProof="0" dirty="0">
                <a:ln>
                  <a:noFill/>
                </a:ln>
                <a:solidFill>
                  <a:sysClr val="windowText" lastClr="000000"/>
                </a:solidFill>
                <a:effectLst/>
                <a:uLnTx/>
                <a:uFillTx/>
                <a:latin typeface="+mn-lt"/>
              </a:rPr>
              <a:t>Object storage</a:t>
            </a:r>
          </a:p>
        </p:txBody>
      </p:sp>
      <p:sp>
        <p:nvSpPr>
          <p:cNvPr id="58" name="TextBox 57">
            <a:extLst>
              <a:ext uri="{FF2B5EF4-FFF2-40B4-BE49-F238E27FC236}">
                <a16:creationId xmlns:a16="http://schemas.microsoft.com/office/drawing/2014/main" id="{65BC44B4-41FF-5845-9851-BABB30BCA0F0}"/>
              </a:ext>
            </a:extLst>
          </p:cNvPr>
          <p:cNvSpPr txBox="1"/>
          <p:nvPr/>
        </p:nvSpPr>
        <p:spPr>
          <a:xfrm>
            <a:off x="3320036" y="3423980"/>
            <a:ext cx="995886" cy="255313"/>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kumimoji="0" lang="en-US" sz="1200" b="0" i="0" strike="noStrike" kern="1200" cap="none" spc="0" normalizeH="0" baseline="0" noProof="0" dirty="0">
                <a:ln>
                  <a:noFill/>
                </a:ln>
                <a:solidFill>
                  <a:srgbClr val="000000"/>
                </a:solidFill>
                <a:effectLst/>
                <a:uLnTx/>
                <a:uFillTx/>
                <a:latin typeface="+mn-lt"/>
              </a:rPr>
              <a:t>Cloud Sync</a:t>
            </a:r>
            <a:endParaRPr kumimoji="0" lang="en-US" sz="1200" b="0" i="0" u="none" strike="noStrike" kern="1200" cap="none" spc="0" normalizeH="0" baseline="0" noProof="0" dirty="0">
              <a:ln>
                <a:noFill/>
              </a:ln>
              <a:solidFill>
                <a:sysClr val="windowText" lastClr="000000"/>
              </a:solidFill>
              <a:effectLst/>
              <a:uLnTx/>
              <a:uFillTx/>
              <a:latin typeface="+mn-lt"/>
            </a:endParaRPr>
          </a:p>
        </p:txBody>
      </p:sp>
      <p:cxnSp>
        <p:nvCxnSpPr>
          <p:cNvPr id="59" name="Straight Arrow Connector 58">
            <a:extLst>
              <a:ext uri="{FF2B5EF4-FFF2-40B4-BE49-F238E27FC236}">
                <a16:creationId xmlns:a16="http://schemas.microsoft.com/office/drawing/2014/main" id="{AB3FCDEC-020F-D64C-AFFF-0170A3404D73}"/>
              </a:ext>
            </a:extLst>
          </p:cNvPr>
          <p:cNvCxnSpPr>
            <a:cxnSpLocks/>
          </p:cNvCxnSpPr>
          <p:nvPr/>
        </p:nvCxnSpPr>
        <p:spPr bwMode="auto">
          <a:xfrm flipH="1">
            <a:off x="3362843" y="3645653"/>
            <a:ext cx="995887" cy="12473"/>
          </a:xfrm>
          <a:prstGeom prst="straightConnector1">
            <a:avLst/>
          </a:prstGeom>
          <a:solidFill>
            <a:schemeClr val="accent1"/>
          </a:solidFill>
          <a:ln w="44450" cap="flat" cmpd="sng" algn="ctr">
            <a:solidFill>
              <a:srgbClr val="004D94"/>
            </a:solidFill>
            <a:prstDash val="solid"/>
            <a:round/>
            <a:headEnd type="triangle"/>
            <a:tailEnd type="none"/>
          </a:ln>
          <a:effectLst/>
        </p:spPr>
      </p:cxnSp>
      <p:sp>
        <p:nvSpPr>
          <p:cNvPr id="60" name="TextBox 59">
            <a:extLst>
              <a:ext uri="{FF2B5EF4-FFF2-40B4-BE49-F238E27FC236}">
                <a16:creationId xmlns:a16="http://schemas.microsoft.com/office/drawing/2014/main" id="{2BBE8307-2A9B-8C48-811A-5EE502EB7CA3}"/>
              </a:ext>
            </a:extLst>
          </p:cNvPr>
          <p:cNvSpPr txBox="1"/>
          <p:nvPr/>
        </p:nvSpPr>
        <p:spPr>
          <a:xfrm>
            <a:off x="3594199" y="4709498"/>
            <a:ext cx="949902" cy="207307"/>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kumimoji="0" lang="en-US" sz="1000" b="0" i="0" strike="noStrike" kern="1200" cap="none" spc="0" normalizeH="0" baseline="0" noProof="0" dirty="0">
                <a:ln>
                  <a:noFill/>
                </a:ln>
                <a:solidFill>
                  <a:srgbClr val="000000"/>
                </a:solidFill>
                <a:effectLst/>
                <a:uLnTx/>
                <a:uFillTx/>
                <a:latin typeface="+mn-lt"/>
              </a:rPr>
              <a:t>IBM Storage</a:t>
            </a:r>
            <a:endParaRPr kumimoji="0" lang="en-US" sz="1000" b="0" i="0" u="none" strike="noStrike" kern="1200" cap="none" spc="0" normalizeH="0" baseline="0" noProof="0" dirty="0">
              <a:ln>
                <a:noFill/>
              </a:ln>
              <a:solidFill>
                <a:sysClr val="windowText" lastClr="000000"/>
              </a:solidFill>
              <a:effectLst/>
              <a:uLnTx/>
              <a:uFillTx/>
              <a:latin typeface="+mn-lt"/>
            </a:endParaRPr>
          </a:p>
        </p:txBody>
      </p:sp>
      <p:sp>
        <p:nvSpPr>
          <p:cNvPr id="61" name="TextBox 60">
            <a:extLst>
              <a:ext uri="{FF2B5EF4-FFF2-40B4-BE49-F238E27FC236}">
                <a16:creationId xmlns:a16="http://schemas.microsoft.com/office/drawing/2014/main" id="{EDC276A7-DA17-5949-A2DC-8BFFCFB91533}"/>
              </a:ext>
            </a:extLst>
          </p:cNvPr>
          <p:cNvSpPr txBox="1"/>
          <p:nvPr/>
        </p:nvSpPr>
        <p:spPr>
          <a:xfrm>
            <a:off x="4541927" y="4709497"/>
            <a:ext cx="949902" cy="207307"/>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kumimoji="0" lang="en-US" sz="1000" b="0" i="0" strike="noStrike" kern="1200" cap="none" spc="0" normalizeH="0" baseline="0" noProof="0" dirty="0">
                <a:ln>
                  <a:noFill/>
                </a:ln>
                <a:solidFill>
                  <a:srgbClr val="000000"/>
                </a:solidFill>
                <a:effectLst/>
                <a:uLnTx/>
                <a:uFillTx/>
                <a:latin typeface="+mn-lt"/>
              </a:rPr>
              <a:t>GCP Storage</a:t>
            </a:r>
            <a:endParaRPr kumimoji="0" lang="en-US" sz="1000" b="0" i="0" u="none" strike="noStrike" kern="1200" cap="none" spc="0" normalizeH="0" baseline="0" noProof="0" dirty="0">
              <a:ln>
                <a:noFill/>
              </a:ln>
              <a:solidFill>
                <a:sysClr val="windowText" lastClr="000000"/>
              </a:solidFill>
              <a:effectLst/>
              <a:uLnTx/>
              <a:uFillTx/>
              <a:latin typeface="+mn-lt"/>
            </a:endParaRPr>
          </a:p>
        </p:txBody>
      </p:sp>
      <p:sp>
        <p:nvSpPr>
          <p:cNvPr id="62" name="TextBox 61">
            <a:extLst>
              <a:ext uri="{FF2B5EF4-FFF2-40B4-BE49-F238E27FC236}">
                <a16:creationId xmlns:a16="http://schemas.microsoft.com/office/drawing/2014/main" id="{E46594B6-C6E0-6D40-908B-9538E1B1E817}"/>
              </a:ext>
            </a:extLst>
          </p:cNvPr>
          <p:cNvSpPr txBox="1"/>
          <p:nvPr/>
        </p:nvSpPr>
        <p:spPr>
          <a:xfrm>
            <a:off x="5392490" y="4722607"/>
            <a:ext cx="949902" cy="207307"/>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kumimoji="0" lang="en-US" sz="1000" b="0" i="0" strike="noStrike" kern="1200" cap="none" spc="0" normalizeH="0" baseline="0" noProof="0" dirty="0">
                <a:ln>
                  <a:noFill/>
                </a:ln>
                <a:solidFill>
                  <a:srgbClr val="000000"/>
                </a:solidFill>
                <a:effectLst/>
                <a:uLnTx/>
                <a:uFillTx/>
                <a:latin typeface="+mn-lt"/>
              </a:rPr>
              <a:t>Azure Blob</a:t>
            </a:r>
            <a:endParaRPr kumimoji="0" lang="en-US" sz="1000" b="0" i="0" u="none" strike="noStrike" kern="1200" cap="none" spc="0" normalizeH="0" baseline="0" noProof="0" dirty="0">
              <a:ln>
                <a:noFill/>
              </a:ln>
              <a:solidFill>
                <a:sysClr val="windowText" lastClr="000000"/>
              </a:solidFill>
              <a:effectLst/>
              <a:uLnTx/>
              <a:uFillTx/>
              <a:latin typeface="+mn-lt"/>
            </a:endParaRPr>
          </a:p>
        </p:txBody>
      </p:sp>
      <p:pic>
        <p:nvPicPr>
          <p:cNvPr id="34" name="Picture 33">
            <a:extLst>
              <a:ext uri="{FF2B5EF4-FFF2-40B4-BE49-F238E27FC236}">
                <a16:creationId xmlns:a16="http://schemas.microsoft.com/office/drawing/2014/main" id="{C7C453F4-AD4A-4525-93EF-85859BE5CA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93679" y="3191958"/>
            <a:ext cx="907390" cy="907390"/>
          </a:xfrm>
          <a:prstGeom prst="rect">
            <a:avLst/>
          </a:prstGeom>
        </p:spPr>
      </p:pic>
      <p:pic>
        <p:nvPicPr>
          <p:cNvPr id="1026" name="Picture 2" descr="C:\Users\banum\AppData\Local\Temp\SNAGHTML167af0a.PNG">
            <a:extLst>
              <a:ext uri="{FF2B5EF4-FFF2-40B4-BE49-F238E27FC236}">
                <a16:creationId xmlns:a16="http://schemas.microsoft.com/office/drawing/2014/main" id="{2C483E2F-5AF7-424E-9C25-EF8163F6B9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2392" y="3888108"/>
            <a:ext cx="733425" cy="74635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762A6E94-375B-48A1-BA57-D20A9833C77D}"/>
              </a:ext>
            </a:extLst>
          </p:cNvPr>
          <p:cNvSpPr txBox="1"/>
          <p:nvPr/>
        </p:nvSpPr>
        <p:spPr>
          <a:xfrm>
            <a:off x="6223840" y="4682398"/>
            <a:ext cx="949902" cy="207307"/>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kumimoji="0" lang="en-US" sz="1000" b="0" i="0" strike="noStrike" kern="1200" cap="none" spc="0" normalizeH="0" baseline="0" noProof="0" dirty="0">
                <a:ln>
                  <a:noFill/>
                </a:ln>
                <a:solidFill>
                  <a:srgbClr val="000000"/>
                </a:solidFill>
                <a:effectLst/>
                <a:uLnTx/>
                <a:uFillTx/>
                <a:latin typeface="+mn-lt"/>
              </a:rPr>
              <a:t>AWS S3</a:t>
            </a:r>
            <a:endParaRPr kumimoji="0" lang="en-US" sz="1000" b="0" i="0" u="none" strike="noStrike" kern="1200" cap="none" spc="0" normalizeH="0" baseline="0" noProof="0" dirty="0">
              <a:ln>
                <a:noFill/>
              </a:ln>
              <a:solidFill>
                <a:sysClr val="windowText" lastClr="000000"/>
              </a:solidFill>
              <a:effectLst/>
              <a:uLnTx/>
              <a:uFillTx/>
              <a:latin typeface="+mn-lt"/>
            </a:endParaRPr>
          </a:p>
        </p:txBody>
      </p:sp>
      <p:sp>
        <p:nvSpPr>
          <p:cNvPr id="9" name="TextBox 8">
            <a:extLst>
              <a:ext uri="{FF2B5EF4-FFF2-40B4-BE49-F238E27FC236}">
                <a16:creationId xmlns:a16="http://schemas.microsoft.com/office/drawing/2014/main" id="{D9F22F26-8322-4D46-BFCC-12A5D74D3A08}"/>
              </a:ext>
            </a:extLst>
          </p:cNvPr>
          <p:cNvSpPr txBox="1"/>
          <p:nvPr/>
        </p:nvSpPr>
        <p:spPr>
          <a:xfrm>
            <a:off x="2229406" y="4114806"/>
            <a:ext cx="1235936" cy="333096"/>
          </a:xfrm>
          <a:prstGeom prst="rect">
            <a:avLst/>
          </a:prstGeom>
        </p:spPr>
        <p:txBody>
          <a:bodyPr vert="horz" wrap="square" lIns="91440" tIns="45720" rIns="91440" bIns="45720" rtlCol="0" anchor="ctr">
            <a:noAutofit/>
          </a:bodyPr>
          <a:lstStyle/>
          <a:p>
            <a:pPr marL="0" marR="0" indent="0" algn="ctr" defTabSz="914400" rtl="0" eaLnBrk="1" fontAlgn="auto" latinLnBrk="0" hangingPunct="1">
              <a:lnSpc>
                <a:spcPct val="95000"/>
              </a:lnSpc>
              <a:spcBef>
                <a:spcPts val="400"/>
              </a:spcBef>
              <a:spcAft>
                <a:spcPts val="200"/>
              </a:spcAft>
              <a:buClrTx/>
              <a:buSzTx/>
              <a:buFontTx/>
              <a:buNone/>
              <a:tabLst/>
            </a:pPr>
            <a:r>
              <a:rPr kumimoji="0" lang="en-US" sz="1000" b="0" i="0" u="none" strike="noStrike" kern="1200" cap="none" spc="0" normalizeH="0" baseline="0" noProof="0" dirty="0">
                <a:ln>
                  <a:noFill/>
                </a:ln>
                <a:solidFill>
                  <a:sysClr val="windowText" lastClr="000000"/>
                </a:solidFill>
                <a:effectLst/>
                <a:uLnTx/>
                <a:uFillTx/>
                <a:latin typeface="+mn-lt"/>
              </a:rPr>
              <a:t>Cloud Volumes ONTAP</a:t>
            </a:r>
          </a:p>
        </p:txBody>
      </p:sp>
      <p:pic>
        <p:nvPicPr>
          <p:cNvPr id="47" name="Picture 46">
            <a:extLst>
              <a:ext uri="{FF2B5EF4-FFF2-40B4-BE49-F238E27FC236}">
                <a16:creationId xmlns:a16="http://schemas.microsoft.com/office/drawing/2014/main" id="{487D142A-0925-4D79-B2B9-925D25F0BFA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00322" y="2291800"/>
            <a:ext cx="527321" cy="527321"/>
          </a:xfrm>
          <a:prstGeom prst="rect">
            <a:avLst/>
          </a:prstGeom>
        </p:spPr>
      </p:pic>
      <p:sp>
        <p:nvSpPr>
          <p:cNvPr id="48" name="TextBox 47">
            <a:extLst>
              <a:ext uri="{FF2B5EF4-FFF2-40B4-BE49-F238E27FC236}">
                <a16:creationId xmlns:a16="http://schemas.microsoft.com/office/drawing/2014/main" id="{FEA9D4B3-4956-46E3-9926-6E3C09A4D0E8}"/>
              </a:ext>
            </a:extLst>
          </p:cNvPr>
          <p:cNvSpPr txBox="1"/>
          <p:nvPr/>
        </p:nvSpPr>
        <p:spPr>
          <a:xfrm>
            <a:off x="4207075" y="2692025"/>
            <a:ext cx="548640" cy="548640"/>
          </a:xfrm>
          <a:prstGeom prst="rect">
            <a:avLst/>
          </a:prstGeom>
        </p:spPr>
        <p:txBody>
          <a:bodyPr vert="horz" wrap="none" lIns="54864" tIns="27432" rIns="54864" bIns="27432" rtlCol="0" anchor="ctr">
            <a:noAutofit/>
          </a:bodyPr>
          <a:lstStyle/>
          <a:p>
            <a:pPr algn="ctr" defTabSz="548622">
              <a:lnSpc>
                <a:spcPct val="95000"/>
              </a:lnSpc>
              <a:spcBef>
                <a:spcPts val="240"/>
              </a:spcBef>
              <a:spcAft>
                <a:spcPts val="120"/>
              </a:spcAft>
            </a:pPr>
            <a:r>
              <a:rPr lang="en-US" sz="1080" dirty="0">
                <a:solidFill>
                  <a:sysClr val="windowText" lastClr="000000"/>
                </a:solidFill>
              </a:rPr>
              <a:t>EMR </a:t>
            </a:r>
          </a:p>
        </p:txBody>
      </p:sp>
      <p:pic>
        <p:nvPicPr>
          <p:cNvPr id="10" name="Picture 9">
            <a:extLst>
              <a:ext uri="{FF2B5EF4-FFF2-40B4-BE49-F238E27FC236}">
                <a16:creationId xmlns:a16="http://schemas.microsoft.com/office/drawing/2014/main" id="{F2B02F1E-8F9D-4B14-8CD7-CF44CE514812}"/>
              </a:ext>
            </a:extLst>
          </p:cNvPr>
          <p:cNvPicPr>
            <a:picLocks noChangeAspect="1"/>
          </p:cNvPicPr>
          <p:nvPr/>
        </p:nvPicPr>
        <p:blipFill>
          <a:blip r:embed="rId9"/>
          <a:stretch>
            <a:fillRect/>
          </a:stretch>
        </p:blipFill>
        <p:spPr>
          <a:xfrm>
            <a:off x="5706766" y="2302376"/>
            <a:ext cx="465241" cy="465241"/>
          </a:xfrm>
          <a:prstGeom prst="rect">
            <a:avLst/>
          </a:prstGeom>
        </p:spPr>
      </p:pic>
      <p:sp>
        <p:nvSpPr>
          <p:cNvPr id="49" name="TextBox 48">
            <a:extLst>
              <a:ext uri="{FF2B5EF4-FFF2-40B4-BE49-F238E27FC236}">
                <a16:creationId xmlns:a16="http://schemas.microsoft.com/office/drawing/2014/main" id="{0BD1E382-0AAB-40E4-9B50-AB1FF48F606D}"/>
              </a:ext>
            </a:extLst>
          </p:cNvPr>
          <p:cNvSpPr txBox="1"/>
          <p:nvPr/>
        </p:nvSpPr>
        <p:spPr>
          <a:xfrm>
            <a:off x="5727791" y="2678153"/>
            <a:ext cx="548640" cy="548640"/>
          </a:xfrm>
          <a:prstGeom prst="rect">
            <a:avLst/>
          </a:prstGeom>
        </p:spPr>
        <p:txBody>
          <a:bodyPr vert="horz" wrap="none" lIns="54864" tIns="27432" rIns="54864" bIns="27432" rtlCol="0" anchor="ctr">
            <a:noAutofit/>
          </a:bodyPr>
          <a:lstStyle/>
          <a:p>
            <a:pPr algn="ctr" defTabSz="548622">
              <a:lnSpc>
                <a:spcPct val="95000"/>
              </a:lnSpc>
              <a:spcBef>
                <a:spcPts val="240"/>
              </a:spcBef>
              <a:spcAft>
                <a:spcPts val="120"/>
              </a:spcAft>
            </a:pPr>
            <a:r>
              <a:rPr lang="en-US" sz="1080" dirty="0">
                <a:solidFill>
                  <a:sysClr val="windowText" lastClr="000000"/>
                </a:solidFill>
              </a:rPr>
              <a:t>Google </a:t>
            </a:r>
          </a:p>
          <a:p>
            <a:pPr algn="ctr" defTabSz="548622">
              <a:lnSpc>
                <a:spcPct val="95000"/>
              </a:lnSpc>
              <a:spcBef>
                <a:spcPts val="240"/>
              </a:spcBef>
              <a:spcAft>
                <a:spcPts val="120"/>
              </a:spcAft>
            </a:pPr>
            <a:r>
              <a:rPr lang="en-US" sz="1080" dirty="0">
                <a:solidFill>
                  <a:sysClr val="windowText" lastClr="000000"/>
                </a:solidFill>
              </a:rPr>
              <a:t>Analytics</a:t>
            </a:r>
          </a:p>
        </p:txBody>
      </p:sp>
      <p:pic>
        <p:nvPicPr>
          <p:cNvPr id="29" name="Picture 28">
            <a:extLst>
              <a:ext uri="{FF2B5EF4-FFF2-40B4-BE49-F238E27FC236}">
                <a16:creationId xmlns:a16="http://schemas.microsoft.com/office/drawing/2014/main" id="{61651201-4648-4D7A-845C-D7BFBB32D5F6}"/>
              </a:ext>
            </a:extLst>
          </p:cNvPr>
          <p:cNvPicPr>
            <a:picLocks noChangeAspect="1"/>
          </p:cNvPicPr>
          <p:nvPr/>
        </p:nvPicPr>
        <p:blipFill>
          <a:blip r:embed="rId10"/>
          <a:stretch>
            <a:fillRect/>
          </a:stretch>
        </p:blipFill>
        <p:spPr>
          <a:xfrm>
            <a:off x="4827786" y="2200121"/>
            <a:ext cx="642029" cy="642029"/>
          </a:xfrm>
          <a:prstGeom prst="rect">
            <a:avLst/>
          </a:prstGeom>
        </p:spPr>
      </p:pic>
      <p:sp>
        <p:nvSpPr>
          <p:cNvPr id="30" name="TextBox 29">
            <a:extLst>
              <a:ext uri="{FF2B5EF4-FFF2-40B4-BE49-F238E27FC236}">
                <a16:creationId xmlns:a16="http://schemas.microsoft.com/office/drawing/2014/main" id="{5C3ABFF6-94AC-401E-9F0E-CD055098AE6C}"/>
              </a:ext>
            </a:extLst>
          </p:cNvPr>
          <p:cNvSpPr txBox="1"/>
          <p:nvPr/>
        </p:nvSpPr>
        <p:spPr>
          <a:xfrm>
            <a:off x="4878387" y="2678153"/>
            <a:ext cx="642028" cy="527341"/>
          </a:xfrm>
          <a:prstGeom prst="rect">
            <a:avLst/>
          </a:prstGeom>
        </p:spPr>
        <p:txBody>
          <a:bodyPr vert="horz" wrap="none" lIns="54864" tIns="27432" rIns="54864" bIns="27432" rtlCol="0" anchor="ctr">
            <a:noAutofit/>
          </a:bodyPr>
          <a:lstStyle/>
          <a:p>
            <a:pPr algn="ctr" defTabSz="548622">
              <a:lnSpc>
                <a:spcPct val="95000"/>
              </a:lnSpc>
              <a:spcBef>
                <a:spcPts val="240"/>
              </a:spcBef>
              <a:spcAft>
                <a:spcPts val="120"/>
              </a:spcAft>
            </a:pPr>
            <a:r>
              <a:rPr lang="en-US" sz="1080" dirty="0">
                <a:solidFill>
                  <a:sysClr val="windowText" lastClr="000000"/>
                </a:solidFill>
              </a:rPr>
              <a:t>HDInsight </a:t>
            </a:r>
          </a:p>
        </p:txBody>
      </p:sp>
    </p:spTree>
    <p:extLst>
      <p:ext uri="{BB962C8B-B14F-4D97-AF65-F5344CB8AC3E}">
        <p14:creationId xmlns:p14="http://schemas.microsoft.com/office/powerpoint/2010/main" val="417684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0F752-AF07-4CC0-A3A4-A5BA5CF2040F}"/>
              </a:ext>
            </a:extLst>
          </p:cNvPr>
          <p:cNvSpPr>
            <a:spLocks noGrp="1"/>
          </p:cNvSpPr>
          <p:nvPr>
            <p:ph type="title"/>
          </p:nvPr>
        </p:nvSpPr>
        <p:spPr/>
        <p:txBody>
          <a:bodyPr/>
          <a:lstStyle/>
          <a:p>
            <a:r>
              <a:rPr lang="en-US" dirty="0"/>
              <a:t>Usage </a:t>
            </a:r>
            <a:r>
              <a:rPr lang="en-US" dirty="0">
                <a:solidFill>
                  <a:srgbClr val="0067C5"/>
                </a:solidFill>
              </a:rPr>
              <a:t>Example</a:t>
            </a:r>
            <a:r>
              <a:rPr lang="en-US" dirty="0"/>
              <a:t>: Development and Test</a:t>
            </a:r>
          </a:p>
        </p:txBody>
      </p:sp>
      <p:sp>
        <p:nvSpPr>
          <p:cNvPr id="7" name="Content Placeholder 6">
            <a:extLst>
              <a:ext uri="{FF2B5EF4-FFF2-40B4-BE49-F238E27FC236}">
                <a16:creationId xmlns:a16="http://schemas.microsoft.com/office/drawing/2014/main" id="{36169F9F-E0E9-4943-B648-682E822BDAF6}"/>
              </a:ext>
            </a:extLst>
          </p:cNvPr>
          <p:cNvSpPr>
            <a:spLocks noGrp="1"/>
          </p:cNvSpPr>
          <p:nvPr>
            <p:ph sz="quarter" idx="14"/>
          </p:nvPr>
        </p:nvSpPr>
        <p:spPr>
          <a:xfrm>
            <a:off x="210494" y="1288916"/>
            <a:ext cx="2574229" cy="3867284"/>
          </a:xfrm>
        </p:spPr>
        <p:txBody>
          <a:bodyPr anchor="ctr"/>
          <a:lstStyle/>
          <a:p>
            <a:r>
              <a:rPr lang="en-US" sz="1400" dirty="0"/>
              <a:t>Rapidly build out your test and development environment </a:t>
            </a:r>
            <a:endParaRPr lang="en-US" sz="1400" dirty="0">
              <a:solidFill>
                <a:srgbClr val="000000"/>
              </a:solidFill>
              <a:latin typeface="Arial" panose="020B0604020202020204" pitchFamily="34" charset="0"/>
            </a:endParaRPr>
          </a:p>
          <a:p>
            <a:r>
              <a:rPr lang="en-US" sz="1400" dirty="0"/>
              <a:t>Keep your persistent, production environment in your data center</a:t>
            </a:r>
          </a:p>
          <a:p>
            <a:r>
              <a:rPr lang="en-US" sz="1400" dirty="0"/>
              <a:t>Clone your environment in the cloud</a:t>
            </a:r>
          </a:p>
          <a:p>
            <a:r>
              <a:rPr lang="en-US" sz="1400" dirty="0"/>
              <a:t>Grow to </a:t>
            </a:r>
            <a:r>
              <a:rPr lang="en-US" sz="1400" dirty="0">
                <a:solidFill>
                  <a:srgbClr val="000000"/>
                </a:solidFill>
              </a:rPr>
              <a:t>NetApp Private Storage (NPS)</a:t>
            </a:r>
            <a:r>
              <a:rPr lang="en-US" sz="1400" dirty="0"/>
              <a:t> or transition to the data center for production</a:t>
            </a:r>
            <a:endParaRPr lang="en-US" dirty="0"/>
          </a:p>
        </p:txBody>
      </p:sp>
      <p:sp>
        <p:nvSpPr>
          <p:cNvPr id="3" name="Text Placeholder 2">
            <a:extLst>
              <a:ext uri="{FF2B5EF4-FFF2-40B4-BE49-F238E27FC236}">
                <a16:creationId xmlns:a16="http://schemas.microsoft.com/office/drawing/2014/main" id="{B6D4910B-00B2-4C14-AEDA-75866BFC1252}"/>
              </a:ext>
            </a:extLst>
          </p:cNvPr>
          <p:cNvSpPr>
            <a:spLocks noGrp="1"/>
          </p:cNvSpPr>
          <p:nvPr>
            <p:ph type="body" idx="10"/>
          </p:nvPr>
        </p:nvSpPr>
        <p:spPr/>
        <p:txBody>
          <a:bodyPr/>
          <a:lstStyle/>
          <a:p>
            <a:r>
              <a:rPr lang="en-US" dirty="0"/>
              <a:t>Build, </a:t>
            </a:r>
            <a:r>
              <a:rPr lang="en-US" dirty="0">
                <a:solidFill>
                  <a:srgbClr val="0067C5"/>
                </a:solidFill>
              </a:rPr>
              <a:t>test, and</a:t>
            </a:r>
            <a:r>
              <a:rPr lang="en-US" dirty="0"/>
              <a:t> deploy on </a:t>
            </a:r>
            <a:r>
              <a:rPr lang="en-US" dirty="0">
                <a:solidFill>
                  <a:srgbClr val="0067C5"/>
                </a:solidFill>
              </a:rPr>
              <a:t>Cloud Volumes ONTAP</a:t>
            </a:r>
            <a:r>
              <a:rPr lang="en-US" dirty="0"/>
              <a:t> software</a:t>
            </a:r>
          </a:p>
        </p:txBody>
      </p:sp>
      <p:sp>
        <p:nvSpPr>
          <p:cNvPr id="4" name="Slide Number Placeholder 3">
            <a:extLst>
              <a:ext uri="{FF2B5EF4-FFF2-40B4-BE49-F238E27FC236}">
                <a16:creationId xmlns:a16="http://schemas.microsoft.com/office/drawing/2014/main" id="{6C48B133-E508-4C62-84DD-6DA52FF1FAA4}"/>
              </a:ext>
            </a:extLst>
          </p:cNvPr>
          <p:cNvSpPr>
            <a:spLocks noGrp="1"/>
          </p:cNvSpPr>
          <p:nvPr>
            <p:ph type="sldNum" sz="quarter" idx="4"/>
          </p:nvPr>
        </p:nvSpPr>
        <p:spPr/>
        <p:txBody>
          <a:bodyPr/>
          <a:lstStyle/>
          <a:p>
            <a:fld id="{92978B7E-5EBE-134C-B481-E4E8CA36F800}" type="slidenum">
              <a:rPr lang="en-US" smtClean="0"/>
              <a:pPr/>
              <a:t>11</a:t>
            </a:fld>
            <a:endParaRPr lang="en-US" dirty="0"/>
          </a:p>
        </p:txBody>
      </p:sp>
      <p:sp>
        <p:nvSpPr>
          <p:cNvPr id="8" name="Text Placeholder 7">
            <a:extLst>
              <a:ext uri="{FF2B5EF4-FFF2-40B4-BE49-F238E27FC236}">
                <a16:creationId xmlns:a16="http://schemas.microsoft.com/office/drawing/2014/main" id="{A533E967-1068-4FE4-9F64-B88AA7C7EDA4}"/>
              </a:ext>
            </a:extLst>
          </p:cNvPr>
          <p:cNvSpPr>
            <a:spLocks noGrp="1"/>
          </p:cNvSpPr>
          <p:nvPr>
            <p:ph type="body" sz="quarter" idx="16"/>
          </p:nvPr>
        </p:nvSpPr>
        <p:spPr/>
        <p:txBody>
          <a:bodyPr/>
          <a:lstStyle/>
          <a:p>
            <a:endParaRPr lang="en-US" dirty="0"/>
          </a:p>
        </p:txBody>
      </p:sp>
      <p:sp>
        <p:nvSpPr>
          <p:cNvPr id="6" name="Footer Placeholder 5">
            <a:extLst>
              <a:ext uri="{FF2B5EF4-FFF2-40B4-BE49-F238E27FC236}">
                <a16:creationId xmlns:a16="http://schemas.microsoft.com/office/drawing/2014/main" id="{5ECA7D61-F03F-45CE-8B1C-1D034EF84EE8}"/>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11" name="Rounded Rectangle 44">
            <a:extLst>
              <a:ext uri="{FF2B5EF4-FFF2-40B4-BE49-F238E27FC236}">
                <a16:creationId xmlns:a16="http://schemas.microsoft.com/office/drawing/2014/main" id="{DD26B243-391D-49EC-9236-685420CE1F64}"/>
              </a:ext>
            </a:extLst>
          </p:cNvPr>
          <p:cNvSpPr/>
          <p:nvPr/>
        </p:nvSpPr>
        <p:spPr bwMode="auto">
          <a:xfrm>
            <a:off x="2786673" y="2697041"/>
            <a:ext cx="1792224" cy="1576776"/>
          </a:xfrm>
          <a:prstGeom prst="rect">
            <a:avLst/>
          </a:prstGeom>
          <a:solidFill>
            <a:schemeClr val="bg2">
              <a:lumMod val="20000"/>
              <a:lumOff val="80000"/>
            </a:schemeClr>
          </a:solidFill>
          <a:ln w="25400" cap="flat" cmpd="sng" algn="ctr">
            <a:solidFill>
              <a:schemeClr val="accent1"/>
            </a:solidFill>
            <a:prstDash val="solid"/>
            <a:round/>
            <a:headEnd type="none" w="med" len="med"/>
            <a:tailEnd type="none" w="med" len="med"/>
          </a:ln>
          <a:effectLst/>
        </p:spPr>
        <p:txBody>
          <a:bodyPr vert="horz" wrap="none" lIns="73152" tIns="36576" rIns="73152" bIns="36576" numCol="1" rtlCol="0" anchor="ctr" anchorCtr="0" compatLnSpc="1">
            <a:prstTxWarp prst="textNoShape">
              <a:avLst/>
            </a:prstTxWarp>
          </a:bodyPr>
          <a:lstStyle/>
          <a:p>
            <a:pPr algn="ctr" fontAlgn="base">
              <a:spcBef>
                <a:spcPct val="0"/>
              </a:spcBef>
              <a:spcAft>
                <a:spcPct val="0"/>
              </a:spcAft>
              <a:buClr>
                <a:schemeClr val="accent2"/>
              </a:buClr>
            </a:pPr>
            <a:endParaRPr lang="en-US" sz="960" dirty="0">
              <a:latin typeface="Arial" charset="0"/>
            </a:endParaRPr>
          </a:p>
        </p:txBody>
      </p:sp>
      <p:sp>
        <p:nvSpPr>
          <p:cNvPr id="13" name="TextBox 12">
            <a:extLst>
              <a:ext uri="{FF2B5EF4-FFF2-40B4-BE49-F238E27FC236}">
                <a16:creationId xmlns:a16="http://schemas.microsoft.com/office/drawing/2014/main" id="{CE354D41-A971-47F6-986B-410D7AD34AC6}"/>
              </a:ext>
            </a:extLst>
          </p:cNvPr>
          <p:cNvSpPr txBox="1"/>
          <p:nvPr/>
        </p:nvSpPr>
        <p:spPr>
          <a:xfrm>
            <a:off x="2784724" y="2450256"/>
            <a:ext cx="1792224" cy="240066"/>
          </a:xfrm>
          <a:prstGeom prst="rect">
            <a:avLst/>
          </a:prstGeom>
          <a:solidFill>
            <a:schemeClr val="accent1"/>
          </a:solidFill>
          <a:ln w="25400">
            <a:solidFill>
              <a:schemeClr val="accent1"/>
            </a:solidFill>
          </a:ln>
        </p:spPr>
        <p:txBody>
          <a:bodyPr wrap="square" rtlCol="0">
            <a:spAutoFit/>
          </a:bodyPr>
          <a:lstStyle/>
          <a:p>
            <a:pPr algn="ctr">
              <a:buClr>
                <a:schemeClr val="accent2"/>
              </a:buClr>
            </a:pPr>
            <a:r>
              <a:rPr lang="en-US" sz="960" b="1" dirty="0">
                <a:solidFill>
                  <a:schemeClr val="bg1"/>
                </a:solidFill>
              </a:rPr>
              <a:t>Data Center</a:t>
            </a:r>
          </a:p>
        </p:txBody>
      </p:sp>
      <p:cxnSp>
        <p:nvCxnSpPr>
          <p:cNvPr id="14" name="Straight Arrow Connector 13">
            <a:extLst>
              <a:ext uri="{FF2B5EF4-FFF2-40B4-BE49-F238E27FC236}">
                <a16:creationId xmlns:a16="http://schemas.microsoft.com/office/drawing/2014/main" id="{FA600FED-00FE-4BCA-A491-84A3B8CFCCC3}"/>
              </a:ext>
            </a:extLst>
          </p:cNvPr>
          <p:cNvCxnSpPr>
            <a:cxnSpLocks/>
            <a:stCxn id="58" idx="3"/>
            <a:endCxn id="203" idx="1"/>
          </p:cNvCxnSpPr>
          <p:nvPr/>
        </p:nvCxnSpPr>
        <p:spPr bwMode="auto">
          <a:xfrm flipV="1">
            <a:off x="4163890" y="2580930"/>
            <a:ext cx="1442009" cy="691393"/>
          </a:xfrm>
          <a:prstGeom prst="straightConnector1">
            <a:avLst/>
          </a:prstGeom>
          <a:solidFill>
            <a:schemeClr val="accent1"/>
          </a:solidFill>
          <a:ln w="25400" cap="flat" cmpd="sng" algn="ctr">
            <a:solidFill>
              <a:schemeClr val="accent6"/>
            </a:solidFill>
            <a:prstDash val="solid"/>
            <a:round/>
            <a:headEnd type="triangle"/>
            <a:tailEnd type="triangle"/>
          </a:ln>
          <a:effectLst/>
        </p:spPr>
      </p:cxnSp>
      <p:sp>
        <p:nvSpPr>
          <p:cNvPr id="16" name="TextBox 15">
            <a:extLst>
              <a:ext uri="{FF2B5EF4-FFF2-40B4-BE49-F238E27FC236}">
                <a16:creationId xmlns:a16="http://schemas.microsoft.com/office/drawing/2014/main" id="{10F511D1-0779-4653-B66C-ED85E698D46B}"/>
              </a:ext>
            </a:extLst>
          </p:cNvPr>
          <p:cNvSpPr txBox="1"/>
          <p:nvPr/>
        </p:nvSpPr>
        <p:spPr>
          <a:xfrm>
            <a:off x="4455901" y="3052204"/>
            <a:ext cx="1053884" cy="350865"/>
          </a:xfrm>
          <a:prstGeom prst="rect">
            <a:avLst/>
          </a:prstGeom>
          <a:noFill/>
        </p:spPr>
        <p:txBody>
          <a:bodyPr wrap="square" rtlCol="0">
            <a:spAutoFit/>
          </a:bodyPr>
          <a:lstStyle/>
          <a:p>
            <a:pPr algn="ctr">
              <a:buClr>
                <a:schemeClr val="accent2"/>
              </a:buClr>
            </a:pPr>
            <a:r>
              <a:rPr lang="en-US" sz="840" b="1" dirty="0"/>
              <a:t>SnapMirror Software</a:t>
            </a:r>
          </a:p>
        </p:txBody>
      </p:sp>
      <p:sp>
        <p:nvSpPr>
          <p:cNvPr id="21" name="Rounded Rectangle 4">
            <a:extLst>
              <a:ext uri="{FF2B5EF4-FFF2-40B4-BE49-F238E27FC236}">
                <a16:creationId xmlns:a16="http://schemas.microsoft.com/office/drawing/2014/main" id="{3A1264E7-683C-4C3A-8AF2-4F5305AF48FD}"/>
              </a:ext>
            </a:extLst>
          </p:cNvPr>
          <p:cNvSpPr/>
          <p:nvPr/>
        </p:nvSpPr>
        <p:spPr>
          <a:xfrm>
            <a:off x="2991581" y="2767767"/>
            <a:ext cx="1369276" cy="380731"/>
          </a:xfrm>
          <a:prstGeom prst="rect">
            <a:avLst/>
          </a:prstGeom>
          <a:solidFill>
            <a:srgbClr val="FFFFFF"/>
          </a:solidFill>
          <a:ln w="25400" cmpd="sng">
            <a:solidFill>
              <a:schemeClr val="accent1">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73152" rIns="0" bIns="73152" rtlCol="0" anchor="ctr"/>
          <a:lstStyle/>
          <a:p>
            <a:pPr algn="ctr">
              <a:lnSpc>
                <a:spcPct val="95000"/>
              </a:lnSpc>
            </a:pPr>
            <a:r>
              <a:rPr lang="en-US" sz="960" b="1" dirty="0">
                <a:solidFill>
                  <a:schemeClr val="accent1">
                    <a:lumMod val="75000"/>
                  </a:schemeClr>
                </a:solidFill>
              </a:rPr>
              <a:t>Cloud Manager</a:t>
            </a:r>
          </a:p>
        </p:txBody>
      </p:sp>
      <p:pic>
        <p:nvPicPr>
          <p:cNvPr id="56" name="image18.png" descr="DS4486-4U.png">
            <a:extLst>
              <a:ext uri="{FF2B5EF4-FFF2-40B4-BE49-F238E27FC236}">
                <a16:creationId xmlns:a16="http://schemas.microsoft.com/office/drawing/2014/main" id="{7BF6E709-04B6-4659-9B8D-9D21ED63443E}"/>
              </a:ext>
            </a:extLst>
          </p:cNvPr>
          <p:cNvPicPr/>
          <p:nvPr/>
        </p:nvPicPr>
        <p:blipFill>
          <a:blip r:embed="rId3">
            <a:extLst/>
          </a:blip>
          <a:stretch>
            <a:fillRect/>
          </a:stretch>
        </p:blipFill>
        <p:spPr>
          <a:xfrm>
            <a:off x="3152112" y="3445846"/>
            <a:ext cx="1011778" cy="307622"/>
          </a:xfrm>
          <a:prstGeom prst="rect">
            <a:avLst/>
          </a:prstGeom>
          <a:ln w="12700">
            <a:miter lim="400000"/>
          </a:ln>
        </p:spPr>
      </p:pic>
      <p:pic>
        <p:nvPicPr>
          <p:cNvPr id="58" name="Picture 57">
            <a:extLst>
              <a:ext uri="{FF2B5EF4-FFF2-40B4-BE49-F238E27FC236}">
                <a16:creationId xmlns:a16="http://schemas.microsoft.com/office/drawing/2014/main" id="{97501848-77D5-4102-9203-F681512A04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1395" y="3089511"/>
            <a:ext cx="1012495" cy="365623"/>
          </a:xfrm>
          <a:prstGeom prst="rect">
            <a:avLst/>
          </a:prstGeom>
        </p:spPr>
      </p:pic>
      <p:sp>
        <p:nvSpPr>
          <p:cNvPr id="59" name="Can 6">
            <a:extLst>
              <a:ext uri="{FF2B5EF4-FFF2-40B4-BE49-F238E27FC236}">
                <a16:creationId xmlns:a16="http://schemas.microsoft.com/office/drawing/2014/main" id="{42BCD6B4-C7E5-46CE-90F9-D09F8BA779D6}"/>
              </a:ext>
            </a:extLst>
          </p:cNvPr>
          <p:cNvSpPr/>
          <p:nvPr/>
        </p:nvSpPr>
        <p:spPr>
          <a:xfrm>
            <a:off x="3318954" y="3665364"/>
            <a:ext cx="385256" cy="338835"/>
          </a:xfrm>
          <a:prstGeom prst="can">
            <a:avLst/>
          </a:prstGeom>
          <a:solidFill>
            <a:schemeClr val="tx2">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73152" rIns="0" bIns="73152" rtlCol="0" anchor="ctr"/>
          <a:lstStyle/>
          <a:p>
            <a:pPr algn="ctr">
              <a:lnSpc>
                <a:spcPct val="95000"/>
              </a:lnSpc>
            </a:pPr>
            <a:r>
              <a:rPr lang="en-US" sz="800" dirty="0"/>
              <a:t>A</a:t>
            </a:r>
          </a:p>
        </p:txBody>
      </p:sp>
      <p:sp>
        <p:nvSpPr>
          <p:cNvPr id="60" name="Can 71">
            <a:extLst>
              <a:ext uri="{FF2B5EF4-FFF2-40B4-BE49-F238E27FC236}">
                <a16:creationId xmlns:a16="http://schemas.microsoft.com/office/drawing/2014/main" id="{60B3645A-FC5A-4C03-9C4E-14E7FF5A7FF7}"/>
              </a:ext>
            </a:extLst>
          </p:cNvPr>
          <p:cNvSpPr/>
          <p:nvPr/>
        </p:nvSpPr>
        <p:spPr>
          <a:xfrm>
            <a:off x="3704210" y="3741698"/>
            <a:ext cx="410367" cy="338835"/>
          </a:xfrm>
          <a:prstGeom prst="can">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73152" rIns="0" bIns="73152" rtlCol="0" anchor="ctr"/>
          <a:lstStyle/>
          <a:p>
            <a:pPr algn="ctr">
              <a:lnSpc>
                <a:spcPct val="95000"/>
              </a:lnSpc>
            </a:pPr>
            <a:r>
              <a:rPr lang="en-US" sz="800" dirty="0"/>
              <a:t>B</a:t>
            </a:r>
          </a:p>
        </p:txBody>
      </p:sp>
      <p:sp>
        <p:nvSpPr>
          <p:cNvPr id="146" name="Freeform: Shape 80">
            <a:extLst>
              <a:ext uri="{FF2B5EF4-FFF2-40B4-BE49-F238E27FC236}">
                <a16:creationId xmlns:a16="http://schemas.microsoft.com/office/drawing/2014/main" id="{CA02E9D6-A58E-6643-8E60-A38901056D31}"/>
              </a:ext>
            </a:extLst>
          </p:cNvPr>
          <p:cNvSpPr/>
          <p:nvPr/>
        </p:nvSpPr>
        <p:spPr>
          <a:xfrm>
            <a:off x="5358832" y="1647888"/>
            <a:ext cx="4166979" cy="2784342"/>
          </a:xfrm>
          <a:custGeom>
            <a:avLst/>
            <a:gdLst>
              <a:gd name="connsiteX0" fmla="*/ 3358229 w 4162425"/>
              <a:gd name="connsiteY0" fmla="*/ 1053179 h 2781300"/>
              <a:gd name="connsiteX1" fmla="*/ 2085308 w 4162425"/>
              <a:gd name="connsiteY1" fmla="*/ 7144 h 2781300"/>
              <a:gd name="connsiteX2" fmla="*/ 933641 w 4162425"/>
              <a:gd name="connsiteY2" fmla="*/ 706755 h 2781300"/>
              <a:gd name="connsiteX3" fmla="*/ 7144 w 4162425"/>
              <a:gd name="connsiteY3" fmla="*/ 1738884 h 2781300"/>
              <a:gd name="connsiteX4" fmla="*/ 1046226 w 4162425"/>
              <a:gd name="connsiteY4" fmla="*/ 2777966 h 2781300"/>
              <a:gd name="connsiteX5" fmla="*/ 3297555 w 4162425"/>
              <a:gd name="connsiteY5" fmla="*/ 2777966 h 2781300"/>
              <a:gd name="connsiteX6" fmla="*/ 4163473 w 4162425"/>
              <a:gd name="connsiteY6" fmla="*/ 1912049 h 2781300"/>
              <a:gd name="connsiteX7" fmla="*/ 3358229 w 4162425"/>
              <a:gd name="connsiteY7" fmla="*/ 1053179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2425" h="2781300">
                <a:moveTo>
                  <a:pt x="3358229" y="1053179"/>
                </a:moveTo>
                <a:cubicBezTo>
                  <a:pt x="3240405" y="455676"/>
                  <a:pt x="2715673" y="7144"/>
                  <a:pt x="2085308" y="7144"/>
                </a:cubicBezTo>
                <a:cubicBezTo>
                  <a:pt x="1584865" y="7144"/>
                  <a:pt x="1150144" y="291179"/>
                  <a:pt x="933641" y="706755"/>
                </a:cubicBezTo>
                <a:cubicBezTo>
                  <a:pt x="412337" y="762190"/>
                  <a:pt x="7144" y="1203770"/>
                  <a:pt x="7144" y="1738884"/>
                </a:cubicBezTo>
                <a:cubicBezTo>
                  <a:pt x="7144" y="2312099"/>
                  <a:pt x="473012" y="2777966"/>
                  <a:pt x="1046226" y="2777966"/>
                </a:cubicBezTo>
                <a:lnTo>
                  <a:pt x="3297555" y="2777966"/>
                </a:lnTo>
                <a:cubicBezTo>
                  <a:pt x="3775520" y="2777966"/>
                  <a:pt x="4163473" y="2390013"/>
                  <a:pt x="4163473" y="1912049"/>
                </a:cubicBezTo>
                <a:cubicBezTo>
                  <a:pt x="4163473" y="1454944"/>
                  <a:pt x="3808476" y="1084326"/>
                  <a:pt x="3358229" y="1053179"/>
                </a:cubicBezTo>
                <a:close/>
              </a:path>
            </a:pathLst>
          </a:custGeom>
          <a:pattFill prst="wdUpDiag">
            <a:fgClr>
              <a:srgbClr val="ECECEC"/>
            </a:fgClr>
            <a:bgClr>
              <a:schemeClr val="bg1"/>
            </a:bgClr>
          </a:pattFill>
          <a:ln w="9525" cap="flat">
            <a:solidFill>
              <a:schemeClr val="bg2"/>
            </a:solidFill>
            <a:prstDash val="solid"/>
            <a:miter/>
          </a:ln>
        </p:spPr>
        <p:txBody>
          <a:bodyPr rtlCol="0" anchor="ctr"/>
          <a:lstStyle/>
          <a:p>
            <a:endParaRPr lang="en-US"/>
          </a:p>
        </p:txBody>
      </p:sp>
      <p:grpSp>
        <p:nvGrpSpPr>
          <p:cNvPr id="202" name="Group 201">
            <a:extLst>
              <a:ext uri="{FF2B5EF4-FFF2-40B4-BE49-F238E27FC236}">
                <a16:creationId xmlns:a16="http://schemas.microsoft.com/office/drawing/2014/main" id="{2CC10156-F448-C64F-AC47-E2B8188EE125}"/>
              </a:ext>
            </a:extLst>
          </p:cNvPr>
          <p:cNvGrpSpPr/>
          <p:nvPr/>
        </p:nvGrpSpPr>
        <p:grpSpPr>
          <a:xfrm>
            <a:off x="5556613" y="2154309"/>
            <a:ext cx="2857537" cy="2236026"/>
            <a:chOff x="5556613" y="2727359"/>
            <a:chExt cx="2857537" cy="2236026"/>
          </a:xfrm>
        </p:grpSpPr>
        <p:grpSp>
          <p:nvGrpSpPr>
            <p:cNvPr id="147" name="Group 146">
              <a:extLst>
                <a:ext uri="{FF2B5EF4-FFF2-40B4-BE49-F238E27FC236}">
                  <a16:creationId xmlns:a16="http://schemas.microsoft.com/office/drawing/2014/main" id="{D57815CA-017B-CD4F-9B33-03D13F7ECAC4}"/>
                </a:ext>
              </a:extLst>
            </p:cNvPr>
            <p:cNvGrpSpPr/>
            <p:nvPr/>
          </p:nvGrpSpPr>
          <p:grpSpPr>
            <a:xfrm>
              <a:off x="5556613" y="2727359"/>
              <a:ext cx="2857537" cy="2236026"/>
              <a:chOff x="7534862" y="198416"/>
              <a:chExt cx="3637069" cy="2846011"/>
            </a:xfrm>
          </p:grpSpPr>
          <p:grpSp>
            <p:nvGrpSpPr>
              <p:cNvPr id="148" name="Group 147">
                <a:extLst>
                  <a:ext uri="{FF2B5EF4-FFF2-40B4-BE49-F238E27FC236}">
                    <a16:creationId xmlns:a16="http://schemas.microsoft.com/office/drawing/2014/main" id="{B5F4EF8C-6018-2745-9918-410368676EF0}"/>
                  </a:ext>
                </a:extLst>
              </p:cNvPr>
              <p:cNvGrpSpPr/>
              <p:nvPr/>
            </p:nvGrpSpPr>
            <p:grpSpPr>
              <a:xfrm>
                <a:off x="8719673" y="2498401"/>
                <a:ext cx="2452248" cy="546026"/>
                <a:chOff x="8719673" y="2498401"/>
                <a:chExt cx="2452248" cy="546026"/>
              </a:xfrm>
            </p:grpSpPr>
            <p:sp>
              <p:nvSpPr>
                <p:cNvPr id="182" name="Can 74">
                  <a:extLst>
                    <a:ext uri="{FF2B5EF4-FFF2-40B4-BE49-F238E27FC236}">
                      <a16:creationId xmlns:a16="http://schemas.microsoft.com/office/drawing/2014/main" id="{AFE7CDA5-00D5-3B44-ACFE-603E544F2431}"/>
                    </a:ext>
                  </a:extLst>
                </p:cNvPr>
                <p:cNvSpPr/>
                <p:nvPr/>
              </p:nvSpPr>
              <p:spPr>
                <a:xfrm>
                  <a:off x="8719673" y="2601785"/>
                  <a:ext cx="517449" cy="442642"/>
                </a:xfrm>
                <a:prstGeom prst="can">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73152" rIns="0" bIns="73152" rtlCol="0" anchor="ctr"/>
                <a:lstStyle/>
                <a:p>
                  <a:pPr algn="ctr">
                    <a:lnSpc>
                      <a:spcPct val="95000"/>
                    </a:lnSpc>
                  </a:pPr>
                  <a:r>
                    <a:rPr lang="en-US" sz="720" b="1" dirty="0"/>
                    <a:t>Clone</a:t>
                  </a:r>
                </a:p>
              </p:txBody>
            </p:sp>
            <p:cxnSp>
              <p:nvCxnSpPr>
                <p:cNvPr id="186" name="Straight Connector 185">
                  <a:extLst>
                    <a:ext uri="{FF2B5EF4-FFF2-40B4-BE49-F238E27FC236}">
                      <a16:creationId xmlns:a16="http://schemas.microsoft.com/office/drawing/2014/main" id="{80FC8ADC-A40D-B342-B104-DCDF38E353DA}"/>
                    </a:ext>
                  </a:extLst>
                </p:cNvPr>
                <p:cNvCxnSpPr>
                  <a:stCxn id="182" idx="4"/>
                  <a:endCxn id="189" idx="2"/>
                </p:cNvCxnSpPr>
                <p:nvPr/>
              </p:nvCxnSpPr>
              <p:spPr>
                <a:xfrm>
                  <a:off x="9237122" y="2823106"/>
                  <a:ext cx="141735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7" name="Can 74">
                  <a:extLst>
                    <a:ext uri="{FF2B5EF4-FFF2-40B4-BE49-F238E27FC236}">
                      <a16:creationId xmlns:a16="http://schemas.microsoft.com/office/drawing/2014/main" id="{BFE757C9-0FD4-8842-9F8B-A6DE37F5EB49}"/>
                    </a:ext>
                  </a:extLst>
                </p:cNvPr>
                <p:cNvSpPr/>
                <p:nvPr/>
              </p:nvSpPr>
              <p:spPr>
                <a:xfrm>
                  <a:off x="9364605" y="2601785"/>
                  <a:ext cx="517449" cy="442642"/>
                </a:xfrm>
                <a:prstGeom prst="can">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73152" rIns="0" bIns="73152" rtlCol="0" anchor="ctr"/>
                <a:lstStyle/>
                <a:p>
                  <a:pPr algn="ctr">
                    <a:lnSpc>
                      <a:spcPct val="95000"/>
                    </a:lnSpc>
                  </a:pPr>
                  <a:r>
                    <a:rPr lang="en-US" sz="720" b="1" dirty="0"/>
                    <a:t>Clone</a:t>
                  </a:r>
                </a:p>
              </p:txBody>
            </p:sp>
            <p:sp>
              <p:nvSpPr>
                <p:cNvPr id="188" name="Can 74">
                  <a:extLst>
                    <a:ext uri="{FF2B5EF4-FFF2-40B4-BE49-F238E27FC236}">
                      <a16:creationId xmlns:a16="http://schemas.microsoft.com/office/drawing/2014/main" id="{EFDBEF1E-40DA-054B-B212-6C81F8DACF94}"/>
                    </a:ext>
                  </a:extLst>
                </p:cNvPr>
                <p:cNvSpPr/>
                <p:nvPr/>
              </p:nvSpPr>
              <p:spPr>
                <a:xfrm>
                  <a:off x="10008663" y="2601785"/>
                  <a:ext cx="517449" cy="442642"/>
                </a:xfrm>
                <a:prstGeom prst="can">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73152" rIns="0" bIns="73152" rtlCol="0" anchor="ctr"/>
                <a:lstStyle/>
                <a:p>
                  <a:pPr algn="ctr">
                    <a:lnSpc>
                      <a:spcPct val="95000"/>
                    </a:lnSpc>
                  </a:pPr>
                  <a:r>
                    <a:rPr lang="en-US" sz="720" b="1" dirty="0"/>
                    <a:t>Clone</a:t>
                  </a:r>
                </a:p>
              </p:txBody>
            </p:sp>
            <p:sp>
              <p:nvSpPr>
                <p:cNvPr id="189" name="Can 74">
                  <a:extLst>
                    <a:ext uri="{FF2B5EF4-FFF2-40B4-BE49-F238E27FC236}">
                      <a16:creationId xmlns:a16="http://schemas.microsoft.com/office/drawing/2014/main" id="{F2C54EE5-7529-424E-A9AB-B1E77AC6669F}"/>
                    </a:ext>
                  </a:extLst>
                </p:cNvPr>
                <p:cNvSpPr/>
                <p:nvPr/>
              </p:nvSpPr>
              <p:spPr>
                <a:xfrm>
                  <a:off x="10654472" y="2601785"/>
                  <a:ext cx="517449" cy="442642"/>
                </a:xfrm>
                <a:prstGeom prst="can">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73152" rIns="0" bIns="73152" rtlCol="0" anchor="ctr"/>
                <a:lstStyle/>
                <a:p>
                  <a:pPr algn="ctr">
                    <a:lnSpc>
                      <a:spcPct val="95000"/>
                    </a:lnSpc>
                  </a:pPr>
                  <a:r>
                    <a:rPr lang="en-US" sz="720" b="1" dirty="0"/>
                    <a:t>Clone</a:t>
                  </a:r>
                </a:p>
              </p:txBody>
            </p:sp>
            <p:cxnSp>
              <p:nvCxnSpPr>
                <p:cNvPr id="190" name="Straight Connector 189">
                  <a:extLst>
                    <a:ext uri="{FF2B5EF4-FFF2-40B4-BE49-F238E27FC236}">
                      <a16:creationId xmlns:a16="http://schemas.microsoft.com/office/drawing/2014/main" id="{DD930F90-F1B6-8B4F-A56E-0D6D47692349}"/>
                    </a:ext>
                  </a:extLst>
                </p:cNvPr>
                <p:cNvCxnSpPr>
                  <a:cxnSpLocks/>
                  <a:endCxn id="182" idx="1"/>
                </p:cNvCxnSpPr>
                <p:nvPr/>
              </p:nvCxnSpPr>
              <p:spPr>
                <a:xfrm>
                  <a:off x="8978397" y="2498401"/>
                  <a:ext cx="1" cy="10338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7A1EA1B-74DA-ED4D-A223-9CDB305757BF}"/>
                    </a:ext>
                  </a:extLst>
                </p:cNvPr>
                <p:cNvCxnSpPr>
                  <a:cxnSpLocks/>
                  <a:endCxn id="187" idx="1"/>
                </p:cNvCxnSpPr>
                <p:nvPr/>
              </p:nvCxnSpPr>
              <p:spPr>
                <a:xfrm>
                  <a:off x="9623329" y="2498401"/>
                  <a:ext cx="1" cy="10338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9D202E0D-C5B8-2846-8C32-BDC1905EF44C}"/>
                    </a:ext>
                  </a:extLst>
                </p:cNvPr>
                <p:cNvCxnSpPr>
                  <a:endCxn id="188" idx="1"/>
                </p:cNvCxnSpPr>
                <p:nvPr/>
              </p:nvCxnSpPr>
              <p:spPr>
                <a:xfrm flipH="1">
                  <a:off x="10267388" y="2498401"/>
                  <a:ext cx="562" cy="10338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4D82EDB-413A-574E-914A-50643CAE2846}"/>
                    </a:ext>
                  </a:extLst>
                </p:cNvPr>
                <p:cNvCxnSpPr>
                  <a:cxnSpLocks/>
                  <a:endCxn id="189" idx="1"/>
                </p:cNvCxnSpPr>
                <p:nvPr/>
              </p:nvCxnSpPr>
              <p:spPr>
                <a:xfrm>
                  <a:off x="10913196" y="2498401"/>
                  <a:ext cx="1" cy="103384"/>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81FEF2E2-F584-BD47-A0FC-A3FBED35F77A}"/>
                  </a:ext>
                </a:extLst>
              </p:cNvPr>
              <p:cNvGrpSpPr/>
              <p:nvPr/>
            </p:nvGrpSpPr>
            <p:grpSpPr>
              <a:xfrm>
                <a:off x="8719662" y="198416"/>
                <a:ext cx="2452269" cy="1330556"/>
                <a:chOff x="8719662" y="198416"/>
                <a:chExt cx="2452269" cy="1330556"/>
              </a:xfrm>
            </p:grpSpPr>
            <p:grpSp>
              <p:nvGrpSpPr>
                <p:cNvPr id="156" name="Group 155">
                  <a:extLst>
                    <a:ext uri="{FF2B5EF4-FFF2-40B4-BE49-F238E27FC236}">
                      <a16:creationId xmlns:a16="http://schemas.microsoft.com/office/drawing/2014/main" id="{D651E688-AD68-7143-9A58-DB0AE07D0ADE}"/>
                    </a:ext>
                  </a:extLst>
                </p:cNvPr>
                <p:cNvGrpSpPr/>
                <p:nvPr/>
              </p:nvGrpSpPr>
              <p:grpSpPr>
                <a:xfrm>
                  <a:off x="8719662" y="198416"/>
                  <a:ext cx="517470" cy="777351"/>
                  <a:chOff x="7282180" y="1187380"/>
                  <a:chExt cx="685830" cy="1030264"/>
                </a:xfrm>
                <a:noFill/>
              </p:grpSpPr>
              <p:pic>
                <p:nvPicPr>
                  <p:cNvPr id="178" name="image271.png" descr="Stack.png">
                    <a:extLst>
                      <a:ext uri="{FF2B5EF4-FFF2-40B4-BE49-F238E27FC236}">
                        <a16:creationId xmlns:a16="http://schemas.microsoft.com/office/drawing/2014/main" id="{EFB7C2EE-49C4-6C46-8F3A-E4AE0D86681E}"/>
                      </a:ext>
                    </a:extLst>
                  </p:cNvPr>
                  <p:cNvPicPr/>
                  <p:nvPr/>
                </p:nvPicPr>
                <p:blipFill>
                  <a:blip r:embed="rId5">
                    <a:extLst/>
                  </a:blip>
                  <a:stretch>
                    <a:fillRect/>
                  </a:stretch>
                </p:blipFill>
                <p:spPr>
                  <a:xfrm>
                    <a:off x="7282180" y="1187380"/>
                    <a:ext cx="685830" cy="1030264"/>
                  </a:xfrm>
                  <a:prstGeom prst="rect">
                    <a:avLst/>
                  </a:prstGeom>
                  <a:grpFill/>
                  <a:ln w="12700">
                    <a:noFill/>
                  </a:ln>
                  <a:effectLst/>
                </p:spPr>
              </p:pic>
              <p:pic>
                <p:nvPicPr>
                  <p:cNvPr id="179" name="image265.png" descr="OS-Linux.png">
                    <a:extLst>
                      <a:ext uri="{FF2B5EF4-FFF2-40B4-BE49-F238E27FC236}">
                        <a16:creationId xmlns:a16="http://schemas.microsoft.com/office/drawing/2014/main" id="{A938E8D3-B9FB-EA40-B472-7422B12AFB13}"/>
                      </a:ext>
                    </a:extLst>
                  </p:cNvPr>
                  <p:cNvPicPr/>
                  <p:nvPr/>
                </p:nvPicPr>
                <p:blipFill>
                  <a:blip r:embed="rId6">
                    <a:extLst/>
                  </a:blip>
                  <a:stretch>
                    <a:fillRect/>
                  </a:stretch>
                </p:blipFill>
                <p:spPr>
                  <a:xfrm>
                    <a:off x="7347713" y="1749068"/>
                    <a:ext cx="554764" cy="408454"/>
                  </a:xfrm>
                  <a:prstGeom prst="rect">
                    <a:avLst/>
                  </a:prstGeom>
                  <a:grpFill/>
                  <a:ln w="12700">
                    <a:noFill/>
                  </a:ln>
                  <a:effectLst/>
                </p:spPr>
              </p:pic>
              <p:pic>
                <p:nvPicPr>
                  <p:cNvPr id="180" name="image42.png" descr="Application.png">
                    <a:extLst>
                      <a:ext uri="{FF2B5EF4-FFF2-40B4-BE49-F238E27FC236}">
                        <a16:creationId xmlns:a16="http://schemas.microsoft.com/office/drawing/2014/main" id="{1599DD56-B78F-CE45-A4DF-0E26D976A237}"/>
                      </a:ext>
                    </a:extLst>
                  </p:cNvPr>
                  <p:cNvPicPr/>
                  <p:nvPr/>
                </p:nvPicPr>
                <p:blipFill>
                  <a:blip r:embed="rId7">
                    <a:extLst/>
                  </a:blip>
                  <a:stretch>
                    <a:fillRect/>
                  </a:stretch>
                </p:blipFill>
                <p:spPr>
                  <a:xfrm>
                    <a:off x="7347713" y="1247868"/>
                    <a:ext cx="554764" cy="408453"/>
                  </a:xfrm>
                  <a:prstGeom prst="rect">
                    <a:avLst/>
                  </a:prstGeom>
                  <a:grpFill/>
                  <a:ln w="12700">
                    <a:noFill/>
                  </a:ln>
                  <a:effectLst/>
                </p:spPr>
              </p:pic>
            </p:grpSp>
            <p:grpSp>
              <p:nvGrpSpPr>
                <p:cNvPr id="157" name="Group 156">
                  <a:extLst>
                    <a:ext uri="{FF2B5EF4-FFF2-40B4-BE49-F238E27FC236}">
                      <a16:creationId xmlns:a16="http://schemas.microsoft.com/office/drawing/2014/main" id="{73DA5FD9-466C-0245-99AD-A08A25359E41}"/>
                    </a:ext>
                  </a:extLst>
                </p:cNvPr>
                <p:cNvGrpSpPr/>
                <p:nvPr/>
              </p:nvGrpSpPr>
              <p:grpSpPr>
                <a:xfrm>
                  <a:off x="9364594" y="198416"/>
                  <a:ext cx="517470" cy="777351"/>
                  <a:chOff x="7282180" y="1187380"/>
                  <a:chExt cx="685830" cy="1030264"/>
                </a:xfrm>
                <a:noFill/>
              </p:grpSpPr>
              <p:pic>
                <p:nvPicPr>
                  <p:cNvPr id="175" name="image271.png" descr="Stack.png">
                    <a:extLst>
                      <a:ext uri="{FF2B5EF4-FFF2-40B4-BE49-F238E27FC236}">
                        <a16:creationId xmlns:a16="http://schemas.microsoft.com/office/drawing/2014/main" id="{B4E7768E-F442-6A40-98CF-EC18800DC8BB}"/>
                      </a:ext>
                    </a:extLst>
                  </p:cNvPr>
                  <p:cNvPicPr/>
                  <p:nvPr/>
                </p:nvPicPr>
                <p:blipFill>
                  <a:blip r:embed="rId5">
                    <a:extLst/>
                  </a:blip>
                  <a:stretch>
                    <a:fillRect/>
                  </a:stretch>
                </p:blipFill>
                <p:spPr>
                  <a:xfrm>
                    <a:off x="7282180" y="1187380"/>
                    <a:ext cx="685830" cy="1030264"/>
                  </a:xfrm>
                  <a:prstGeom prst="rect">
                    <a:avLst/>
                  </a:prstGeom>
                  <a:grpFill/>
                  <a:ln w="12700">
                    <a:noFill/>
                  </a:ln>
                  <a:effectLst/>
                </p:spPr>
              </p:pic>
              <p:pic>
                <p:nvPicPr>
                  <p:cNvPr id="176" name="image265.png" descr="OS-Linux.png">
                    <a:extLst>
                      <a:ext uri="{FF2B5EF4-FFF2-40B4-BE49-F238E27FC236}">
                        <a16:creationId xmlns:a16="http://schemas.microsoft.com/office/drawing/2014/main" id="{7EEB77E4-7039-E841-8F08-FC30B8C31E0E}"/>
                      </a:ext>
                    </a:extLst>
                  </p:cNvPr>
                  <p:cNvPicPr/>
                  <p:nvPr/>
                </p:nvPicPr>
                <p:blipFill>
                  <a:blip r:embed="rId6">
                    <a:extLst/>
                  </a:blip>
                  <a:stretch>
                    <a:fillRect/>
                  </a:stretch>
                </p:blipFill>
                <p:spPr>
                  <a:xfrm>
                    <a:off x="7347713" y="1749068"/>
                    <a:ext cx="554764" cy="408454"/>
                  </a:xfrm>
                  <a:prstGeom prst="rect">
                    <a:avLst/>
                  </a:prstGeom>
                  <a:grpFill/>
                  <a:ln w="12700">
                    <a:noFill/>
                  </a:ln>
                  <a:effectLst/>
                </p:spPr>
              </p:pic>
              <p:pic>
                <p:nvPicPr>
                  <p:cNvPr id="177" name="image42.png" descr="Application.png">
                    <a:extLst>
                      <a:ext uri="{FF2B5EF4-FFF2-40B4-BE49-F238E27FC236}">
                        <a16:creationId xmlns:a16="http://schemas.microsoft.com/office/drawing/2014/main" id="{58682459-80DC-FD41-94CB-4910F69E6EC3}"/>
                      </a:ext>
                    </a:extLst>
                  </p:cNvPr>
                  <p:cNvPicPr/>
                  <p:nvPr/>
                </p:nvPicPr>
                <p:blipFill>
                  <a:blip r:embed="rId7">
                    <a:extLst/>
                  </a:blip>
                  <a:stretch>
                    <a:fillRect/>
                  </a:stretch>
                </p:blipFill>
                <p:spPr>
                  <a:xfrm>
                    <a:off x="7347713" y="1247868"/>
                    <a:ext cx="554764" cy="408453"/>
                  </a:xfrm>
                  <a:prstGeom prst="rect">
                    <a:avLst/>
                  </a:prstGeom>
                  <a:grpFill/>
                  <a:ln w="12700">
                    <a:noFill/>
                  </a:ln>
                  <a:effectLst/>
                </p:spPr>
              </p:pic>
            </p:grpSp>
            <p:grpSp>
              <p:nvGrpSpPr>
                <p:cNvPr id="158" name="Group 157">
                  <a:extLst>
                    <a:ext uri="{FF2B5EF4-FFF2-40B4-BE49-F238E27FC236}">
                      <a16:creationId xmlns:a16="http://schemas.microsoft.com/office/drawing/2014/main" id="{3D4FA24E-3BF4-F548-801C-B6943C1193C5}"/>
                    </a:ext>
                  </a:extLst>
                </p:cNvPr>
                <p:cNvGrpSpPr/>
                <p:nvPr/>
              </p:nvGrpSpPr>
              <p:grpSpPr>
                <a:xfrm>
                  <a:off x="10008652" y="198416"/>
                  <a:ext cx="517470" cy="777351"/>
                  <a:chOff x="7282180" y="1187380"/>
                  <a:chExt cx="685830" cy="1030264"/>
                </a:xfrm>
                <a:noFill/>
              </p:grpSpPr>
              <p:pic>
                <p:nvPicPr>
                  <p:cNvPr id="172" name="image271.png" descr="Stack.png">
                    <a:extLst>
                      <a:ext uri="{FF2B5EF4-FFF2-40B4-BE49-F238E27FC236}">
                        <a16:creationId xmlns:a16="http://schemas.microsoft.com/office/drawing/2014/main" id="{1777441E-3604-7C47-80CB-F99AE9A9BD3D}"/>
                      </a:ext>
                    </a:extLst>
                  </p:cNvPr>
                  <p:cNvPicPr/>
                  <p:nvPr/>
                </p:nvPicPr>
                <p:blipFill>
                  <a:blip r:embed="rId5">
                    <a:extLst/>
                  </a:blip>
                  <a:stretch>
                    <a:fillRect/>
                  </a:stretch>
                </p:blipFill>
                <p:spPr>
                  <a:xfrm>
                    <a:off x="7282180" y="1187380"/>
                    <a:ext cx="685830" cy="1030264"/>
                  </a:xfrm>
                  <a:prstGeom prst="rect">
                    <a:avLst/>
                  </a:prstGeom>
                  <a:grpFill/>
                  <a:ln w="12700">
                    <a:noFill/>
                  </a:ln>
                  <a:effectLst/>
                </p:spPr>
              </p:pic>
              <p:pic>
                <p:nvPicPr>
                  <p:cNvPr id="173" name="image265.png" descr="OS-Linux.png">
                    <a:extLst>
                      <a:ext uri="{FF2B5EF4-FFF2-40B4-BE49-F238E27FC236}">
                        <a16:creationId xmlns:a16="http://schemas.microsoft.com/office/drawing/2014/main" id="{559753FC-7904-C74F-B786-80716355FA4C}"/>
                      </a:ext>
                    </a:extLst>
                  </p:cNvPr>
                  <p:cNvPicPr/>
                  <p:nvPr/>
                </p:nvPicPr>
                <p:blipFill>
                  <a:blip r:embed="rId6">
                    <a:extLst/>
                  </a:blip>
                  <a:stretch>
                    <a:fillRect/>
                  </a:stretch>
                </p:blipFill>
                <p:spPr>
                  <a:xfrm>
                    <a:off x="7347713" y="1749068"/>
                    <a:ext cx="554764" cy="408454"/>
                  </a:xfrm>
                  <a:prstGeom prst="rect">
                    <a:avLst/>
                  </a:prstGeom>
                  <a:grpFill/>
                  <a:ln w="12700">
                    <a:noFill/>
                  </a:ln>
                  <a:effectLst/>
                </p:spPr>
              </p:pic>
              <p:pic>
                <p:nvPicPr>
                  <p:cNvPr id="174" name="image42.png" descr="Application.png">
                    <a:extLst>
                      <a:ext uri="{FF2B5EF4-FFF2-40B4-BE49-F238E27FC236}">
                        <a16:creationId xmlns:a16="http://schemas.microsoft.com/office/drawing/2014/main" id="{F5AD4305-97FF-4A4F-93C0-C12C40C451CA}"/>
                      </a:ext>
                    </a:extLst>
                  </p:cNvPr>
                  <p:cNvPicPr/>
                  <p:nvPr/>
                </p:nvPicPr>
                <p:blipFill>
                  <a:blip r:embed="rId7">
                    <a:extLst/>
                  </a:blip>
                  <a:stretch>
                    <a:fillRect/>
                  </a:stretch>
                </p:blipFill>
                <p:spPr>
                  <a:xfrm>
                    <a:off x="7347713" y="1247868"/>
                    <a:ext cx="554764" cy="408453"/>
                  </a:xfrm>
                  <a:prstGeom prst="rect">
                    <a:avLst/>
                  </a:prstGeom>
                  <a:grpFill/>
                  <a:ln w="12700">
                    <a:noFill/>
                  </a:ln>
                  <a:effectLst/>
                </p:spPr>
              </p:pic>
            </p:grpSp>
            <p:grpSp>
              <p:nvGrpSpPr>
                <p:cNvPr id="159" name="Group 158">
                  <a:extLst>
                    <a:ext uri="{FF2B5EF4-FFF2-40B4-BE49-F238E27FC236}">
                      <a16:creationId xmlns:a16="http://schemas.microsoft.com/office/drawing/2014/main" id="{1C7039D5-BD7B-9E4F-89F5-F23C24028A0D}"/>
                    </a:ext>
                  </a:extLst>
                </p:cNvPr>
                <p:cNvGrpSpPr/>
                <p:nvPr/>
              </p:nvGrpSpPr>
              <p:grpSpPr>
                <a:xfrm>
                  <a:off x="10654461" y="198416"/>
                  <a:ext cx="517470" cy="777351"/>
                  <a:chOff x="7282180" y="1187380"/>
                  <a:chExt cx="685830" cy="1030264"/>
                </a:xfrm>
                <a:noFill/>
              </p:grpSpPr>
              <p:pic>
                <p:nvPicPr>
                  <p:cNvPr id="169" name="image271.png" descr="Stack.png">
                    <a:extLst>
                      <a:ext uri="{FF2B5EF4-FFF2-40B4-BE49-F238E27FC236}">
                        <a16:creationId xmlns:a16="http://schemas.microsoft.com/office/drawing/2014/main" id="{57292FA9-069C-D44E-8856-D42722431994}"/>
                      </a:ext>
                    </a:extLst>
                  </p:cNvPr>
                  <p:cNvPicPr/>
                  <p:nvPr/>
                </p:nvPicPr>
                <p:blipFill>
                  <a:blip r:embed="rId5">
                    <a:extLst/>
                  </a:blip>
                  <a:stretch>
                    <a:fillRect/>
                  </a:stretch>
                </p:blipFill>
                <p:spPr>
                  <a:xfrm>
                    <a:off x="7282180" y="1187380"/>
                    <a:ext cx="685830" cy="1030264"/>
                  </a:xfrm>
                  <a:prstGeom prst="rect">
                    <a:avLst/>
                  </a:prstGeom>
                  <a:grpFill/>
                  <a:ln w="12700">
                    <a:noFill/>
                  </a:ln>
                  <a:effectLst/>
                </p:spPr>
              </p:pic>
              <p:pic>
                <p:nvPicPr>
                  <p:cNvPr id="170" name="image265.png" descr="OS-Linux.png">
                    <a:extLst>
                      <a:ext uri="{FF2B5EF4-FFF2-40B4-BE49-F238E27FC236}">
                        <a16:creationId xmlns:a16="http://schemas.microsoft.com/office/drawing/2014/main" id="{EA942472-2E23-8941-9AF6-5CF78825148C}"/>
                      </a:ext>
                    </a:extLst>
                  </p:cNvPr>
                  <p:cNvPicPr/>
                  <p:nvPr/>
                </p:nvPicPr>
                <p:blipFill>
                  <a:blip r:embed="rId6">
                    <a:extLst/>
                  </a:blip>
                  <a:stretch>
                    <a:fillRect/>
                  </a:stretch>
                </p:blipFill>
                <p:spPr>
                  <a:xfrm>
                    <a:off x="7347713" y="1749068"/>
                    <a:ext cx="554764" cy="408454"/>
                  </a:xfrm>
                  <a:prstGeom prst="rect">
                    <a:avLst/>
                  </a:prstGeom>
                  <a:grpFill/>
                  <a:ln w="12700">
                    <a:noFill/>
                  </a:ln>
                  <a:effectLst/>
                </p:spPr>
              </p:pic>
              <p:pic>
                <p:nvPicPr>
                  <p:cNvPr id="171" name="image42.png" descr="Application.png">
                    <a:extLst>
                      <a:ext uri="{FF2B5EF4-FFF2-40B4-BE49-F238E27FC236}">
                        <a16:creationId xmlns:a16="http://schemas.microsoft.com/office/drawing/2014/main" id="{34E7E062-815C-0C40-97A5-60998B8C67B3}"/>
                      </a:ext>
                    </a:extLst>
                  </p:cNvPr>
                  <p:cNvPicPr/>
                  <p:nvPr/>
                </p:nvPicPr>
                <p:blipFill>
                  <a:blip r:embed="rId7">
                    <a:extLst/>
                  </a:blip>
                  <a:stretch>
                    <a:fillRect/>
                  </a:stretch>
                </p:blipFill>
                <p:spPr>
                  <a:xfrm>
                    <a:off x="7347713" y="1247868"/>
                    <a:ext cx="554764" cy="408453"/>
                  </a:xfrm>
                  <a:prstGeom prst="rect">
                    <a:avLst/>
                  </a:prstGeom>
                  <a:grpFill/>
                  <a:ln w="12700">
                    <a:noFill/>
                  </a:ln>
                  <a:effectLst/>
                </p:spPr>
              </p:pic>
            </p:grpSp>
            <p:sp>
              <p:nvSpPr>
                <p:cNvPr id="160" name="Can 74">
                  <a:extLst>
                    <a:ext uri="{FF2B5EF4-FFF2-40B4-BE49-F238E27FC236}">
                      <a16:creationId xmlns:a16="http://schemas.microsoft.com/office/drawing/2014/main" id="{67842D86-BB7C-C84F-859B-41312795BDDC}"/>
                    </a:ext>
                  </a:extLst>
                </p:cNvPr>
                <p:cNvSpPr/>
                <p:nvPr/>
              </p:nvSpPr>
              <p:spPr>
                <a:xfrm>
                  <a:off x="8719673" y="1086330"/>
                  <a:ext cx="517449" cy="442642"/>
                </a:xfrm>
                <a:prstGeom prst="can">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73152" rIns="0" bIns="73152" rtlCol="0" anchor="ctr"/>
                <a:lstStyle/>
                <a:p>
                  <a:pPr algn="ctr">
                    <a:lnSpc>
                      <a:spcPct val="95000"/>
                    </a:lnSpc>
                  </a:pPr>
                  <a:r>
                    <a:rPr lang="en-US" sz="720" b="1" dirty="0"/>
                    <a:t>Clone</a:t>
                  </a:r>
                </a:p>
              </p:txBody>
            </p:sp>
            <p:cxnSp>
              <p:nvCxnSpPr>
                <p:cNvPr id="161" name="Straight Connector 160">
                  <a:extLst>
                    <a:ext uri="{FF2B5EF4-FFF2-40B4-BE49-F238E27FC236}">
                      <a16:creationId xmlns:a16="http://schemas.microsoft.com/office/drawing/2014/main" id="{A5BE07F9-94BF-9041-93CB-5DBB149838C9}"/>
                    </a:ext>
                  </a:extLst>
                </p:cNvPr>
                <p:cNvCxnSpPr>
                  <a:stCxn id="160" idx="4"/>
                  <a:endCxn id="164" idx="2"/>
                </p:cNvCxnSpPr>
                <p:nvPr/>
              </p:nvCxnSpPr>
              <p:spPr>
                <a:xfrm>
                  <a:off x="9237122" y="1307651"/>
                  <a:ext cx="141735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62" name="Can 74">
                  <a:extLst>
                    <a:ext uri="{FF2B5EF4-FFF2-40B4-BE49-F238E27FC236}">
                      <a16:creationId xmlns:a16="http://schemas.microsoft.com/office/drawing/2014/main" id="{E0E2D58E-E724-6D4D-92D5-167875981AF8}"/>
                    </a:ext>
                  </a:extLst>
                </p:cNvPr>
                <p:cNvSpPr/>
                <p:nvPr/>
              </p:nvSpPr>
              <p:spPr>
                <a:xfrm>
                  <a:off x="9364605" y="1086330"/>
                  <a:ext cx="517449" cy="442642"/>
                </a:xfrm>
                <a:prstGeom prst="can">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73152" rIns="0" bIns="73152" rtlCol="0" anchor="ctr"/>
                <a:lstStyle/>
                <a:p>
                  <a:pPr algn="ctr">
                    <a:lnSpc>
                      <a:spcPct val="95000"/>
                    </a:lnSpc>
                  </a:pPr>
                  <a:r>
                    <a:rPr lang="en-US" sz="720" b="1" dirty="0"/>
                    <a:t>Clone</a:t>
                  </a:r>
                </a:p>
              </p:txBody>
            </p:sp>
            <p:sp>
              <p:nvSpPr>
                <p:cNvPr id="163" name="Can 74">
                  <a:extLst>
                    <a:ext uri="{FF2B5EF4-FFF2-40B4-BE49-F238E27FC236}">
                      <a16:creationId xmlns:a16="http://schemas.microsoft.com/office/drawing/2014/main" id="{9D6C4389-4866-EF4D-AE3C-2C58E10C8D94}"/>
                    </a:ext>
                  </a:extLst>
                </p:cNvPr>
                <p:cNvSpPr/>
                <p:nvPr/>
              </p:nvSpPr>
              <p:spPr>
                <a:xfrm>
                  <a:off x="10008663" y="1086330"/>
                  <a:ext cx="517449" cy="442642"/>
                </a:xfrm>
                <a:prstGeom prst="can">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73152" rIns="0" bIns="73152" rtlCol="0" anchor="ctr"/>
                <a:lstStyle/>
                <a:p>
                  <a:pPr algn="ctr">
                    <a:lnSpc>
                      <a:spcPct val="95000"/>
                    </a:lnSpc>
                  </a:pPr>
                  <a:r>
                    <a:rPr lang="en-US" sz="720" b="1" dirty="0"/>
                    <a:t>Clone</a:t>
                  </a:r>
                </a:p>
              </p:txBody>
            </p:sp>
            <p:sp>
              <p:nvSpPr>
                <p:cNvPr id="164" name="Can 74">
                  <a:extLst>
                    <a:ext uri="{FF2B5EF4-FFF2-40B4-BE49-F238E27FC236}">
                      <a16:creationId xmlns:a16="http://schemas.microsoft.com/office/drawing/2014/main" id="{046CCA69-DA81-B541-B6A7-A281AE2070F7}"/>
                    </a:ext>
                  </a:extLst>
                </p:cNvPr>
                <p:cNvSpPr/>
                <p:nvPr/>
              </p:nvSpPr>
              <p:spPr>
                <a:xfrm>
                  <a:off x="10654472" y="1086330"/>
                  <a:ext cx="517449" cy="442642"/>
                </a:xfrm>
                <a:prstGeom prst="can">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73152" rIns="0" bIns="73152" rtlCol="0" anchor="ctr"/>
                <a:lstStyle/>
                <a:p>
                  <a:pPr algn="ctr">
                    <a:lnSpc>
                      <a:spcPct val="95000"/>
                    </a:lnSpc>
                  </a:pPr>
                  <a:r>
                    <a:rPr lang="en-US" sz="720" b="1" dirty="0"/>
                    <a:t>Clone</a:t>
                  </a:r>
                </a:p>
              </p:txBody>
            </p:sp>
            <p:cxnSp>
              <p:nvCxnSpPr>
                <p:cNvPr id="165" name="Straight Connector 164">
                  <a:extLst>
                    <a:ext uri="{FF2B5EF4-FFF2-40B4-BE49-F238E27FC236}">
                      <a16:creationId xmlns:a16="http://schemas.microsoft.com/office/drawing/2014/main" id="{3D72D2E3-6441-B14E-921B-D65BA6CF159A}"/>
                    </a:ext>
                  </a:extLst>
                </p:cNvPr>
                <p:cNvCxnSpPr>
                  <a:stCxn id="178" idx="2"/>
                  <a:endCxn id="160" idx="1"/>
                </p:cNvCxnSpPr>
                <p:nvPr/>
              </p:nvCxnSpPr>
              <p:spPr>
                <a:xfrm>
                  <a:off x="8978397" y="975767"/>
                  <a:ext cx="1" cy="11056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626B88B-AD04-1545-B39A-06284E3BBD96}"/>
                    </a:ext>
                  </a:extLst>
                </p:cNvPr>
                <p:cNvCxnSpPr>
                  <a:stCxn id="175" idx="2"/>
                  <a:endCxn id="162" idx="1"/>
                </p:cNvCxnSpPr>
                <p:nvPr/>
              </p:nvCxnSpPr>
              <p:spPr>
                <a:xfrm>
                  <a:off x="9623329" y="975767"/>
                  <a:ext cx="1" cy="11056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26AC7D4A-D88D-4346-B63F-9142DF439141}"/>
                    </a:ext>
                  </a:extLst>
                </p:cNvPr>
                <p:cNvCxnSpPr>
                  <a:stCxn id="172" idx="2"/>
                  <a:endCxn id="163" idx="1"/>
                </p:cNvCxnSpPr>
                <p:nvPr/>
              </p:nvCxnSpPr>
              <p:spPr>
                <a:xfrm>
                  <a:off x="10267387" y="975767"/>
                  <a:ext cx="1" cy="11056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A39322B-51C4-6D40-9470-69DF1FD9595B}"/>
                    </a:ext>
                  </a:extLst>
                </p:cNvPr>
                <p:cNvCxnSpPr>
                  <a:stCxn id="169" idx="2"/>
                  <a:endCxn id="164" idx="1"/>
                </p:cNvCxnSpPr>
                <p:nvPr/>
              </p:nvCxnSpPr>
              <p:spPr>
                <a:xfrm>
                  <a:off x="10913196" y="975767"/>
                  <a:ext cx="1" cy="110563"/>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54" name="Can 74">
                <a:extLst>
                  <a:ext uri="{FF2B5EF4-FFF2-40B4-BE49-F238E27FC236}">
                    <a16:creationId xmlns:a16="http://schemas.microsoft.com/office/drawing/2014/main" id="{1B98A8E2-B587-934B-AEB2-2B86477016FB}"/>
                  </a:ext>
                </a:extLst>
              </p:cNvPr>
              <p:cNvSpPr/>
              <p:nvPr/>
            </p:nvSpPr>
            <p:spPr>
              <a:xfrm>
                <a:off x="7534862" y="948868"/>
                <a:ext cx="658233" cy="303486"/>
              </a:xfrm>
              <a:prstGeom prst="can">
                <a:avLst/>
              </a:prstGeom>
              <a:solidFill>
                <a:schemeClr val="tx2">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73152" rIns="0" bIns="73152" rtlCol="0" anchor="ctr"/>
              <a:lstStyle/>
              <a:p>
                <a:pPr algn="ctr">
                  <a:lnSpc>
                    <a:spcPct val="95000"/>
                  </a:lnSpc>
                </a:pPr>
                <a:r>
                  <a:rPr lang="en-US" sz="720" b="1" dirty="0"/>
                  <a:t>Copy A</a:t>
                </a:r>
              </a:p>
            </p:txBody>
          </p:sp>
          <p:sp>
            <p:nvSpPr>
              <p:cNvPr id="152" name="Can 74">
                <a:extLst>
                  <a:ext uri="{FF2B5EF4-FFF2-40B4-BE49-F238E27FC236}">
                    <a16:creationId xmlns:a16="http://schemas.microsoft.com/office/drawing/2014/main" id="{55127863-2C3B-8B49-89F8-ADF108B4973A}"/>
                  </a:ext>
                </a:extLst>
              </p:cNvPr>
              <p:cNvSpPr/>
              <p:nvPr/>
            </p:nvSpPr>
            <p:spPr>
              <a:xfrm>
                <a:off x="7534862" y="2467926"/>
                <a:ext cx="658233" cy="303486"/>
              </a:xfrm>
              <a:prstGeom prst="can">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73152" rIns="0" bIns="73152" rtlCol="0" anchor="ctr"/>
              <a:lstStyle/>
              <a:p>
                <a:pPr algn="ctr">
                  <a:lnSpc>
                    <a:spcPct val="95000"/>
                  </a:lnSpc>
                </a:pPr>
                <a:r>
                  <a:rPr lang="en-US" sz="720" b="1" dirty="0"/>
                  <a:t>Copy B</a:t>
                </a:r>
              </a:p>
            </p:txBody>
          </p:sp>
        </p:grpSp>
        <p:pic>
          <p:nvPicPr>
            <p:cNvPr id="198" name="image253.png">
              <a:extLst>
                <a:ext uri="{FF2B5EF4-FFF2-40B4-BE49-F238E27FC236}">
                  <a16:creationId xmlns:a16="http://schemas.microsoft.com/office/drawing/2014/main" id="{4D6248BF-2206-A347-BED4-13C294048C4A}"/>
                </a:ext>
              </a:extLst>
            </p:cNvPr>
            <p:cNvPicPr/>
            <p:nvPr/>
          </p:nvPicPr>
          <p:blipFill>
            <a:blip r:embed="rId8">
              <a:extLst/>
            </a:blip>
            <a:stretch>
              <a:fillRect/>
            </a:stretch>
          </p:blipFill>
          <p:spPr>
            <a:xfrm>
              <a:off x="6487237" y="3923669"/>
              <a:ext cx="406102" cy="610054"/>
            </a:xfrm>
            <a:prstGeom prst="rect">
              <a:avLst/>
            </a:prstGeom>
            <a:ln w="12700">
              <a:miter lim="400000"/>
            </a:ln>
          </p:spPr>
        </p:pic>
        <p:pic>
          <p:nvPicPr>
            <p:cNvPr id="199" name="image253.png">
              <a:extLst>
                <a:ext uri="{FF2B5EF4-FFF2-40B4-BE49-F238E27FC236}">
                  <a16:creationId xmlns:a16="http://schemas.microsoft.com/office/drawing/2014/main" id="{B38A80B7-398D-2142-A2E5-FE7FE36696BC}"/>
                </a:ext>
              </a:extLst>
            </p:cNvPr>
            <p:cNvPicPr/>
            <p:nvPr/>
          </p:nvPicPr>
          <p:blipFill>
            <a:blip r:embed="rId8">
              <a:extLst/>
            </a:blip>
            <a:stretch>
              <a:fillRect/>
            </a:stretch>
          </p:blipFill>
          <p:spPr>
            <a:xfrm>
              <a:off x="6993254" y="3923669"/>
              <a:ext cx="406102" cy="610054"/>
            </a:xfrm>
            <a:prstGeom prst="rect">
              <a:avLst/>
            </a:prstGeom>
            <a:ln w="12700">
              <a:miter lim="400000"/>
            </a:ln>
          </p:spPr>
        </p:pic>
        <p:pic>
          <p:nvPicPr>
            <p:cNvPr id="200" name="image253.png">
              <a:extLst>
                <a:ext uri="{FF2B5EF4-FFF2-40B4-BE49-F238E27FC236}">
                  <a16:creationId xmlns:a16="http://schemas.microsoft.com/office/drawing/2014/main" id="{F0E8481C-8BF6-214D-A854-EBB10448B1D1}"/>
                </a:ext>
              </a:extLst>
            </p:cNvPr>
            <p:cNvPicPr/>
            <p:nvPr/>
          </p:nvPicPr>
          <p:blipFill>
            <a:blip r:embed="rId8">
              <a:extLst/>
            </a:blip>
            <a:stretch>
              <a:fillRect/>
            </a:stretch>
          </p:blipFill>
          <p:spPr>
            <a:xfrm>
              <a:off x="7499859" y="3923669"/>
              <a:ext cx="406102" cy="610054"/>
            </a:xfrm>
            <a:prstGeom prst="rect">
              <a:avLst/>
            </a:prstGeom>
            <a:ln w="12700">
              <a:miter lim="400000"/>
            </a:ln>
          </p:spPr>
        </p:pic>
        <p:pic>
          <p:nvPicPr>
            <p:cNvPr id="201" name="image253.png">
              <a:extLst>
                <a:ext uri="{FF2B5EF4-FFF2-40B4-BE49-F238E27FC236}">
                  <a16:creationId xmlns:a16="http://schemas.microsoft.com/office/drawing/2014/main" id="{E753748D-C977-EF40-A7A4-AB57C63F39B0}"/>
                </a:ext>
              </a:extLst>
            </p:cNvPr>
            <p:cNvPicPr/>
            <p:nvPr/>
          </p:nvPicPr>
          <p:blipFill>
            <a:blip r:embed="rId8">
              <a:extLst/>
            </a:blip>
            <a:stretch>
              <a:fillRect/>
            </a:stretch>
          </p:blipFill>
          <p:spPr>
            <a:xfrm>
              <a:off x="8000078" y="3923669"/>
              <a:ext cx="406102" cy="610054"/>
            </a:xfrm>
            <a:prstGeom prst="rect">
              <a:avLst/>
            </a:prstGeom>
            <a:ln w="12700">
              <a:miter lim="400000"/>
            </a:ln>
          </p:spPr>
        </p:pic>
      </p:grpSp>
      <p:pic>
        <p:nvPicPr>
          <p:cNvPr id="203" name="Picture 202" descr="ontap-cloud.png">
            <a:extLst>
              <a:ext uri="{FF2B5EF4-FFF2-40B4-BE49-F238E27FC236}">
                <a16:creationId xmlns:a16="http://schemas.microsoft.com/office/drawing/2014/main" id="{2B7B14C8-286D-CC42-9121-E9411BF2727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605899" y="2371639"/>
            <a:ext cx="418581" cy="418582"/>
          </a:xfrm>
          <a:prstGeom prst="rect">
            <a:avLst/>
          </a:prstGeom>
          <a:pattFill prst="wdUpDiag">
            <a:fgClr>
              <a:srgbClr val="ECECEC"/>
            </a:fgClr>
            <a:bgClr>
              <a:schemeClr val="bg1"/>
            </a:bgClr>
          </a:pattFill>
          <a:ln w="12700">
            <a:noFill/>
          </a:ln>
          <a:effectLst/>
        </p:spPr>
      </p:pic>
      <p:pic>
        <p:nvPicPr>
          <p:cNvPr id="204" name="Picture 203" descr="ontap-cloud.png">
            <a:extLst>
              <a:ext uri="{FF2B5EF4-FFF2-40B4-BE49-F238E27FC236}">
                <a16:creationId xmlns:a16="http://schemas.microsoft.com/office/drawing/2014/main" id="{DB45AA71-43E7-BB44-96B5-670B80E6366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605899" y="3565117"/>
            <a:ext cx="418581" cy="418582"/>
          </a:xfrm>
          <a:prstGeom prst="rect">
            <a:avLst/>
          </a:prstGeom>
          <a:pattFill prst="wdUpDiag">
            <a:fgClr>
              <a:srgbClr val="ECECEC"/>
            </a:fgClr>
            <a:bgClr>
              <a:schemeClr val="bg1"/>
            </a:bgClr>
          </a:pattFill>
          <a:ln w="12700">
            <a:noFill/>
          </a:ln>
          <a:effectLst/>
        </p:spPr>
      </p:pic>
      <p:pic>
        <p:nvPicPr>
          <p:cNvPr id="209" name="image128.png" descr="SnapMirror-Right.png">
            <a:extLst>
              <a:ext uri="{FF2B5EF4-FFF2-40B4-BE49-F238E27FC236}">
                <a16:creationId xmlns:a16="http://schemas.microsoft.com/office/drawing/2014/main" id="{D99323D2-6499-D942-9F48-A5F66D798F5C}"/>
              </a:ext>
            </a:extLst>
          </p:cNvPr>
          <p:cNvPicPr/>
          <p:nvPr/>
        </p:nvPicPr>
        <p:blipFill>
          <a:blip r:embed="rId10">
            <a:extLst/>
          </a:blip>
          <a:stretch>
            <a:fillRect/>
          </a:stretch>
        </p:blipFill>
        <p:spPr>
          <a:xfrm>
            <a:off x="4817213" y="2817823"/>
            <a:ext cx="336390" cy="228647"/>
          </a:xfrm>
          <a:prstGeom prst="rect">
            <a:avLst/>
          </a:prstGeom>
          <a:ln w="12700">
            <a:miter lim="400000"/>
          </a:ln>
        </p:spPr>
      </p:pic>
      <p:cxnSp>
        <p:nvCxnSpPr>
          <p:cNvPr id="211" name="Straight Arrow Connector 210">
            <a:extLst>
              <a:ext uri="{FF2B5EF4-FFF2-40B4-BE49-F238E27FC236}">
                <a16:creationId xmlns:a16="http://schemas.microsoft.com/office/drawing/2014/main" id="{160F4639-5D20-AF43-AA4A-92CDAFC47583}"/>
              </a:ext>
            </a:extLst>
          </p:cNvPr>
          <p:cNvCxnSpPr>
            <a:cxnSpLocks/>
            <a:stCxn id="58" idx="3"/>
            <a:endCxn id="204" idx="1"/>
          </p:cNvCxnSpPr>
          <p:nvPr/>
        </p:nvCxnSpPr>
        <p:spPr bwMode="auto">
          <a:xfrm>
            <a:off x="4163890" y="3272323"/>
            <a:ext cx="1442009" cy="502085"/>
          </a:xfrm>
          <a:prstGeom prst="straightConnector1">
            <a:avLst/>
          </a:prstGeom>
          <a:solidFill>
            <a:schemeClr val="accent1"/>
          </a:solidFill>
          <a:ln w="25400" cap="flat" cmpd="sng" algn="ctr">
            <a:solidFill>
              <a:schemeClr val="accent6"/>
            </a:solidFill>
            <a:prstDash val="solid"/>
            <a:round/>
            <a:headEnd type="triangle"/>
            <a:tailEnd type="triangle"/>
          </a:ln>
          <a:effectLst/>
        </p:spPr>
      </p:cxnSp>
      <p:pic>
        <p:nvPicPr>
          <p:cNvPr id="212" name="image128.png" descr="SnapMirror-Right.png">
            <a:extLst>
              <a:ext uri="{FF2B5EF4-FFF2-40B4-BE49-F238E27FC236}">
                <a16:creationId xmlns:a16="http://schemas.microsoft.com/office/drawing/2014/main" id="{F2F187BD-9AD5-3441-AAF9-091D95006070}"/>
              </a:ext>
            </a:extLst>
          </p:cNvPr>
          <p:cNvPicPr/>
          <p:nvPr/>
        </p:nvPicPr>
        <p:blipFill>
          <a:blip r:embed="rId10">
            <a:extLst/>
          </a:blip>
          <a:stretch>
            <a:fillRect/>
          </a:stretch>
        </p:blipFill>
        <p:spPr>
          <a:xfrm>
            <a:off x="4817213" y="3392793"/>
            <a:ext cx="336390" cy="228647"/>
          </a:xfrm>
          <a:prstGeom prst="rect">
            <a:avLst/>
          </a:prstGeom>
          <a:ln w="12700">
            <a:miter lim="400000"/>
          </a:ln>
        </p:spPr>
      </p:pic>
    </p:spTree>
    <p:extLst>
      <p:ext uri="{BB962C8B-B14F-4D97-AF65-F5344CB8AC3E}">
        <p14:creationId xmlns:p14="http://schemas.microsoft.com/office/powerpoint/2010/main" val="157624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03"/>
                                        </p:tgtEl>
                                      </p:cBhvr>
                                    </p:animEffect>
                                    <p:animScale>
                                      <p:cBhvr>
                                        <p:cTn id="7" dur="250" autoRev="1" fill="hold"/>
                                        <p:tgtEl>
                                          <p:spTgt spid="203"/>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04"/>
                                        </p:tgtEl>
                                      </p:cBhvr>
                                    </p:animEffect>
                                    <p:animScale>
                                      <p:cBhvr>
                                        <p:cTn id="10" dur="250" autoRev="1" fill="hold"/>
                                        <p:tgtEl>
                                          <p:spTgt spid="20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5256-15BB-4771-B125-1D8C4FEC0ACE}"/>
              </a:ext>
            </a:extLst>
          </p:cNvPr>
          <p:cNvSpPr>
            <a:spLocks noGrp="1"/>
          </p:cNvSpPr>
          <p:nvPr>
            <p:ph type="title"/>
          </p:nvPr>
        </p:nvSpPr>
        <p:spPr/>
        <p:txBody>
          <a:bodyPr/>
          <a:lstStyle/>
          <a:p>
            <a:r>
              <a:rPr lang="en-US" dirty="0"/>
              <a:t>Usage Example: File Shares in the Cloud</a:t>
            </a:r>
          </a:p>
        </p:txBody>
      </p:sp>
      <p:sp>
        <p:nvSpPr>
          <p:cNvPr id="3" name="Content Placeholder 2">
            <a:extLst>
              <a:ext uri="{FF2B5EF4-FFF2-40B4-BE49-F238E27FC236}">
                <a16:creationId xmlns:a16="http://schemas.microsoft.com/office/drawing/2014/main" id="{8603C44C-4F13-486E-95E4-184902FB4332}"/>
              </a:ext>
            </a:extLst>
          </p:cNvPr>
          <p:cNvSpPr>
            <a:spLocks noGrp="1"/>
          </p:cNvSpPr>
          <p:nvPr>
            <p:ph sz="quarter" idx="14"/>
          </p:nvPr>
        </p:nvSpPr>
        <p:spPr>
          <a:xfrm>
            <a:off x="210495" y="1288916"/>
            <a:ext cx="5265858" cy="3867284"/>
          </a:xfrm>
        </p:spPr>
        <p:txBody>
          <a:bodyPr anchor="ctr"/>
          <a:lstStyle/>
          <a:p>
            <a:r>
              <a:rPr lang="en-US" dirty="0"/>
              <a:t>Replace or extend your </a:t>
            </a:r>
            <a:r>
              <a:rPr lang="en-US" dirty="0">
                <a:solidFill>
                  <a:srgbClr val="000000"/>
                </a:solidFill>
              </a:rPr>
              <a:t>on-premises</a:t>
            </a:r>
            <a:r>
              <a:rPr lang="en-US" dirty="0"/>
              <a:t> NAS shares with cloud and grow as you go</a:t>
            </a:r>
          </a:p>
          <a:p>
            <a:r>
              <a:rPr lang="en-US" dirty="0"/>
              <a:t>Take advantage of the leading NAS capabilities of </a:t>
            </a:r>
            <a:r>
              <a:rPr lang="en-US" dirty="0">
                <a:solidFill>
                  <a:srgbClr val="000000"/>
                </a:solidFill>
              </a:rPr>
              <a:t>NetApp:</a:t>
            </a:r>
            <a:r>
              <a:rPr lang="en-US" dirty="0"/>
              <a:t> </a:t>
            </a:r>
          </a:p>
          <a:p>
            <a:pPr lvl="1"/>
            <a:r>
              <a:rPr lang="en-US" dirty="0"/>
              <a:t>Storage efficiencies</a:t>
            </a:r>
          </a:p>
          <a:p>
            <a:pPr lvl="1"/>
            <a:r>
              <a:rPr lang="en-US" dirty="0"/>
              <a:t>Encryption</a:t>
            </a:r>
          </a:p>
          <a:p>
            <a:pPr lvl="1"/>
            <a:r>
              <a:rPr lang="en-US" dirty="0">
                <a:solidFill>
                  <a:srgbClr val="000000"/>
                </a:solidFill>
              </a:rPr>
              <a:t>Snapshot</a:t>
            </a:r>
            <a:r>
              <a:rPr lang="en-US" dirty="0"/>
              <a:t> copies</a:t>
            </a:r>
          </a:p>
          <a:p>
            <a:r>
              <a:rPr lang="en-US" dirty="0"/>
              <a:t>Protect against </a:t>
            </a:r>
            <a:r>
              <a:rPr lang="en-US" dirty="0">
                <a:solidFill>
                  <a:srgbClr val="000000"/>
                </a:solidFill>
              </a:rPr>
              <a:t>ransomware</a:t>
            </a:r>
            <a:r>
              <a:rPr lang="en-US" dirty="0"/>
              <a:t> in the cloud</a:t>
            </a:r>
          </a:p>
        </p:txBody>
      </p:sp>
      <p:sp>
        <p:nvSpPr>
          <p:cNvPr id="4" name="Text Placeholder 3">
            <a:extLst>
              <a:ext uri="{FF2B5EF4-FFF2-40B4-BE49-F238E27FC236}">
                <a16:creationId xmlns:a16="http://schemas.microsoft.com/office/drawing/2014/main" id="{C9A8A743-2296-4A32-82A1-D8CC833AEA98}"/>
              </a:ext>
            </a:extLst>
          </p:cNvPr>
          <p:cNvSpPr>
            <a:spLocks noGrp="1"/>
          </p:cNvSpPr>
          <p:nvPr>
            <p:ph type="body" idx="10"/>
          </p:nvPr>
        </p:nvSpPr>
        <p:spPr/>
        <p:txBody>
          <a:bodyPr/>
          <a:lstStyle/>
          <a:p>
            <a:endParaRPr lang="en-US" dirty="0"/>
          </a:p>
        </p:txBody>
      </p:sp>
      <p:sp>
        <p:nvSpPr>
          <p:cNvPr id="6" name="Text Placeholder 5">
            <a:extLst>
              <a:ext uri="{FF2B5EF4-FFF2-40B4-BE49-F238E27FC236}">
                <a16:creationId xmlns:a16="http://schemas.microsoft.com/office/drawing/2014/main" id="{350012D6-E77E-4B10-99DA-6A29AF7DD98D}"/>
              </a:ext>
            </a:extLst>
          </p:cNvPr>
          <p:cNvSpPr>
            <a:spLocks noGrp="1"/>
          </p:cNvSpPr>
          <p:nvPr>
            <p:ph type="body" sz="quarter" idx="16"/>
          </p:nvPr>
        </p:nvSpPr>
        <p:spPr/>
        <p:txBody>
          <a:bodyPr/>
          <a:lstStyle/>
          <a:p>
            <a:endParaRPr lang="en-US" dirty="0"/>
          </a:p>
        </p:txBody>
      </p:sp>
      <p:sp>
        <p:nvSpPr>
          <p:cNvPr id="7" name="Footer Placeholder 6">
            <a:extLst>
              <a:ext uri="{FF2B5EF4-FFF2-40B4-BE49-F238E27FC236}">
                <a16:creationId xmlns:a16="http://schemas.microsoft.com/office/drawing/2014/main" id="{B1949FB7-7F45-48C7-BB24-0A8B44284654}"/>
              </a:ext>
            </a:extLst>
          </p:cNvPr>
          <p:cNvSpPr>
            <a:spLocks noGrp="1"/>
          </p:cNvSpPr>
          <p:nvPr>
            <p:ph type="ftr" sz="quarter" idx="3"/>
          </p:nvPr>
        </p:nvSpPr>
        <p:spPr/>
        <p:txBody>
          <a:bodyPr/>
          <a:lstStyle/>
          <a:p>
            <a:pPr>
              <a:defRPr/>
            </a:pPr>
            <a:r>
              <a:rPr lang="en-US"/>
              <a:t>© 2019 NetApp, Inc. All rights reserved. </a:t>
            </a:r>
            <a:endParaRPr lang="en-US" dirty="0"/>
          </a:p>
        </p:txBody>
      </p:sp>
      <p:pic>
        <p:nvPicPr>
          <p:cNvPr id="8" name="image121.png" descr="Folder-Group-Protected.png">
            <a:extLst>
              <a:ext uri="{FF2B5EF4-FFF2-40B4-BE49-F238E27FC236}">
                <a16:creationId xmlns:a16="http://schemas.microsoft.com/office/drawing/2014/main" id="{1834CBD9-67F6-4E9C-9284-05E29360E990}"/>
              </a:ext>
            </a:extLst>
          </p:cNvPr>
          <p:cNvPicPr>
            <a:picLocks/>
          </p:cNvPicPr>
          <p:nvPr/>
        </p:nvPicPr>
        <p:blipFill>
          <a:blip r:embed="rId3">
            <a:extLst/>
          </a:blip>
          <a:stretch>
            <a:fillRect/>
          </a:stretch>
        </p:blipFill>
        <p:spPr bwMode="auto">
          <a:xfrm>
            <a:off x="6310069" y="2189625"/>
            <a:ext cx="2726354" cy="204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9" name="Slide Number Placeholder 8">
            <a:extLst>
              <a:ext uri="{FF2B5EF4-FFF2-40B4-BE49-F238E27FC236}">
                <a16:creationId xmlns:a16="http://schemas.microsoft.com/office/drawing/2014/main" id="{9B7D984C-FA34-A044-B543-6B5211F2847B}"/>
              </a:ext>
            </a:extLst>
          </p:cNvPr>
          <p:cNvSpPr>
            <a:spLocks noGrp="1"/>
          </p:cNvSpPr>
          <p:nvPr>
            <p:ph type="sldNum" sz="quarter" idx="4"/>
          </p:nvPr>
        </p:nvSpPr>
        <p:spPr/>
        <p:txBody>
          <a:bodyPr/>
          <a:lstStyle/>
          <a:p>
            <a:fld id="{92978B7E-5EBE-134C-B481-E4E8CA36F800}" type="slidenum">
              <a:rPr lang="en-US" smtClean="0"/>
              <a:pPr/>
              <a:t>12</a:t>
            </a:fld>
            <a:endParaRPr lang="en-US" dirty="0"/>
          </a:p>
        </p:txBody>
      </p:sp>
    </p:spTree>
    <p:extLst>
      <p:ext uri="{BB962C8B-B14F-4D97-AF65-F5344CB8AC3E}">
        <p14:creationId xmlns:p14="http://schemas.microsoft.com/office/powerpoint/2010/main" val="3081014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4AC6-7F48-4790-9AC8-9E349A26EC5F}"/>
              </a:ext>
            </a:extLst>
          </p:cNvPr>
          <p:cNvSpPr>
            <a:spLocks noGrp="1"/>
          </p:cNvSpPr>
          <p:nvPr>
            <p:ph type="title"/>
          </p:nvPr>
        </p:nvSpPr>
        <p:spPr/>
        <p:txBody>
          <a:bodyPr/>
          <a:lstStyle/>
          <a:p>
            <a:r>
              <a:rPr lang="en-US" dirty="0"/>
              <a:t>Usage </a:t>
            </a:r>
            <a:r>
              <a:rPr lang="en-US" dirty="0">
                <a:solidFill>
                  <a:srgbClr val="0067C5"/>
                </a:solidFill>
              </a:rPr>
              <a:t>Example</a:t>
            </a:r>
            <a:r>
              <a:rPr lang="en-US" dirty="0"/>
              <a:t>: Multiregion Application Coverage</a:t>
            </a:r>
          </a:p>
        </p:txBody>
      </p:sp>
      <p:sp>
        <p:nvSpPr>
          <p:cNvPr id="5" name="Text Placeholder 4">
            <a:extLst>
              <a:ext uri="{FF2B5EF4-FFF2-40B4-BE49-F238E27FC236}">
                <a16:creationId xmlns:a16="http://schemas.microsoft.com/office/drawing/2014/main" id="{D50098A4-D11D-084F-AC6D-606E029392DB}"/>
              </a:ext>
            </a:extLst>
          </p:cNvPr>
          <p:cNvSpPr>
            <a:spLocks noGrp="1"/>
          </p:cNvSpPr>
          <p:nvPr>
            <p:ph type="body" idx="10"/>
          </p:nvPr>
        </p:nvSpPr>
        <p:spPr/>
        <p:txBody>
          <a:bodyPr/>
          <a:lstStyle/>
          <a:p>
            <a:r>
              <a:rPr lang="en-US" dirty="0"/>
              <a:t>Multiple Availability Zone (AZ) operation in EU West, data recovery in EU Central</a:t>
            </a:r>
          </a:p>
        </p:txBody>
      </p:sp>
      <p:sp>
        <p:nvSpPr>
          <p:cNvPr id="4" name="Slide Number Placeholder 3">
            <a:extLst>
              <a:ext uri="{FF2B5EF4-FFF2-40B4-BE49-F238E27FC236}">
                <a16:creationId xmlns:a16="http://schemas.microsoft.com/office/drawing/2014/main" id="{6E586877-BDE0-4C35-A08F-7D95DA20536E}"/>
              </a:ext>
            </a:extLst>
          </p:cNvPr>
          <p:cNvSpPr>
            <a:spLocks noGrp="1"/>
          </p:cNvSpPr>
          <p:nvPr>
            <p:ph type="sldNum" sz="quarter" idx="4"/>
          </p:nvPr>
        </p:nvSpPr>
        <p:spPr/>
        <p:txBody>
          <a:bodyPr/>
          <a:lstStyle/>
          <a:p>
            <a:fld id="{92978B7E-5EBE-134C-B481-E4E8CA36F800}" type="slidenum">
              <a:rPr lang="en-US" smtClean="0"/>
              <a:pPr/>
              <a:t>13</a:t>
            </a:fld>
            <a:endParaRPr lang="en-US" dirty="0"/>
          </a:p>
        </p:txBody>
      </p:sp>
      <p:sp>
        <p:nvSpPr>
          <p:cNvPr id="9" name="Text Placeholder 8">
            <a:extLst>
              <a:ext uri="{FF2B5EF4-FFF2-40B4-BE49-F238E27FC236}">
                <a16:creationId xmlns:a16="http://schemas.microsoft.com/office/drawing/2014/main" id="{540045F6-10E0-A24A-BB2B-455906319CF9}"/>
              </a:ext>
            </a:extLst>
          </p:cNvPr>
          <p:cNvSpPr>
            <a:spLocks noGrp="1"/>
          </p:cNvSpPr>
          <p:nvPr>
            <p:ph type="body" sz="quarter" idx="16"/>
          </p:nvPr>
        </p:nvSpPr>
        <p:spPr/>
        <p:txBody>
          <a:bodyPr/>
          <a:lstStyle/>
          <a:p>
            <a:pPr algn="r"/>
            <a:r>
              <a:rPr lang="en-US" dirty="0"/>
              <a:t>EBS: Amazon Elastic Block Store</a:t>
            </a:r>
          </a:p>
        </p:txBody>
      </p:sp>
      <p:sp>
        <p:nvSpPr>
          <p:cNvPr id="6" name="Footer Placeholder 5">
            <a:extLst>
              <a:ext uri="{FF2B5EF4-FFF2-40B4-BE49-F238E27FC236}">
                <a16:creationId xmlns:a16="http://schemas.microsoft.com/office/drawing/2014/main" id="{7F41845D-5455-4C35-B655-FF346644BA0B}"/>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91" name="Freeform: Shape 80">
            <a:extLst>
              <a:ext uri="{FF2B5EF4-FFF2-40B4-BE49-F238E27FC236}">
                <a16:creationId xmlns:a16="http://schemas.microsoft.com/office/drawing/2014/main" id="{9EC3415E-80F4-7546-890F-DA63D437954A}"/>
              </a:ext>
            </a:extLst>
          </p:cNvPr>
          <p:cNvSpPr/>
          <p:nvPr/>
        </p:nvSpPr>
        <p:spPr>
          <a:xfrm>
            <a:off x="481153" y="1434622"/>
            <a:ext cx="5276124" cy="3525464"/>
          </a:xfrm>
          <a:custGeom>
            <a:avLst/>
            <a:gdLst>
              <a:gd name="connsiteX0" fmla="*/ 3358229 w 4162425"/>
              <a:gd name="connsiteY0" fmla="*/ 1053179 h 2781300"/>
              <a:gd name="connsiteX1" fmla="*/ 2085308 w 4162425"/>
              <a:gd name="connsiteY1" fmla="*/ 7144 h 2781300"/>
              <a:gd name="connsiteX2" fmla="*/ 933641 w 4162425"/>
              <a:gd name="connsiteY2" fmla="*/ 706755 h 2781300"/>
              <a:gd name="connsiteX3" fmla="*/ 7144 w 4162425"/>
              <a:gd name="connsiteY3" fmla="*/ 1738884 h 2781300"/>
              <a:gd name="connsiteX4" fmla="*/ 1046226 w 4162425"/>
              <a:gd name="connsiteY4" fmla="*/ 2777966 h 2781300"/>
              <a:gd name="connsiteX5" fmla="*/ 3297555 w 4162425"/>
              <a:gd name="connsiteY5" fmla="*/ 2777966 h 2781300"/>
              <a:gd name="connsiteX6" fmla="*/ 4163473 w 4162425"/>
              <a:gd name="connsiteY6" fmla="*/ 1912049 h 2781300"/>
              <a:gd name="connsiteX7" fmla="*/ 3358229 w 4162425"/>
              <a:gd name="connsiteY7" fmla="*/ 1053179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2425" h="2781300">
                <a:moveTo>
                  <a:pt x="3358229" y="1053179"/>
                </a:moveTo>
                <a:cubicBezTo>
                  <a:pt x="3240405" y="455676"/>
                  <a:pt x="2715673" y="7144"/>
                  <a:pt x="2085308" y="7144"/>
                </a:cubicBezTo>
                <a:cubicBezTo>
                  <a:pt x="1584865" y="7144"/>
                  <a:pt x="1150144" y="291179"/>
                  <a:pt x="933641" y="706755"/>
                </a:cubicBezTo>
                <a:cubicBezTo>
                  <a:pt x="412337" y="762190"/>
                  <a:pt x="7144" y="1203770"/>
                  <a:pt x="7144" y="1738884"/>
                </a:cubicBezTo>
                <a:cubicBezTo>
                  <a:pt x="7144" y="2312099"/>
                  <a:pt x="473012" y="2777966"/>
                  <a:pt x="1046226" y="2777966"/>
                </a:cubicBezTo>
                <a:lnTo>
                  <a:pt x="3297555" y="2777966"/>
                </a:lnTo>
                <a:cubicBezTo>
                  <a:pt x="3775520" y="2777966"/>
                  <a:pt x="4163473" y="2390013"/>
                  <a:pt x="4163473" y="1912049"/>
                </a:cubicBezTo>
                <a:cubicBezTo>
                  <a:pt x="4163473" y="1454944"/>
                  <a:pt x="3808476" y="1084326"/>
                  <a:pt x="3358229" y="1053179"/>
                </a:cubicBezTo>
                <a:close/>
              </a:path>
            </a:pathLst>
          </a:custGeom>
          <a:solidFill>
            <a:schemeClr val="bg2">
              <a:lumMod val="60000"/>
              <a:lumOff val="40000"/>
            </a:schemeClr>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B224E945-9F66-8C4B-AB06-FD38657A4E01}"/>
              </a:ext>
            </a:extLst>
          </p:cNvPr>
          <p:cNvGrpSpPr/>
          <p:nvPr/>
        </p:nvGrpSpPr>
        <p:grpSpPr>
          <a:xfrm>
            <a:off x="544488" y="2288396"/>
            <a:ext cx="2370519" cy="2674724"/>
            <a:chOff x="7341925" y="927629"/>
            <a:chExt cx="2370519" cy="2674724"/>
          </a:xfrm>
        </p:grpSpPr>
        <p:sp>
          <p:nvSpPr>
            <p:cNvPr id="100" name="Freeform: Shape 16">
              <a:extLst>
                <a:ext uri="{FF2B5EF4-FFF2-40B4-BE49-F238E27FC236}">
                  <a16:creationId xmlns:a16="http://schemas.microsoft.com/office/drawing/2014/main" id="{8060868E-4B87-564D-90D2-77005946EA90}"/>
                </a:ext>
              </a:extLst>
            </p:cNvPr>
            <p:cNvSpPr/>
            <p:nvPr/>
          </p:nvSpPr>
          <p:spPr>
            <a:xfrm>
              <a:off x="8986815" y="1989503"/>
              <a:ext cx="725629" cy="480247"/>
            </a:xfrm>
            <a:prstGeom prst="can">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latin typeface="Arial" panose="020B0604020202020204" pitchFamily="34" charset="0"/>
                  <a:cs typeface="Arial" panose="020B0604020202020204" pitchFamily="34" charset="0"/>
                </a:rPr>
                <a:t>CIFS</a:t>
              </a:r>
            </a:p>
          </p:txBody>
        </p:sp>
        <p:sp>
          <p:nvSpPr>
            <p:cNvPr id="101" name="Freeform: Shape 19">
              <a:extLst>
                <a:ext uri="{FF2B5EF4-FFF2-40B4-BE49-F238E27FC236}">
                  <a16:creationId xmlns:a16="http://schemas.microsoft.com/office/drawing/2014/main" id="{2CD11577-8C49-A04E-9083-D23E0966ED31}"/>
                </a:ext>
              </a:extLst>
            </p:cNvPr>
            <p:cNvSpPr/>
            <p:nvPr/>
          </p:nvSpPr>
          <p:spPr>
            <a:xfrm>
              <a:off x="7341925" y="1989503"/>
              <a:ext cx="725629" cy="480247"/>
            </a:xfrm>
            <a:prstGeom prst="can">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latin typeface="Arial" panose="020B0604020202020204" pitchFamily="34" charset="0"/>
                  <a:cs typeface="Arial" panose="020B0604020202020204" pitchFamily="34" charset="0"/>
                </a:rPr>
                <a:t>NFS</a:t>
              </a:r>
            </a:p>
          </p:txBody>
        </p:sp>
        <p:sp>
          <p:nvSpPr>
            <p:cNvPr id="102" name="Freeform: Shape 22">
              <a:extLst>
                <a:ext uri="{FF2B5EF4-FFF2-40B4-BE49-F238E27FC236}">
                  <a16:creationId xmlns:a16="http://schemas.microsoft.com/office/drawing/2014/main" id="{9A773288-97A3-6F4B-889C-32229F28C4C0}"/>
                </a:ext>
              </a:extLst>
            </p:cNvPr>
            <p:cNvSpPr/>
            <p:nvPr/>
          </p:nvSpPr>
          <p:spPr>
            <a:xfrm>
              <a:off x="8165648" y="1989503"/>
              <a:ext cx="725629" cy="480247"/>
            </a:xfrm>
            <a:prstGeom prst="can">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latin typeface="Arial" panose="020B0604020202020204" pitchFamily="34" charset="0"/>
                  <a:cs typeface="Arial" panose="020B0604020202020204" pitchFamily="34" charset="0"/>
                </a:rPr>
                <a:t>iSCSI</a:t>
              </a:r>
            </a:p>
          </p:txBody>
        </p:sp>
        <p:sp>
          <p:nvSpPr>
            <p:cNvPr id="106" name="Freeform: Shape 22">
              <a:extLst>
                <a:ext uri="{FF2B5EF4-FFF2-40B4-BE49-F238E27FC236}">
                  <a16:creationId xmlns:a16="http://schemas.microsoft.com/office/drawing/2014/main" id="{25C47010-4EDD-6943-A532-9D99B6E0BC79}"/>
                </a:ext>
              </a:extLst>
            </p:cNvPr>
            <p:cNvSpPr/>
            <p:nvPr/>
          </p:nvSpPr>
          <p:spPr>
            <a:xfrm>
              <a:off x="7760658" y="3122106"/>
              <a:ext cx="1535610" cy="480247"/>
            </a:xfrm>
            <a:prstGeom prst="can">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latin typeface="Arial" panose="020B0604020202020204" pitchFamily="34" charset="0"/>
                  <a:cs typeface="Arial" panose="020B0604020202020204" pitchFamily="34" charset="0"/>
                </a:rPr>
                <a:t>EBS</a:t>
              </a:r>
            </a:p>
          </p:txBody>
        </p:sp>
        <p:pic>
          <p:nvPicPr>
            <p:cNvPr id="93" name="Picture 92" descr="ontap-cloud.png">
              <a:extLst>
                <a:ext uri="{FF2B5EF4-FFF2-40B4-BE49-F238E27FC236}">
                  <a16:creationId xmlns:a16="http://schemas.microsoft.com/office/drawing/2014/main" id="{296F92D0-9A99-684C-A605-8D3328136DD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70226" y="2597673"/>
              <a:ext cx="713917" cy="713917"/>
            </a:xfrm>
            <a:prstGeom prst="rect">
              <a:avLst/>
            </a:prstGeom>
          </p:spPr>
        </p:pic>
        <p:cxnSp>
          <p:nvCxnSpPr>
            <p:cNvPr id="94" name="Straight Connector 93">
              <a:extLst>
                <a:ext uri="{FF2B5EF4-FFF2-40B4-BE49-F238E27FC236}">
                  <a16:creationId xmlns:a16="http://schemas.microsoft.com/office/drawing/2014/main" id="{CCAD686D-33F7-F74B-9A75-7408ECE88BFF}"/>
                </a:ext>
              </a:extLst>
            </p:cNvPr>
            <p:cNvCxnSpPr>
              <a:cxnSpLocks/>
              <a:endCxn id="101" idx="1"/>
            </p:cNvCxnSpPr>
            <p:nvPr/>
          </p:nvCxnSpPr>
          <p:spPr>
            <a:xfrm>
              <a:off x="7704739" y="1647143"/>
              <a:ext cx="1" cy="3423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7667F56-3D78-8E4D-9A5B-C2BF58BD7A43}"/>
                </a:ext>
              </a:extLst>
            </p:cNvPr>
            <p:cNvCxnSpPr>
              <a:cxnSpLocks/>
              <a:endCxn id="102" idx="1"/>
            </p:cNvCxnSpPr>
            <p:nvPr/>
          </p:nvCxnSpPr>
          <p:spPr>
            <a:xfrm>
              <a:off x="8528462" y="1647143"/>
              <a:ext cx="1" cy="3423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2C5AE8C-87D8-8449-B268-6D05799D5BF8}"/>
                </a:ext>
              </a:extLst>
            </p:cNvPr>
            <p:cNvCxnSpPr>
              <a:cxnSpLocks/>
              <a:endCxn id="100" idx="1"/>
            </p:cNvCxnSpPr>
            <p:nvPr/>
          </p:nvCxnSpPr>
          <p:spPr>
            <a:xfrm>
              <a:off x="9349630" y="1647111"/>
              <a:ext cx="0" cy="3423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FD1956A-642E-D441-A5B5-C4CFDDFCE7D5}"/>
                </a:ext>
              </a:extLst>
            </p:cNvPr>
            <p:cNvCxnSpPr>
              <a:stCxn id="101" idx="3"/>
              <a:endCxn id="93" idx="0"/>
            </p:cNvCxnSpPr>
            <p:nvPr/>
          </p:nvCxnSpPr>
          <p:spPr>
            <a:xfrm>
              <a:off x="7704740" y="2469750"/>
              <a:ext cx="822445" cy="1279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4034925-DD0C-2E4B-8A43-7CD335DA01CA}"/>
                </a:ext>
              </a:extLst>
            </p:cNvPr>
            <p:cNvCxnSpPr>
              <a:endCxn id="93" idx="0"/>
            </p:cNvCxnSpPr>
            <p:nvPr/>
          </p:nvCxnSpPr>
          <p:spPr>
            <a:xfrm>
              <a:off x="8527184" y="2468751"/>
              <a:ext cx="1" cy="12892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2914C-33C3-C045-8C0A-F88477BDC956}"/>
                </a:ext>
              </a:extLst>
            </p:cNvPr>
            <p:cNvCxnSpPr>
              <a:endCxn id="93" idx="0"/>
            </p:cNvCxnSpPr>
            <p:nvPr/>
          </p:nvCxnSpPr>
          <p:spPr>
            <a:xfrm flipH="1">
              <a:off x="8527185" y="2468251"/>
              <a:ext cx="822444" cy="129422"/>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13" name="image226.png">
              <a:extLst>
                <a:ext uri="{FF2B5EF4-FFF2-40B4-BE49-F238E27FC236}">
                  <a16:creationId xmlns:a16="http://schemas.microsoft.com/office/drawing/2014/main" id="{77C8446C-02F3-1D4B-BBDB-8C2506AE010A}"/>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525170" y="927629"/>
              <a:ext cx="359138" cy="720860"/>
            </a:xfrm>
            <a:prstGeom prst="rect">
              <a:avLst/>
            </a:prstGeom>
            <a:ln w="12700">
              <a:miter lim="400000"/>
            </a:ln>
          </p:spPr>
        </p:pic>
        <p:pic>
          <p:nvPicPr>
            <p:cNvPr id="114" name="image232.png">
              <a:extLst>
                <a:ext uri="{FF2B5EF4-FFF2-40B4-BE49-F238E27FC236}">
                  <a16:creationId xmlns:a16="http://schemas.microsoft.com/office/drawing/2014/main" id="{AE63246A-9542-DF4D-B970-20634014E58C}"/>
                </a:ext>
              </a:extLst>
            </p:cNvPr>
            <p:cNvPicPr/>
            <p:nvPr/>
          </p:nvPicPr>
          <p:blipFill>
            <a:blip r:embed="rId5">
              <a:extLst/>
            </a:blip>
            <a:stretch>
              <a:fillRect/>
            </a:stretch>
          </p:blipFill>
          <p:spPr>
            <a:xfrm>
              <a:off x="7995979" y="932298"/>
              <a:ext cx="1059856" cy="720860"/>
            </a:xfrm>
            <a:prstGeom prst="rect">
              <a:avLst/>
            </a:prstGeom>
            <a:ln w="12700">
              <a:miter lim="400000"/>
            </a:ln>
          </p:spPr>
        </p:pic>
        <p:pic>
          <p:nvPicPr>
            <p:cNvPr id="115" name="image226.png">
              <a:extLst>
                <a:ext uri="{FF2B5EF4-FFF2-40B4-BE49-F238E27FC236}">
                  <a16:creationId xmlns:a16="http://schemas.microsoft.com/office/drawing/2014/main" id="{DECFF2FA-4F1B-7243-A5AB-3979A56AA34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170060" y="927629"/>
              <a:ext cx="359138" cy="720860"/>
            </a:xfrm>
            <a:prstGeom prst="rect">
              <a:avLst/>
            </a:prstGeom>
            <a:ln w="12700">
              <a:miter lim="400000"/>
            </a:ln>
          </p:spPr>
        </p:pic>
      </p:grpSp>
      <p:sp>
        <p:nvSpPr>
          <p:cNvPr id="152" name="TextBox 151">
            <a:extLst>
              <a:ext uri="{FF2B5EF4-FFF2-40B4-BE49-F238E27FC236}">
                <a16:creationId xmlns:a16="http://schemas.microsoft.com/office/drawing/2014/main" id="{7A6C5FEA-9E8B-454F-B890-0EAD94D8AAF3}"/>
              </a:ext>
            </a:extLst>
          </p:cNvPr>
          <p:cNvSpPr txBox="1"/>
          <p:nvPr/>
        </p:nvSpPr>
        <p:spPr>
          <a:xfrm>
            <a:off x="477015" y="2004180"/>
            <a:ext cx="2505464" cy="307740"/>
          </a:xfrm>
          <a:prstGeom prst="rect">
            <a:avLst/>
          </a:prstGeom>
          <a:noFill/>
        </p:spPr>
        <p:txBody>
          <a:bodyPr wrap="square" lIns="121885" tIns="60942" rIns="121885" bIns="60942" rtlCol="0">
            <a:spAutoFit/>
          </a:bodyPr>
          <a:lstStyle/>
          <a:p>
            <a:pPr algn="ctr">
              <a:buClr>
                <a:schemeClr val="accent2"/>
              </a:buClr>
            </a:pPr>
            <a:r>
              <a:rPr lang="en-US" sz="1200" b="1" dirty="0">
                <a:solidFill>
                  <a:srgbClr val="0067C5"/>
                </a:solidFill>
              </a:rPr>
              <a:t>AWS</a:t>
            </a:r>
            <a:r>
              <a:rPr lang="en-US" sz="1200" b="1" dirty="0">
                <a:solidFill>
                  <a:schemeClr val="accent1"/>
                </a:solidFill>
              </a:rPr>
              <a:t> Availability Zone 1</a:t>
            </a:r>
          </a:p>
        </p:txBody>
      </p:sp>
      <p:grpSp>
        <p:nvGrpSpPr>
          <p:cNvPr id="17" name="Group 16">
            <a:extLst>
              <a:ext uri="{FF2B5EF4-FFF2-40B4-BE49-F238E27FC236}">
                <a16:creationId xmlns:a16="http://schemas.microsoft.com/office/drawing/2014/main" id="{02E1E5E6-C6A8-A34F-8156-1E133E351874}"/>
              </a:ext>
            </a:extLst>
          </p:cNvPr>
          <p:cNvGrpSpPr/>
          <p:nvPr/>
        </p:nvGrpSpPr>
        <p:grpSpPr>
          <a:xfrm>
            <a:off x="3571770" y="2004180"/>
            <a:ext cx="2505464" cy="2958940"/>
            <a:chOff x="3571770" y="2004180"/>
            <a:chExt cx="2505464" cy="2958940"/>
          </a:xfrm>
        </p:grpSpPr>
        <p:grpSp>
          <p:nvGrpSpPr>
            <p:cNvPr id="116" name="Group 115">
              <a:extLst>
                <a:ext uri="{FF2B5EF4-FFF2-40B4-BE49-F238E27FC236}">
                  <a16:creationId xmlns:a16="http://schemas.microsoft.com/office/drawing/2014/main" id="{95E448EE-C325-B545-B4E3-8C98197072F4}"/>
                </a:ext>
              </a:extLst>
            </p:cNvPr>
            <p:cNvGrpSpPr/>
            <p:nvPr/>
          </p:nvGrpSpPr>
          <p:grpSpPr>
            <a:xfrm>
              <a:off x="3639243" y="2288396"/>
              <a:ext cx="2370519" cy="2674724"/>
              <a:chOff x="7341925" y="927629"/>
              <a:chExt cx="2370519" cy="2674724"/>
            </a:xfrm>
          </p:grpSpPr>
          <p:sp>
            <p:nvSpPr>
              <p:cNvPr id="117" name="Freeform: Shape 16">
                <a:extLst>
                  <a:ext uri="{FF2B5EF4-FFF2-40B4-BE49-F238E27FC236}">
                    <a16:creationId xmlns:a16="http://schemas.microsoft.com/office/drawing/2014/main" id="{778F37A2-9401-EC4D-8685-CAF0DEFCCA96}"/>
                  </a:ext>
                </a:extLst>
              </p:cNvPr>
              <p:cNvSpPr/>
              <p:nvPr/>
            </p:nvSpPr>
            <p:spPr>
              <a:xfrm>
                <a:off x="8986815" y="1989503"/>
                <a:ext cx="725629" cy="480247"/>
              </a:xfrm>
              <a:prstGeom prst="can">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latin typeface="Arial" panose="020B0604020202020204" pitchFamily="34" charset="0"/>
                    <a:cs typeface="Arial" panose="020B0604020202020204" pitchFamily="34" charset="0"/>
                  </a:rPr>
                  <a:t>CIFS</a:t>
                </a:r>
              </a:p>
            </p:txBody>
          </p:sp>
          <p:sp>
            <p:nvSpPr>
              <p:cNvPr id="118" name="Freeform: Shape 19">
                <a:extLst>
                  <a:ext uri="{FF2B5EF4-FFF2-40B4-BE49-F238E27FC236}">
                    <a16:creationId xmlns:a16="http://schemas.microsoft.com/office/drawing/2014/main" id="{254DF26E-12DA-FA4F-8363-E8100442FBCB}"/>
                  </a:ext>
                </a:extLst>
              </p:cNvPr>
              <p:cNvSpPr/>
              <p:nvPr/>
            </p:nvSpPr>
            <p:spPr>
              <a:xfrm>
                <a:off x="7341925" y="1989503"/>
                <a:ext cx="725629" cy="480247"/>
              </a:xfrm>
              <a:prstGeom prst="can">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latin typeface="Arial" panose="020B0604020202020204" pitchFamily="34" charset="0"/>
                    <a:cs typeface="Arial" panose="020B0604020202020204" pitchFamily="34" charset="0"/>
                  </a:rPr>
                  <a:t>NFS</a:t>
                </a:r>
              </a:p>
            </p:txBody>
          </p:sp>
          <p:sp>
            <p:nvSpPr>
              <p:cNvPr id="119" name="Freeform: Shape 22">
                <a:extLst>
                  <a:ext uri="{FF2B5EF4-FFF2-40B4-BE49-F238E27FC236}">
                    <a16:creationId xmlns:a16="http://schemas.microsoft.com/office/drawing/2014/main" id="{8B1CD1E0-006D-5E46-A722-71CF73DCFCD3}"/>
                  </a:ext>
                </a:extLst>
              </p:cNvPr>
              <p:cNvSpPr/>
              <p:nvPr/>
            </p:nvSpPr>
            <p:spPr>
              <a:xfrm>
                <a:off x="8165648" y="1989503"/>
                <a:ext cx="725629" cy="480247"/>
              </a:xfrm>
              <a:prstGeom prst="can">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latin typeface="Arial" panose="020B0604020202020204" pitchFamily="34" charset="0"/>
                    <a:cs typeface="Arial" panose="020B0604020202020204" pitchFamily="34" charset="0"/>
                  </a:rPr>
                  <a:t>iSCSI</a:t>
                </a:r>
              </a:p>
            </p:txBody>
          </p:sp>
          <p:sp>
            <p:nvSpPr>
              <p:cNvPr id="120" name="Freeform: Shape 22">
                <a:extLst>
                  <a:ext uri="{FF2B5EF4-FFF2-40B4-BE49-F238E27FC236}">
                    <a16:creationId xmlns:a16="http://schemas.microsoft.com/office/drawing/2014/main" id="{3C857D07-CADB-5349-9B00-AFB0A5A5F239}"/>
                  </a:ext>
                </a:extLst>
              </p:cNvPr>
              <p:cNvSpPr/>
              <p:nvPr/>
            </p:nvSpPr>
            <p:spPr>
              <a:xfrm>
                <a:off x="7760658" y="3122106"/>
                <a:ext cx="1535610" cy="480247"/>
              </a:xfrm>
              <a:prstGeom prst="can">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latin typeface="Arial" panose="020B0604020202020204" pitchFamily="34" charset="0"/>
                    <a:cs typeface="Arial" panose="020B0604020202020204" pitchFamily="34" charset="0"/>
                  </a:rPr>
                  <a:t>EBS</a:t>
                </a:r>
              </a:p>
            </p:txBody>
          </p:sp>
          <p:pic>
            <p:nvPicPr>
              <p:cNvPr id="121" name="Picture 120" descr="ontap-cloud.png">
                <a:extLst>
                  <a:ext uri="{FF2B5EF4-FFF2-40B4-BE49-F238E27FC236}">
                    <a16:creationId xmlns:a16="http://schemas.microsoft.com/office/drawing/2014/main" id="{8E4FCBFE-2893-C64F-B999-98A0993EC25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70226" y="2597673"/>
                <a:ext cx="713917" cy="713917"/>
              </a:xfrm>
              <a:prstGeom prst="rect">
                <a:avLst/>
              </a:prstGeom>
            </p:spPr>
          </p:pic>
          <p:cxnSp>
            <p:nvCxnSpPr>
              <p:cNvPr id="122" name="Straight Connector 121">
                <a:extLst>
                  <a:ext uri="{FF2B5EF4-FFF2-40B4-BE49-F238E27FC236}">
                    <a16:creationId xmlns:a16="http://schemas.microsoft.com/office/drawing/2014/main" id="{B09BBB06-0B1A-3A4F-A0EE-64FB05BD2E41}"/>
                  </a:ext>
                </a:extLst>
              </p:cNvPr>
              <p:cNvCxnSpPr>
                <a:cxnSpLocks/>
                <a:endCxn id="118" idx="1"/>
              </p:cNvCxnSpPr>
              <p:nvPr/>
            </p:nvCxnSpPr>
            <p:spPr>
              <a:xfrm>
                <a:off x="7704739" y="1647143"/>
                <a:ext cx="1" cy="3423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BCAD75E-F0E4-FE4D-A5B9-12B17B30B7F2}"/>
                  </a:ext>
                </a:extLst>
              </p:cNvPr>
              <p:cNvCxnSpPr>
                <a:cxnSpLocks/>
                <a:endCxn id="119" idx="1"/>
              </p:cNvCxnSpPr>
              <p:nvPr/>
            </p:nvCxnSpPr>
            <p:spPr>
              <a:xfrm>
                <a:off x="8528462" y="1647143"/>
                <a:ext cx="1" cy="3423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FAC81429-F4B8-FE45-8940-B364101D1809}"/>
                  </a:ext>
                </a:extLst>
              </p:cNvPr>
              <p:cNvCxnSpPr>
                <a:cxnSpLocks/>
                <a:endCxn id="117" idx="1"/>
              </p:cNvCxnSpPr>
              <p:nvPr/>
            </p:nvCxnSpPr>
            <p:spPr>
              <a:xfrm>
                <a:off x="9349630" y="1647111"/>
                <a:ext cx="0" cy="3423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8853334-FAAA-1B4D-BDAC-6B74B7C6FBE3}"/>
                  </a:ext>
                </a:extLst>
              </p:cNvPr>
              <p:cNvCxnSpPr>
                <a:stCxn id="118" idx="3"/>
                <a:endCxn id="121" idx="0"/>
              </p:cNvCxnSpPr>
              <p:nvPr/>
            </p:nvCxnSpPr>
            <p:spPr>
              <a:xfrm>
                <a:off x="7704740" y="2469750"/>
                <a:ext cx="822445" cy="1279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DB17888-9815-764B-B565-15589BB6791B}"/>
                  </a:ext>
                </a:extLst>
              </p:cNvPr>
              <p:cNvCxnSpPr>
                <a:endCxn id="121" idx="0"/>
              </p:cNvCxnSpPr>
              <p:nvPr/>
            </p:nvCxnSpPr>
            <p:spPr>
              <a:xfrm>
                <a:off x="8527184" y="2468751"/>
                <a:ext cx="1" cy="12892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92496E2-2CA5-7042-8EF7-7F11BAD41CAE}"/>
                  </a:ext>
                </a:extLst>
              </p:cNvPr>
              <p:cNvCxnSpPr>
                <a:endCxn id="121" idx="0"/>
              </p:cNvCxnSpPr>
              <p:nvPr/>
            </p:nvCxnSpPr>
            <p:spPr>
              <a:xfrm flipH="1">
                <a:off x="8527185" y="2468251"/>
                <a:ext cx="822444" cy="129422"/>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28" name="image226.png">
                <a:extLst>
                  <a:ext uri="{FF2B5EF4-FFF2-40B4-BE49-F238E27FC236}">
                    <a16:creationId xmlns:a16="http://schemas.microsoft.com/office/drawing/2014/main" id="{78FCA233-9D30-EA40-BB95-F1406B66C7B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525170" y="927629"/>
                <a:ext cx="359138" cy="720860"/>
              </a:xfrm>
              <a:prstGeom prst="rect">
                <a:avLst/>
              </a:prstGeom>
              <a:ln w="12700">
                <a:miter lim="400000"/>
              </a:ln>
            </p:spPr>
          </p:pic>
          <p:pic>
            <p:nvPicPr>
              <p:cNvPr id="129" name="image232.png">
                <a:extLst>
                  <a:ext uri="{FF2B5EF4-FFF2-40B4-BE49-F238E27FC236}">
                    <a16:creationId xmlns:a16="http://schemas.microsoft.com/office/drawing/2014/main" id="{EA91B5FA-8759-F44C-99EA-72419AF7943A}"/>
                  </a:ext>
                </a:extLst>
              </p:cNvPr>
              <p:cNvPicPr/>
              <p:nvPr/>
            </p:nvPicPr>
            <p:blipFill>
              <a:blip r:embed="rId5">
                <a:extLst/>
              </a:blip>
              <a:stretch>
                <a:fillRect/>
              </a:stretch>
            </p:blipFill>
            <p:spPr>
              <a:xfrm>
                <a:off x="7995979" y="932298"/>
                <a:ext cx="1059856" cy="720860"/>
              </a:xfrm>
              <a:prstGeom prst="rect">
                <a:avLst/>
              </a:prstGeom>
              <a:ln w="12700">
                <a:miter lim="400000"/>
              </a:ln>
            </p:spPr>
          </p:pic>
          <p:pic>
            <p:nvPicPr>
              <p:cNvPr id="130" name="image226.png">
                <a:extLst>
                  <a:ext uri="{FF2B5EF4-FFF2-40B4-BE49-F238E27FC236}">
                    <a16:creationId xmlns:a16="http://schemas.microsoft.com/office/drawing/2014/main" id="{6294720C-9BFE-314C-AB4B-A7DDB4D8A18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170060" y="927629"/>
                <a:ext cx="359138" cy="720860"/>
              </a:xfrm>
              <a:prstGeom prst="rect">
                <a:avLst/>
              </a:prstGeom>
              <a:ln w="12700">
                <a:miter lim="400000"/>
              </a:ln>
            </p:spPr>
          </p:pic>
        </p:grpSp>
        <p:sp>
          <p:nvSpPr>
            <p:cNvPr id="153" name="TextBox 152">
              <a:extLst>
                <a:ext uri="{FF2B5EF4-FFF2-40B4-BE49-F238E27FC236}">
                  <a16:creationId xmlns:a16="http://schemas.microsoft.com/office/drawing/2014/main" id="{CE4783E4-7DD8-9A4F-849C-A7FBB0DBA300}"/>
                </a:ext>
              </a:extLst>
            </p:cNvPr>
            <p:cNvSpPr txBox="1"/>
            <p:nvPr/>
          </p:nvSpPr>
          <p:spPr>
            <a:xfrm>
              <a:off x="3571770" y="2004180"/>
              <a:ext cx="2505464" cy="307740"/>
            </a:xfrm>
            <a:prstGeom prst="rect">
              <a:avLst/>
            </a:prstGeom>
            <a:noFill/>
          </p:spPr>
          <p:txBody>
            <a:bodyPr wrap="square" lIns="121885" tIns="60942" rIns="121885" bIns="60942" rtlCol="0">
              <a:spAutoFit/>
            </a:bodyPr>
            <a:lstStyle/>
            <a:p>
              <a:pPr algn="ctr">
                <a:buClr>
                  <a:schemeClr val="accent2"/>
                </a:buClr>
              </a:pPr>
              <a:r>
                <a:rPr lang="en-US" sz="1200" b="1" dirty="0">
                  <a:solidFill>
                    <a:srgbClr val="0067C5"/>
                  </a:solidFill>
                </a:rPr>
                <a:t>AWS</a:t>
              </a:r>
              <a:r>
                <a:rPr lang="en-US" sz="1200" b="1" dirty="0">
                  <a:solidFill>
                    <a:schemeClr val="accent1"/>
                  </a:solidFill>
                </a:rPr>
                <a:t> Availability Zone 2</a:t>
              </a:r>
            </a:p>
          </p:txBody>
        </p:sp>
      </p:grpSp>
      <p:grpSp>
        <p:nvGrpSpPr>
          <p:cNvPr id="18" name="Group 17">
            <a:extLst>
              <a:ext uri="{FF2B5EF4-FFF2-40B4-BE49-F238E27FC236}">
                <a16:creationId xmlns:a16="http://schemas.microsoft.com/office/drawing/2014/main" id="{8CE51B5E-3DF9-5749-B5B8-3D1947FF1128}"/>
              </a:ext>
            </a:extLst>
          </p:cNvPr>
          <p:cNvGrpSpPr/>
          <p:nvPr/>
        </p:nvGrpSpPr>
        <p:grpSpPr>
          <a:xfrm>
            <a:off x="2086706" y="4147391"/>
            <a:ext cx="2380838" cy="756112"/>
            <a:chOff x="2086706" y="4147391"/>
            <a:chExt cx="2380838" cy="756112"/>
          </a:xfrm>
        </p:grpSpPr>
        <p:cxnSp>
          <p:nvCxnSpPr>
            <p:cNvPr id="14" name="Straight Arrow Connector 13">
              <a:extLst>
                <a:ext uri="{FF2B5EF4-FFF2-40B4-BE49-F238E27FC236}">
                  <a16:creationId xmlns:a16="http://schemas.microsoft.com/office/drawing/2014/main" id="{E6D057F3-F585-0947-B8C7-804CA4F4EC50}"/>
                </a:ext>
              </a:extLst>
            </p:cNvPr>
            <p:cNvCxnSpPr>
              <a:stCxn id="93" idx="3"/>
              <a:endCxn id="121" idx="1"/>
            </p:cNvCxnSpPr>
            <p:nvPr/>
          </p:nvCxnSpPr>
          <p:spPr>
            <a:xfrm>
              <a:off x="2086706" y="4315399"/>
              <a:ext cx="2380838" cy="0"/>
            </a:xfrm>
            <a:prstGeom prst="straightConnector1">
              <a:avLst/>
            </a:prstGeom>
            <a:ln w="254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9" name="image124.png" descr="SnapMirror-Left.png">
              <a:extLst>
                <a:ext uri="{FF2B5EF4-FFF2-40B4-BE49-F238E27FC236}">
                  <a16:creationId xmlns:a16="http://schemas.microsoft.com/office/drawing/2014/main" id="{0C084B8A-AAEE-4B4A-8160-0ACE92FE7A35}"/>
                </a:ext>
              </a:extLst>
            </p:cNvPr>
            <p:cNvPicPr/>
            <p:nvPr/>
          </p:nvPicPr>
          <p:blipFill>
            <a:blip r:embed="rId6">
              <a:extLst/>
            </a:blip>
            <a:stretch>
              <a:fillRect/>
            </a:stretch>
          </p:blipFill>
          <p:spPr>
            <a:xfrm>
              <a:off x="3049895" y="4147391"/>
              <a:ext cx="494350" cy="336014"/>
            </a:xfrm>
            <a:prstGeom prst="rect">
              <a:avLst/>
            </a:prstGeom>
            <a:ln w="12700">
              <a:miter lim="400000"/>
            </a:ln>
          </p:spPr>
        </p:pic>
        <p:sp>
          <p:nvSpPr>
            <p:cNvPr id="154" name="TextBox 153">
              <a:extLst>
                <a:ext uri="{FF2B5EF4-FFF2-40B4-BE49-F238E27FC236}">
                  <a16:creationId xmlns:a16="http://schemas.microsoft.com/office/drawing/2014/main" id="{6A6E06FF-6665-3645-82E4-3359441E22C1}"/>
                </a:ext>
              </a:extLst>
            </p:cNvPr>
            <p:cNvSpPr txBox="1"/>
            <p:nvPr/>
          </p:nvSpPr>
          <p:spPr>
            <a:xfrm>
              <a:off x="2496273" y="4457263"/>
              <a:ext cx="1559145" cy="446240"/>
            </a:xfrm>
            <a:prstGeom prst="rect">
              <a:avLst/>
            </a:prstGeom>
            <a:noFill/>
          </p:spPr>
          <p:txBody>
            <a:bodyPr wrap="square" lIns="121885" tIns="60942" rIns="121885" bIns="60942" rtlCol="0">
              <a:spAutoFit/>
            </a:bodyPr>
            <a:lstStyle/>
            <a:p>
              <a:pPr algn="ctr">
                <a:buClr>
                  <a:schemeClr val="accent2"/>
                </a:buClr>
              </a:pPr>
              <a:r>
                <a:rPr lang="en-US" sz="1200" b="1" dirty="0"/>
                <a:t>Replicate Data</a:t>
              </a:r>
              <a:br>
                <a:rPr lang="en-US" sz="1200" b="1" dirty="0"/>
              </a:br>
              <a:r>
                <a:rPr lang="en-US" sz="900" b="1" dirty="0"/>
                <a:t>(</a:t>
              </a:r>
              <a:r>
                <a:rPr lang="en-US" sz="900" b="1" dirty="0" err="1"/>
                <a:t>SnapMirror</a:t>
              </a:r>
              <a:r>
                <a:rPr lang="en-US" sz="900" b="1" dirty="0"/>
                <a:t> Software)</a:t>
              </a:r>
              <a:endParaRPr lang="en-US" sz="1200" b="1" dirty="0"/>
            </a:p>
          </p:txBody>
        </p:sp>
      </p:grpSp>
      <p:sp>
        <p:nvSpPr>
          <p:cNvPr id="156" name="TextBox 155">
            <a:extLst>
              <a:ext uri="{FF2B5EF4-FFF2-40B4-BE49-F238E27FC236}">
                <a16:creationId xmlns:a16="http://schemas.microsoft.com/office/drawing/2014/main" id="{E0B9046E-DF57-E04F-A634-4A0155785F1F}"/>
              </a:ext>
            </a:extLst>
          </p:cNvPr>
          <p:cNvSpPr txBox="1"/>
          <p:nvPr/>
        </p:nvSpPr>
        <p:spPr>
          <a:xfrm>
            <a:off x="966100" y="4945933"/>
            <a:ext cx="4627475" cy="307740"/>
          </a:xfrm>
          <a:prstGeom prst="rect">
            <a:avLst/>
          </a:prstGeom>
          <a:noFill/>
        </p:spPr>
        <p:txBody>
          <a:bodyPr wrap="square" lIns="121885" tIns="60942" rIns="121885" bIns="60942" rtlCol="0">
            <a:spAutoFit/>
          </a:bodyPr>
          <a:lstStyle/>
          <a:p>
            <a:pPr algn="ctr">
              <a:buClr>
                <a:schemeClr val="accent2"/>
              </a:buClr>
            </a:pPr>
            <a:r>
              <a:rPr lang="en-US" sz="1200" b="1" dirty="0">
                <a:solidFill>
                  <a:srgbClr val="0067C5"/>
                </a:solidFill>
              </a:rPr>
              <a:t>AWS</a:t>
            </a:r>
            <a:r>
              <a:rPr lang="en-US" sz="1200" b="1" dirty="0">
                <a:solidFill>
                  <a:schemeClr val="accent1"/>
                </a:solidFill>
              </a:rPr>
              <a:t> Region 1 (EU West)</a:t>
            </a:r>
          </a:p>
        </p:txBody>
      </p:sp>
      <p:sp>
        <p:nvSpPr>
          <p:cNvPr id="157" name="Graphic 15">
            <a:extLst>
              <a:ext uri="{FF2B5EF4-FFF2-40B4-BE49-F238E27FC236}">
                <a16:creationId xmlns:a16="http://schemas.microsoft.com/office/drawing/2014/main" id="{9082C64B-B11C-AB4F-B823-A74FF6ACBB41}"/>
              </a:ext>
            </a:extLst>
          </p:cNvPr>
          <p:cNvSpPr/>
          <p:nvPr/>
        </p:nvSpPr>
        <p:spPr>
          <a:xfrm>
            <a:off x="403891" y="4100313"/>
            <a:ext cx="473384" cy="315589"/>
          </a:xfrm>
          <a:custGeom>
            <a:avLst/>
            <a:gdLst>
              <a:gd name="connsiteX0" fmla="*/ 379834 w 473383"/>
              <a:gd name="connsiteY0" fmla="*/ 129617 h 315589"/>
              <a:gd name="connsiteX1" fmla="*/ 242327 w 473383"/>
              <a:gd name="connsiteY1" fmla="*/ 16907 h 315589"/>
              <a:gd name="connsiteX2" fmla="*/ 118346 w 473383"/>
              <a:gd name="connsiteY2" fmla="*/ 93550 h 315589"/>
              <a:gd name="connsiteX3" fmla="*/ 16907 w 473383"/>
              <a:gd name="connsiteY3" fmla="*/ 204006 h 315589"/>
              <a:gd name="connsiteX4" fmla="*/ 129617 w 473383"/>
              <a:gd name="connsiteY4" fmla="*/ 316716 h 315589"/>
              <a:gd name="connsiteX5" fmla="*/ 373071 w 473383"/>
              <a:gd name="connsiteY5" fmla="*/ 316716 h 315589"/>
              <a:gd name="connsiteX6" fmla="*/ 467748 w 473383"/>
              <a:gd name="connsiteY6" fmla="*/ 222040 h 315589"/>
              <a:gd name="connsiteX7" fmla="*/ 379834 w 473383"/>
              <a:gd name="connsiteY7" fmla="*/ 129617 h 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383" h="315589">
                <a:moveTo>
                  <a:pt x="379834" y="129617"/>
                </a:moveTo>
                <a:cubicBezTo>
                  <a:pt x="366309" y="64245"/>
                  <a:pt x="309954" y="16907"/>
                  <a:pt x="242327" y="16907"/>
                </a:cubicBezTo>
                <a:cubicBezTo>
                  <a:pt x="188226" y="16907"/>
                  <a:pt x="140888" y="48465"/>
                  <a:pt x="118346" y="93550"/>
                </a:cubicBezTo>
                <a:cubicBezTo>
                  <a:pt x="59737" y="98058"/>
                  <a:pt x="16907" y="145396"/>
                  <a:pt x="16907" y="204006"/>
                </a:cubicBezTo>
                <a:cubicBezTo>
                  <a:pt x="16907" y="267124"/>
                  <a:pt x="66499" y="316716"/>
                  <a:pt x="129617" y="316716"/>
                </a:cubicBezTo>
                <a:lnTo>
                  <a:pt x="373071" y="316716"/>
                </a:lnTo>
                <a:cubicBezTo>
                  <a:pt x="424918" y="316716"/>
                  <a:pt x="467748" y="273886"/>
                  <a:pt x="467748" y="222040"/>
                </a:cubicBezTo>
                <a:cubicBezTo>
                  <a:pt x="467748" y="172447"/>
                  <a:pt x="429427" y="131871"/>
                  <a:pt x="379834" y="129617"/>
                </a:cubicBezTo>
                <a:close/>
              </a:path>
            </a:pathLst>
          </a:custGeom>
          <a:solidFill>
            <a:srgbClr val="FF8E02"/>
          </a:solidFill>
          <a:ln w="9525" cap="flat">
            <a:noFill/>
            <a:prstDash val="solid"/>
            <a:miter/>
          </a:ln>
        </p:spPr>
        <p:txBody>
          <a:bodyPr rtlCol="0" anchor="b"/>
          <a:lstStyle/>
          <a:p>
            <a:pPr algn="ctr"/>
            <a:r>
              <a:rPr lang="en-US" sz="900" b="1" dirty="0">
                <a:solidFill>
                  <a:schemeClr val="bg1"/>
                </a:solidFill>
              </a:rPr>
              <a:t>AWS</a:t>
            </a:r>
          </a:p>
        </p:txBody>
      </p:sp>
      <p:grpSp>
        <p:nvGrpSpPr>
          <p:cNvPr id="19" name="Group 18">
            <a:extLst>
              <a:ext uri="{FF2B5EF4-FFF2-40B4-BE49-F238E27FC236}">
                <a16:creationId xmlns:a16="http://schemas.microsoft.com/office/drawing/2014/main" id="{48F9DA50-D76A-E343-B192-204E5C7B4AD2}"/>
              </a:ext>
            </a:extLst>
          </p:cNvPr>
          <p:cNvGrpSpPr/>
          <p:nvPr/>
        </p:nvGrpSpPr>
        <p:grpSpPr>
          <a:xfrm>
            <a:off x="5593586" y="3264492"/>
            <a:ext cx="3808954" cy="1698628"/>
            <a:chOff x="5593586" y="3264492"/>
            <a:chExt cx="3808954" cy="1698628"/>
          </a:xfrm>
        </p:grpSpPr>
        <p:sp>
          <p:nvSpPr>
            <p:cNvPr id="131" name="Freeform: Shape 80">
              <a:extLst>
                <a:ext uri="{FF2B5EF4-FFF2-40B4-BE49-F238E27FC236}">
                  <a16:creationId xmlns:a16="http://schemas.microsoft.com/office/drawing/2014/main" id="{6FB12A22-AAB1-E34F-BB98-765B52ECA7A2}"/>
                </a:ext>
              </a:extLst>
            </p:cNvPr>
            <p:cNvSpPr/>
            <p:nvPr/>
          </p:nvSpPr>
          <p:spPr>
            <a:xfrm>
              <a:off x="6864957" y="3264492"/>
              <a:ext cx="2537583" cy="1695593"/>
            </a:xfrm>
            <a:custGeom>
              <a:avLst/>
              <a:gdLst>
                <a:gd name="connsiteX0" fmla="*/ 3358229 w 4162425"/>
                <a:gd name="connsiteY0" fmla="*/ 1053179 h 2781300"/>
                <a:gd name="connsiteX1" fmla="*/ 2085308 w 4162425"/>
                <a:gd name="connsiteY1" fmla="*/ 7144 h 2781300"/>
                <a:gd name="connsiteX2" fmla="*/ 933641 w 4162425"/>
                <a:gd name="connsiteY2" fmla="*/ 706755 h 2781300"/>
                <a:gd name="connsiteX3" fmla="*/ 7144 w 4162425"/>
                <a:gd name="connsiteY3" fmla="*/ 1738884 h 2781300"/>
                <a:gd name="connsiteX4" fmla="*/ 1046226 w 4162425"/>
                <a:gd name="connsiteY4" fmla="*/ 2777966 h 2781300"/>
                <a:gd name="connsiteX5" fmla="*/ 3297555 w 4162425"/>
                <a:gd name="connsiteY5" fmla="*/ 2777966 h 2781300"/>
                <a:gd name="connsiteX6" fmla="*/ 4163473 w 4162425"/>
                <a:gd name="connsiteY6" fmla="*/ 1912049 h 2781300"/>
                <a:gd name="connsiteX7" fmla="*/ 3358229 w 4162425"/>
                <a:gd name="connsiteY7" fmla="*/ 1053179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2425" h="2781300">
                  <a:moveTo>
                    <a:pt x="3358229" y="1053179"/>
                  </a:moveTo>
                  <a:cubicBezTo>
                    <a:pt x="3240405" y="455676"/>
                    <a:pt x="2715673" y="7144"/>
                    <a:pt x="2085308" y="7144"/>
                  </a:cubicBezTo>
                  <a:cubicBezTo>
                    <a:pt x="1584865" y="7144"/>
                    <a:pt x="1150144" y="291179"/>
                    <a:pt x="933641" y="706755"/>
                  </a:cubicBezTo>
                  <a:cubicBezTo>
                    <a:pt x="412337" y="762190"/>
                    <a:pt x="7144" y="1203770"/>
                    <a:pt x="7144" y="1738884"/>
                  </a:cubicBezTo>
                  <a:cubicBezTo>
                    <a:pt x="7144" y="2312099"/>
                    <a:pt x="473012" y="2777966"/>
                    <a:pt x="1046226" y="2777966"/>
                  </a:cubicBezTo>
                  <a:lnTo>
                    <a:pt x="3297555" y="2777966"/>
                  </a:lnTo>
                  <a:cubicBezTo>
                    <a:pt x="3775520" y="2777966"/>
                    <a:pt x="4163473" y="2390013"/>
                    <a:pt x="4163473" y="1912049"/>
                  </a:cubicBezTo>
                  <a:cubicBezTo>
                    <a:pt x="4163473" y="1454944"/>
                    <a:pt x="3808476" y="1084326"/>
                    <a:pt x="3358229" y="1053179"/>
                  </a:cubicBezTo>
                  <a:close/>
                </a:path>
              </a:pathLst>
            </a:custGeom>
            <a:solidFill>
              <a:schemeClr val="bg2">
                <a:lumMod val="60000"/>
                <a:lumOff val="40000"/>
              </a:schemeClr>
            </a:solidFill>
            <a:ln w="9525" cap="flat">
              <a:noFill/>
              <a:prstDash val="solid"/>
              <a:miter/>
            </a:ln>
          </p:spPr>
          <p:txBody>
            <a:bodyPr rtlCol="0" anchor="ctr"/>
            <a:lstStyle/>
            <a:p>
              <a:endParaRPr lang="en-US"/>
            </a:p>
          </p:txBody>
        </p:sp>
        <p:grpSp>
          <p:nvGrpSpPr>
            <p:cNvPr id="132" name="Group 131">
              <a:extLst>
                <a:ext uri="{FF2B5EF4-FFF2-40B4-BE49-F238E27FC236}">
                  <a16:creationId xmlns:a16="http://schemas.microsoft.com/office/drawing/2014/main" id="{DE1CFED1-A3B8-C142-AC15-71DAAF86B65D}"/>
                </a:ext>
              </a:extLst>
            </p:cNvPr>
            <p:cNvGrpSpPr/>
            <p:nvPr/>
          </p:nvGrpSpPr>
          <p:grpSpPr>
            <a:xfrm>
              <a:off x="7353755" y="3958440"/>
              <a:ext cx="1535610" cy="1004680"/>
              <a:chOff x="7760658" y="2597673"/>
              <a:chExt cx="1535610" cy="1004680"/>
            </a:xfrm>
          </p:grpSpPr>
          <p:sp>
            <p:nvSpPr>
              <p:cNvPr id="136" name="Freeform: Shape 22">
                <a:extLst>
                  <a:ext uri="{FF2B5EF4-FFF2-40B4-BE49-F238E27FC236}">
                    <a16:creationId xmlns:a16="http://schemas.microsoft.com/office/drawing/2014/main" id="{938A14F5-344A-2549-BF2B-90CD3A062E40}"/>
                  </a:ext>
                </a:extLst>
              </p:cNvPr>
              <p:cNvSpPr/>
              <p:nvPr/>
            </p:nvSpPr>
            <p:spPr>
              <a:xfrm>
                <a:off x="7760658" y="3122106"/>
                <a:ext cx="1535610" cy="480247"/>
              </a:xfrm>
              <a:prstGeom prst="can">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latin typeface="Arial" panose="020B0604020202020204" pitchFamily="34" charset="0"/>
                    <a:cs typeface="Arial" panose="020B0604020202020204" pitchFamily="34" charset="0"/>
                  </a:rPr>
                  <a:t>EBS</a:t>
                </a:r>
              </a:p>
            </p:txBody>
          </p:sp>
          <p:pic>
            <p:nvPicPr>
              <p:cNvPr id="137" name="Picture 136" descr="ontap-cloud.png">
                <a:extLst>
                  <a:ext uri="{FF2B5EF4-FFF2-40B4-BE49-F238E27FC236}">
                    <a16:creationId xmlns:a16="http://schemas.microsoft.com/office/drawing/2014/main" id="{60C455E3-D84F-5F42-B6F0-3B0E7CD7617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70226" y="2597673"/>
                <a:ext cx="713917" cy="713917"/>
              </a:xfrm>
              <a:prstGeom prst="rect">
                <a:avLst/>
              </a:prstGeom>
            </p:spPr>
          </p:pic>
        </p:grpSp>
        <p:cxnSp>
          <p:nvCxnSpPr>
            <p:cNvPr id="150" name="Straight Arrow Connector 149">
              <a:extLst>
                <a:ext uri="{FF2B5EF4-FFF2-40B4-BE49-F238E27FC236}">
                  <a16:creationId xmlns:a16="http://schemas.microsoft.com/office/drawing/2014/main" id="{3E49F7F0-1D65-DE4E-8966-E1E9DEF9C972}"/>
                </a:ext>
              </a:extLst>
            </p:cNvPr>
            <p:cNvCxnSpPr>
              <a:cxnSpLocks/>
              <a:stCxn id="120" idx="4"/>
              <a:endCxn id="136" idx="2"/>
            </p:cNvCxnSpPr>
            <p:nvPr/>
          </p:nvCxnSpPr>
          <p:spPr>
            <a:xfrm>
              <a:off x="5593586" y="4722997"/>
              <a:ext cx="1760169" cy="0"/>
            </a:xfrm>
            <a:prstGeom prst="straightConnector1">
              <a:avLst/>
            </a:prstGeom>
            <a:ln w="254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1" name="image124.png" descr="SnapMirror-Left.png">
              <a:extLst>
                <a:ext uri="{FF2B5EF4-FFF2-40B4-BE49-F238E27FC236}">
                  <a16:creationId xmlns:a16="http://schemas.microsoft.com/office/drawing/2014/main" id="{638B3251-4CCA-F74E-912F-907F78BCA9C4}"/>
                </a:ext>
              </a:extLst>
            </p:cNvPr>
            <p:cNvPicPr/>
            <p:nvPr/>
          </p:nvPicPr>
          <p:blipFill>
            <a:blip r:embed="rId6">
              <a:extLst/>
            </a:blip>
            <a:stretch>
              <a:fillRect/>
            </a:stretch>
          </p:blipFill>
          <p:spPr>
            <a:xfrm>
              <a:off x="6233576" y="4554989"/>
              <a:ext cx="494350" cy="336014"/>
            </a:xfrm>
            <a:prstGeom prst="rect">
              <a:avLst/>
            </a:prstGeom>
            <a:ln w="12700">
              <a:miter lim="400000"/>
            </a:ln>
          </p:spPr>
        </p:pic>
        <p:sp>
          <p:nvSpPr>
            <p:cNvPr id="155" name="TextBox 154">
              <a:extLst>
                <a:ext uri="{FF2B5EF4-FFF2-40B4-BE49-F238E27FC236}">
                  <a16:creationId xmlns:a16="http://schemas.microsoft.com/office/drawing/2014/main" id="{3D85225D-D389-934B-AF11-9D55A62D9276}"/>
                </a:ext>
              </a:extLst>
            </p:cNvPr>
            <p:cNvSpPr txBox="1"/>
            <p:nvPr/>
          </p:nvSpPr>
          <p:spPr>
            <a:xfrm>
              <a:off x="6881016" y="3595669"/>
              <a:ext cx="2505464" cy="307740"/>
            </a:xfrm>
            <a:prstGeom prst="rect">
              <a:avLst/>
            </a:prstGeom>
            <a:noFill/>
          </p:spPr>
          <p:txBody>
            <a:bodyPr wrap="square" lIns="121885" tIns="60942" rIns="121885" bIns="60942" rtlCol="0">
              <a:spAutoFit/>
            </a:bodyPr>
            <a:lstStyle/>
            <a:p>
              <a:pPr algn="ctr">
                <a:buClr>
                  <a:schemeClr val="accent2"/>
                </a:buClr>
              </a:pPr>
              <a:r>
                <a:rPr lang="en-US" sz="1200" b="1">
                  <a:solidFill>
                    <a:srgbClr val="0067C5"/>
                  </a:solidFill>
                </a:rPr>
                <a:t>AWS</a:t>
              </a:r>
              <a:r>
                <a:rPr lang="en-US" sz="1200" b="1">
                  <a:solidFill>
                    <a:schemeClr val="accent1"/>
                  </a:solidFill>
                </a:rPr>
                <a:t> Region </a:t>
              </a:r>
              <a:r>
                <a:rPr lang="en-US" sz="1200" b="1" dirty="0">
                  <a:solidFill>
                    <a:schemeClr val="accent1"/>
                  </a:solidFill>
                </a:rPr>
                <a:t>2 (EU Central)</a:t>
              </a:r>
            </a:p>
          </p:txBody>
        </p:sp>
        <p:sp>
          <p:nvSpPr>
            <p:cNvPr id="158" name="Graphic 15">
              <a:extLst>
                <a:ext uri="{FF2B5EF4-FFF2-40B4-BE49-F238E27FC236}">
                  <a16:creationId xmlns:a16="http://schemas.microsoft.com/office/drawing/2014/main" id="{D890FECF-2374-B846-9AE8-4CD77458645F}"/>
                </a:ext>
              </a:extLst>
            </p:cNvPr>
            <p:cNvSpPr/>
            <p:nvPr/>
          </p:nvSpPr>
          <p:spPr>
            <a:xfrm>
              <a:off x="6655643" y="4100313"/>
              <a:ext cx="473384" cy="315589"/>
            </a:xfrm>
            <a:custGeom>
              <a:avLst/>
              <a:gdLst>
                <a:gd name="connsiteX0" fmla="*/ 379834 w 473383"/>
                <a:gd name="connsiteY0" fmla="*/ 129617 h 315589"/>
                <a:gd name="connsiteX1" fmla="*/ 242327 w 473383"/>
                <a:gd name="connsiteY1" fmla="*/ 16907 h 315589"/>
                <a:gd name="connsiteX2" fmla="*/ 118346 w 473383"/>
                <a:gd name="connsiteY2" fmla="*/ 93550 h 315589"/>
                <a:gd name="connsiteX3" fmla="*/ 16907 w 473383"/>
                <a:gd name="connsiteY3" fmla="*/ 204006 h 315589"/>
                <a:gd name="connsiteX4" fmla="*/ 129617 w 473383"/>
                <a:gd name="connsiteY4" fmla="*/ 316716 h 315589"/>
                <a:gd name="connsiteX5" fmla="*/ 373071 w 473383"/>
                <a:gd name="connsiteY5" fmla="*/ 316716 h 315589"/>
                <a:gd name="connsiteX6" fmla="*/ 467748 w 473383"/>
                <a:gd name="connsiteY6" fmla="*/ 222040 h 315589"/>
                <a:gd name="connsiteX7" fmla="*/ 379834 w 473383"/>
                <a:gd name="connsiteY7" fmla="*/ 129617 h 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383" h="315589">
                  <a:moveTo>
                    <a:pt x="379834" y="129617"/>
                  </a:moveTo>
                  <a:cubicBezTo>
                    <a:pt x="366309" y="64245"/>
                    <a:pt x="309954" y="16907"/>
                    <a:pt x="242327" y="16907"/>
                  </a:cubicBezTo>
                  <a:cubicBezTo>
                    <a:pt x="188226" y="16907"/>
                    <a:pt x="140888" y="48465"/>
                    <a:pt x="118346" y="93550"/>
                  </a:cubicBezTo>
                  <a:cubicBezTo>
                    <a:pt x="59737" y="98058"/>
                    <a:pt x="16907" y="145396"/>
                    <a:pt x="16907" y="204006"/>
                  </a:cubicBezTo>
                  <a:cubicBezTo>
                    <a:pt x="16907" y="267124"/>
                    <a:pt x="66499" y="316716"/>
                    <a:pt x="129617" y="316716"/>
                  </a:cubicBezTo>
                  <a:lnTo>
                    <a:pt x="373071" y="316716"/>
                  </a:lnTo>
                  <a:cubicBezTo>
                    <a:pt x="424918" y="316716"/>
                    <a:pt x="467748" y="273886"/>
                    <a:pt x="467748" y="222040"/>
                  </a:cubicBezTo>
                  <a:cubicBezTo>
                    <a:pt x="467748" y="172447"/>
                    <a:pt x="429427" y="131871"/>
                    <a:pt x="379834" y="129617"/>
                  </a:cubicBezTo>
                  <a:close/>
                </a:path>
              </a:pathLst>
            </a:custGeom>
            <a:solidFill>
              <a:srgbClr val="FF8E02"/>
            </a:solidFill>
            <a:ln w="9525" cap="flat">
              <a:noFill/>
              <a:prstDash val="solid"/>
              <a:miter/>
            </a:ln>
          </p:spPr>
          <p:txBody>
            <a:bodyPr rtlCol="0" anchor="b"/>
            <a:lstStyle/>
            <a:p>
              <a:pPr algn="ctr"/>
              <a:r>
                <a:rPr lang="en-US" sz="900" b="1" dirty="0">
                  <a:solidFill>
                    <a:schemeClr val="bg1"/>
                  </a:solidFill>
                </a:rPr>
                <a:t>AWS</a:t>
              </a:r>
            </a:p>
          </p:txBody>
        </p:sp>
      </p:grpSp>
    </p:spTree>
    <p:extLst>
      <p:ext uri="{BB962C8B-B14F-4D97-AF65-F5344CB8AC3E}">
        <p14:creationId xmlns:p14="http://schemas.microsoft.com/office/powerpoint/2010/main" val="936040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061E0B0-3504-4C10-A859-B422E305778F}"/>
              </a:ext>
            </a:extLst>
          </p:cNvPr>
          <p:cNvSpPr>
            <a:spLocks noGrp="1"/>
          </p:cNvSpPr>
          <p:nvPr>
            <p:ph type="ctrTitle"/>
          </p:nvPr>
        </p:nvSpPr>
        <p:spPr>
          <a:xfrm>
            <a:off x="1739530" y="2333262"/>
            <a:ext cx="6267046" cy="1559640"/>
          </a:xfrm>
        </p:spPr>
        <p:txBody>
          <a:bodyPr/>
          <a:lstStyle/>
          <a:p>
            <a:br>
              <a:rPr lang="en-US" dirty="0"/>
            </a:br>
            <a:r>
              <a:rPr lang="en-US" dirty="0"/>
              <a:t>Deploying </a:t>
            </a:r>
            <a:r>
              <a:rPr lang="en-US" dirty="0">
                <a:solidFill>
                  <a:srgbClr val="0067C5"/>
                </a:solidFill>
              </a:rPr>
              <a:t>Cloud Volumes ONTAP</a:t>
            </a:r>
            <a:r>
              <a:rPr lang="en-US" dirty="0"/>
              <a:t> by Using Cloud Manager</a:t>
            </a:r>
          </a:p>
        </p:txBody>
      </p:sp>
      <p:sp>
        <p:nvSpPr>
          <p:cNvPr id="7" name="Footer Placeholder 6">
            <a:extLst>
              <a:ext uri="{FF2B5EF4-FFF2-40B4-BE49-F238E27FC236}">
                <a16:creationId xmlns:a16="http://schemas.microsoft.com/office/drawing/2014/main" id="{D4E60A64-432A-49EA-99EE-89A5BA7C0521}"/>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6" name="Slide Number Placeholder 6">
            <a:extLst>
              <a:ext uri="{FF2B5EF4-FFF2-40B4-BE49-F238E27FC236}">
                <a16:creationId xmlns:a16="http://schemas.microsoft.com/office/drawing/2014/main" id="{1FA99EAA-C72F-44EE-B6C7-DAA6334CBADF}"/>
              </a:ext>
            </a:extLst>
          </p:cNvPr>
          <p:cNvSpPr>
            <a:spLocks noGrp="1"/>
          </p:cNvSpPr>
          <p:nvPr>
            <p:ph type="sldNum" sz="quarter" idx="4"/>
          </p:nvPr>
        </p:nvSpPr>
        <p:spPr>
          <a:xfrm>
            <a:off x="8889543" y="5218128"/>
            <a:ext cx="671050" cy="171015"/>
          </a:xfrm>
        </p:spPr>
        <p:txBody>
          <a:bodyPr/>
          <a:lstStyle/>
          <a:p>
            <a:fld id="{16AA2537-0790-4789-A16C-397C663A3332}" type="slidenum">
              <a:rPr lang="en-US" smtClean="0"/>
              <a:pPr/>
              <a:t>14</a:t>
            </a:fld>
            <a:endParaRPr lang="en-US" dirty="0"/>
          </a:p>
        </p:txBody>
      </p:sp>
    </p:spTree>
    <p:extLst>
      <p:ext uri="{BB962C8B-B14F-4D97-AF65-F5344CB8AC3E}">
        <p14:creationId xmlns:p14="http://schemas.microsoft.com/office/powerpoint/2010/main" val="3497418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B4B78-BF57-446A-850A-583F823FFF72}"/>
              </a:ext>
            </a:extLst>
          </p:cNvPr>
          <p:cNvSpPr>
            <a:spLocks noGrp="1"/>
          </p:cNvSpPr>
          <p:nvPr>
            <p:ph type="title"/>
          </p:nvPr>
        </p:nvSpPr>
        <p:spPr/>
        <p:txBody>
          <a:bodyPr/>
          <a:lstStyle/>
          <a:p>
            <a:r>
              <a:rPr lang="en-US" dirty="0"/>
              <a:t>Provisioning for the Hybrid Cloud </a:t>
            </a:r>
          </a:p>
        </p:txBody>
      </p:sp>
      <p:sp>
        <p:nvSpPr>
          <p:cNvPr id="6" name="Text Placeholder 5">
            <a:extLst>
              <a:ext uri="{FF2B5EF4-FFF2-40B4-BE49-F238E27FC236}">
                <a16:creationId xmlns:a16="http://schemas.microsoft.com/office/drawing/2014/main" id="{8AF7FF23-958D-A042-84BA-61C7E4E3E02C}"/>
              </a:ext>
            </a:extLst>
          </p:cNvPr>
          <p:cNvSpPr>
            <a:spLocks noGrp="1"/>
          </p:cNvSpPr>
          <p:nvPr>
            <p:ph type="body" idx="10"/>
          </p:nvPr>
        </p:nvSpPr>
        <p:spPr/>
        <p:txBody>
          <a:bodyPr/>
          <a:lstStyle/>
          <a:p>
            <a:endParaRPr lang="en-US"/>
          </a:p>
        </p:txBody>
      </p:sp>
      <p:sp>
        <p:nvSpPr>
          <p:cNvPr id="5" name="Slide Number Placeholder 4">
            <a:extLst>
              <a:ext uri="{FF2B5EF4-FFF2-40B4-BE49-F238E27FC236}">
                <a16:creationId xmlns:a16="http://schemas.microsoft.com/office/drawing/2014/main" id="{F7D7B259-B404-4FFB-B122-17C1596D626B}"/>
              </a:ext>
            </a:extLst>
          </p:cNvPr>
          <p:cNvSpPr>
            <a:spLocks noGrp="1"/>
          </p:cNvSpPr>
          <p:nvPr>
            <p:ph type="sldNum" sz="quarter" idx="4"/>
          </p:nvPr>
        </p:nvSpPr>
        <p:spPr/>
        <p:txBody>
          <a:bodyPr/>
          <a:lstStyle/>
          <a:p>
            <a:fld id="{92978B7E-5EBE-134C-B481-E4E8CA36F800}" type="slidenum">
              <a:rPr lang="en-US" smtClean="0"/>
              <a:pPr/>
              <a:t>15</a:t>
            </a:fld>
            <a:endParaRPr lang="en-US" dirty="0"/>
          </a:p>
        </p:txBody>
      </p:sp>
      <p:sp>
        <p:nvSpPr>
          <p:cNvPr id="29" name="Text Placeholder 28">
            <a:extLst>
              <a:ext uri="{FF2B5EF4-FFF2-40B4-BE49-F238E27FC236}">
                <a16:creationId xmlns:a16="http://schemas.microsoft.com/office/drawing/2014/main" id="{A945886D-6E23-EC4D-B1F1-235A2465582E}"/>
              </a:ext>
            </a:extLst>
          </p:cNvPr>
          <p:cNvSpPr>
            <a:spLocks noGrp="1"/>
          </p:cNvSpPr>
          <p:nvPr>
            <p:ph type="body" sz="quarter" idx="16"/>
          </p:nvPr>
        </p:nvSpPr>
        <p:spPr/>
        <p:txBody>
          <a:bodyPr/>
          <a:lstStyle/>
          <a:p>
            <a:endParaRPr lang="en-US"/>
          </a:p>
        </p:txBody>
      </p:sp>
      <p:sp>
        <p:nvSpPr>
          <p:cNvPr id="7" name="Footer Placeholder 6">
            <a:extLst>
              <a:ext uri="{FF2B5EF4-FFF2-40B4-BE49-F238E27FC236}">
                <a16:creationId xmlns:a16="http://schemas.microsoft.com/office/drawing/2014/main" id="{00161F67-5A14-44B6-8E30-19BD95BE8732}"/>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10" name="Trapezoid 9">
            <a:extLst>
              <a:ext uri="{FF2B5EF4-FFF2-40B4-BE49-F238E27FC236}">
                <a16:creationId xmlns:a16="http://schemas.microsoft.com/office/drawing/2014/main" id="{FE049508-D684-4B47-9A2D-2F6EFA1BAE87}"/>
              </a:ext>
            </a:extLst>
          </p:cNvPr>
          <p:cNvSpPr/>
          <p:nvPr/>
        </p:nvSpPr>
        <p:spPr>
          <a:xfrm>
            <a:off x="235670" y="2525476"/>
            <a:ext cx="9289330" cy="2107921"/>
          </a:xfrm>
          <a:prstGeom prst="trapezoid">
            <a:avLst>
              <a:gd name="adj" fmla="val 210008"/>
            </a:avLst>
          </a:prstGeom>
          <a:solidFill>
            <a:schemeClr val="accent1">
              <a:lumMod val="20000"/>
              <a:lumOff val="80000"/>
              <a:alpha val="50196"/>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pic>
        <p:nvPicPr>
          <p:cNvPr id="11" name="image245.png">
            <a:extLst>
              <a:ext uri="{FF2B5EF4-FFF2-40B4-BE49-F238E27FC236}">
                <a16:creationId xmlns:a16="http://schemas.microsoft.com/office/drawing/2014/main" id="{7DC45D90-A28E-419C-9D90-F9F7649BDC3C}"/>
              </a:ext>
            </a:extLst>
          </p:cNvPr>
          <p:cNvPicPr/>
          <p:nvPr/>
        </p:nvPicPr>
        <p:blipFill>
          <a:blip r:embed="rId3">
            <a:extLst/>
          </a:blip>
          <a:stretch>
            <a:fillRect/>
          </a:stretch>
        </p:blipFill>
        <p:spPr>
          <a:xfrm>
            <a:off x="2245729" y="3672501"/>
            <a:ext cx="1600204" cy="899880"/>
          </a:xfrm>
          <a:prstGeom prst="rect">
            <a:avLst/>
          </a:prstGeom>
          <a:ln w="12700">
            <a:miter lim="400000"/>
          </a:ln>
        </p:spPr>
      </p:pic>
      <p:pic>
        <p:nvPicPr>
          <p:cNvPr id="12" name="image246.png">
            <a:extLst>
              <a:ext uri="{FF2B5EF4-FFF2-40B4-BE49-F238E27FC236}">
                <a16:creationId xmlns:a16="http://schemas.microsoft.com/office/drawing/2014/main" id="{BFEC0ECA-4A1E-41AA-A811-C3EC4D5E1249}"/>
              </a:ext>
            </a:extLst>
          </p:cNvPr>
          <p:cNvPicPr/>
          <p:nvPr/>
        </p:nvPicPr>
        <p:blipFill>
          <a:blip r:embed="rId4">
            <a:extLst/>
          </a:blip>
          <a:stretch>
            <a:fillRect/>
          </a:stretch>
        </p:blipFill>
        <p:spPr>
          <a:xfrm>
            <a:off x="4306885" y="3682549"/>
            <a:ext cx="1143004" cy="889832"/>
          </a:xfrm>
          <a:prstGeom prst="rect">
            <a:avLst/>
          </a:prstGeom>
          <a:ln w="12700">
            <a:miter lim="400000"/>
          </a:ln>
        </p:spPr>
      </p:pic>
      <p:pic>
        <p:nvPicPr>
          <p:cNvPr id="13" name="image179.png">
            <a:extLst>
              <a:ext uri="{FF2B5EF4-FFF2-40B4-BE49-F238E27FC236}">
                <a16:creationId xmlns:a16="http://schemas.microsoft.com/office/drawing/2014/main" id="{DE2678CC-35CE-4CBA-9D50-E4A552676FC9}"/>
              </a:ext>
            </a:extLst>
          </p:cNvPr>
          <p:cNvPicPr/>
          <p:nvPr/>
        </p:nvPicPr>
        <p:blipFill>
          <a:blip r:embed="rId5">
            <a:extLst/>
          </a:blip>
          <a:stretch>
            <a:fillRect/>
          </a:stretch>
        </p:blipFill>
        <p:spPr>
          <a:xfrm>
            <a:off x="6171956" y="3758226"/>
            <a:ext cx="1097285" cy="598521"/>
          </a:xfrm>
          <a:prstGeom prst="rect">
            <a:avLst/>
          </a:prstGeom>
          <a:ln w="12700">
            <a:miter lim="400000"/>
          </a:ln>
        </p:spPr>
      </p:pic>
      <p:grpSp>
        <p:nvGrpSpPr>
          <p:cNvPr id="14" name="Group 13">
            <a:extLst>
              <a:ext uri="{FF2B5EF4-FFF2-40B4-BE49-F238E27FC236}">
                <a16:creationId xmlns:a16="http://schemas.microsoft.com/office/drawing/2014/main" id="{A165E64C-6A54-4B10-A1AE-6C0E5B387C55}"/>
              </a:ext>
            </a:extLst>
          </p:cNvPr>
          <p:cNvGrpSpPr/>
          <p:nvPr/>
        </p:nvGrpSpPr>
        <p:grpSpPr>
          <a:xfrm>
            <a:off x="4180298" y="1538300"/>
            <a:ext cx="1394566" cy="987176"/>
            <a:chOff x="4182676" y="2365442"/>
            <a:chExt cx="1394566" cy="987176"/>
          </a:xfrm>
        </p:grpSpPr>
        <p:sp>
          <p:nvSpPr>
            <p:cNvPr id="15" name="Freeform 10">
              <a:extLst>
                <a:ext uri="{FF2B5EF4-FFF2-40B4-BE49-F238E27FC236}">
                  <a16:creationId xmlns:a16="http://schemas.microsoft.com/office/drawing/2014/main" id="{A7DBF37B-270B-48A2-B417-CB14399D0683}"/>
                </a:ext>
              </a:extLst>
            </p:cNvPr>
            <p:cNvSpPr>
              <a:spLocks/>
            </p:cNvSpPr>
            <p:nvPr/>
          </p:nvSpPr>
          <p:spPr bwMode="auto">
            <a:xfrm>
              <a:off x="4683363" y="2893737"/>
              <a:ext cx="393192" cy="458881"/>
            </a:xfrm>
            <a:custGeom>
              <a:avLst/>
              <a:gdLst>
                <a:gd name="T0" fmla="*/ 1154 w 2134"/>
                <a:gd name="T1" fmla="*/ 7 h 2769"/>
                <a:gd name="T2" fmla="*/ 1309 w 2134"/>
                <a:gd name="T3" fmla="*/ 57 h 2769"/>
                <a:gd name="T4" fmla="*/ 1439 w 2134"/>
                <a:gd name="T5" fmla="*/ 148 h 2769"/>
                <a:gd name="T6" fmla="*/ 1538 w 2134"/>
                <a:gd name="T7" fmla="*/ 272 h 2769"/>
                <a:gd name="T8" fmla="*/ 1596 w 2134"/>
                <a:gd name="T9" fmla="*/ 422 h 2769"/>
                <a:gd name="T10" fmla="*/ 1609 w 2134"/>
                <a:gd name="T11" fmla="*/ 570 h 2769"/>
                <a:gd name="T12" fmla="*/ 1594 w 2134"/>
                <a:gd name="T13" fmla="*/ 680 h 2769"/>
                <a:gd name="T14" fmla="*/ 1605 w 2134"/>
                <a:gd name="T15" fmla="*/ 745 h 2769"/>
                <a:gd name="T16" fmla="*/ 1602 w 2134"/>
                <a:gd name="T17" fmla="*/ 829 h 2769"/>
                <a:gd name="T18" fmla="*/ 1570 w 2134"/>
                <a:gd name="T19" fmla="*/ 923 h 2769"/>
                <a:gd name="T20" fmla="*/ 1523 w 2134"/>
                <a:gd name="T21" fmla="*/ 985 h 2769"/>
                <a:gd name="T22" fmla="*/ 1479 w 2134"/>
                <a:gd name="T23" fmla="*/ 1037 h 2769"/>
                <a:gd name="T24" fmla="*/ 1410 w 2134"/>
                <a:gd name="T25" fmla="*/ 1156 h 2769"/>
                <a:gd name="T26" fmla="*/ 1357 w 2134"/>
                <a:gd name="T27" fmla="*/ 1232 h 2769"/>
                <a:gd name="T28" fmla="*/ 1348 w 2134"/>
                <a:gd name="T29" fmla="*/ 1378 h 2769"/>
                <a:gd name="T30" fmla="*/ 1366 w 2134"/>
                <a:gd name="T31" fmla="*/ 1443 h 2769"/>
                <a:gd name="T32" fmla="*/ 1414 w 2134"/>
                <a:gd name="T33" fmla="*/ 1490 h 2769"/>
                <a:gd name="T34" fmla="*/ 1439 w 2134"/>
                <a:gd name="T35" fmla="*/ 1501 h 2769"/>
                <a:gd name="T36" fmla="*/ 1502 w 2134"/>
                <a:gd name="T37" fmla="*/ 1531 h 2769"/>
                <a:gd name="T38" fmla="*/ 1592 w 2134"/>
                <a:gd name="T39" fmla="*/ 1573 h 2769"/>
                <a:gd name="T40" fmla="*/ 1698 w 2134"/>
                <a:gd name="T41" fmla="*/ 1622 h 2769"/>
                <a:gd name="T42" fmla="*/ 1806 w 2134"/>
                <a:gd name="T43" fmla="*/ 1672 h 2769"/>
                <a:gd name="T44" fmla="*/ 1904 w 2134"/>
                <a:gd name="T45" fmla="*/ 1718 h 2769"/>
                <a:gd name="T46" fmla="*/ 1981 w 2134"/>
                <a:gd name="T47" fmla="*/ 1757 h 2769"/>
                <a:gd name="T48" fmla="*/ 2029 w 2134"/>
                <a:gd name="T49" fmla="*/ 1822 h 2769"/>
                <a:gd name="T50" fmla="*/ 2134 w 2134"/>
                <a:gd name="T51" fmla="*/ 2642 h 2769"/>
                <a:gd name="T52" fmla="*/ 2109 w 2134"/>
                <a:gd name="T53" fmla="*/ 2713 h 2769"/>
                <a:gd name="T54" fmla="*/ 2049 w 2134"/>
                <a:gd name="T55" fmla="*/ 2759 h 2769"/>
                <a:gd name="T56" fmla="*/ 136 w 2134"/>
                <a:gd name="T57" fmla="*/ 2769 h 2769"/>
                <a:gd name="T58" fmla="*/ 62 w 2134"/>
                <a:gd name="T59" fmla="*/ 2748 h 2769"/>
                <a:gd name="T60" fmla="*/ 13 w 2134"/>
                <a:gd name="T61" fmla="*/ 2691 h 2769"/>
                <a:gd name="T62" fmla="*/ 1 w 2134"/>
                <a:gd name="T63" fmla="*/ 2615 h 2769"/>
                <a:gd name="T64" fmla="*/ 118 w 2134"/>
                <a:gd name="T65" fmla="*/ 1793 h 2769"/>
                <a:gd name="T66" fmla="*/ 178 w 2134"/>
                <a:gd name="T67" fmla="*/ 1738 h 2769"/>
                <a:gd name="T68" fmla="*/ 262 w 2134"/>
                <a:gd name="T69" fmla="*/ 1700 h 2769"/>
                <a:gd name="T70" fmla="*/ 363 w 2134"/>
                <a:gd name="T71" fmla="*/ 1653 h 2769"/>
                <a:gd name="T72" fmla="*/ 471 w 2134"/>
                <a:gd name="T73" fmla="*/ 1603 h 2769"/>
                <a:gd name="T74" fmla="*/ 571 w 2134"/>
                <a:gd name="T75" fmla="*/ 1556 h 2769"/>
                <a:gd name="T76" fmla="*/ 652 w 2134"/>
                <a:gd name="T77" fmla="*/ 1519 h 2769"/>
                <a:gd name="T78" fmla="*/ 703 w 2134"/>
                <a:gd name="T79" fmla="*/ 1495 h 2769"/>
                <a:gd name="T80" fmla="*/ 733 w 2134"/>
                <a:gd name="T81" fmla="*/ 1477 h 2769"/>
                <a:gd name="T82" fmla="*/ 771 w 2134"/>
                <a:gd name="T83" fmla="*/ 1423 h 2769"/>
                <a:gd name="T84" fmla="*/ 780 w 2134"/>
                <a:gd name="T85" fmla="*/ 1278 h 2769"/>
                <a:gd name="T86" fmla="*/ 760 w 2134"/>
                <a:gd name="T87" fmla="*/ 1209 h 2769"/>
                <a:gd name="T88" fmla="*/ 682 w 2134"/>
                <a:gd name="T89" fmla="*/ 1100 h 2769"/>
                <a:gd name="T90" fmla="*/ 632 w 2134"/>
                <a:gd name="T91" fmla="*/ 995 h 2769"/>
                <a:gd name="T92" fmla="*/ 607 w 2134"/>
                <a:gd name="T93" fmla="*/ 993 h 2769"/>
                <a:gd name="T94" fmla="*/ 559 w 2134"/>
                <a:gd name="T95" fmla="*/ 948 h 2769"/>
                <a:gd name="T96" fmla="*/ 521 w 2134"/>
                <a:gd name="T97" fmla="*/ 861 h 2769"/>
                <a:gd name="T98" fmla="*/ 508 w 2134"/>
                <a:gd name="T99" fmla="*/ 777 h 2769"/>
                <a:gd name="T100" fmla="*/ 519 w 2134"/>
                <a:gd name="T101" fmla="*/ 714 h 2769"/>
                <a:gd name="T102" fmla="*/ 529 w 2134"/>
                <a:gd name="T103" fmla="*/ 652 h 2769"/>
                <a:gd name="T104" fmla="*/ 520 w 2134"/>
                <a:gd name="T105" fmla="*/ 541 h 2769"/>
                <a:gd name="T106" fmla="*/ 547 w 2134"/>
                <a:gd name="T107" fmla="*/ 370 h 2769"/>
                <a:gd name="T108" fmla="*/ 625 w 2134"/>
                <a:gd name="T109" fmla="*/ 221 h 2769"/>
                <a:gd name="T110" fmla="*/ 742 w 2134"/>
                <a:gd name="T111" fmla="*/ 104 h 2769"/>
                <a:gd name="T112" fmla="*/ 892 w 2134"/>
                <a:gd name="T113" fmla="*/ 27 h 2769"/>
                <a:gd name="T114" fmla="*/ 1065 w 2134"/>
                <a:gd name="T115" fmla="*/ 0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4" h="2769">
                  <a:moveTo>
                    <a:pt x="1065" y="0"/>
                  </a:moveTo>
                  <a:lnTo>
                    <a:pt x="1100" y="1"/>
                  </a:lnTo>
                  <a:lnTo>
                    <a:pt x="1154" y="7"/>
                  </a:lnTo>
                  <a:lnTo>
                    <a:pt x="1208" y="19"/>
                  </a:lnTo>
                  <a:lnTo>
                    <a:pt x="1260" y="36"/>
                  </a:lnTo>
                  <a:lnTo>
                    <a:pt x="1309" y="57"/>
                  </a:lnTo>
                  <a:lnTo>
                    <a:pt x="1355" y="84"/>
                  </a:lnTo>
                  <a:lnTo>
                    <a:pt x="1398" y="113"/>
                  </a:lnTo>
                  <a:lnTo>
                    <a:pt x="1439" y="148"/>
                  </a:lnTo>
                  <a:lnTo>
                    <a:pt x="1476" y="186"/>
                  </a:lnTo>
                  <a:lnTo>
                    <a:pt x="1509" y="227"/>
                  </a:lnTo>
                  <a:lnTo>
                    <a:pt x="1538" y="272"/>
                  </a:lnTo>
                  <a:lnTo>
                    <a:pt x="1562" y="320"/>
                  </a:lnTo>
                  <a:lnTo>
                    <a:pt x="1581" y="370"/>
                  </a:lnTo>
                  <a:lnTo>
                    <a:pt x="1596" y="422"/>
                  </a:lnTo>
                  <a:lnTo>
                    <a:pt x="1606" y="476"/>
                  </a:lnTo>
                  <a:lnTo>
                    <a:pt x="1609" y="523"/>
                  </a:lnTo>
                  <a:lnTo>
                    <a:pt x="1609" y="570"/>
                  </a:lnTo>
                  <a:lnTo>
                    <a:pt x="1604" y="614"/>
                  </a:lnTo>
                  <a:lnTo>
                    <a:pt x="1596" y="659"/>
                  </a:lnTo>
                  <a:lnTo>
                    <a:pt x="1594" y="680"/>
                  </a:lnTo>
                  <a:lnTo>
                    <a:pt x="1595" y="703"/>
                  </a:lnTo>
                  <a:lnTo>
                    <a:pt x="1601" y="724"/>
                  </a:lnTo>
                  <a:lnTo>
                    <a:pt x="1605" y="745"/>
                  </a:lnTo>
                  <a:lnTo>
                    <a:pt x="1607" y="771"/>
                  </a:lnTo>
                  <a:lnTo>
                    <a:pt x="1606" y="799"/>
                  </a:lnTo>
                  <a:lnTo>
                    <a:pt x="1602" y="829"/>
                  </a:lnTo>
                  <a:lnTo>
                    <a:pt x="1594" y="861"/>
                  </a:lnTo>
                  <a:lnTo>
                    <a:pt x="1583" y="893"/>
                  </a:lnTo>
                  <a:lnTo>
                    <a:pt x="1570" y="923"/>
                  </a:lnTo>
                  <a:lnTo>
                    <a:pt x="1555" y="949"/>
                  </a:lnTo>
                  <a:lnTo>
                    <a:pt x="1539" y="969"/>
                  </a:lnTo>
                  <a:lnTo>
                    <a:pt x="1523" y="985"/>
                  </a:lnTo>
                  <a:lnTo>
                    <a:pt x="1506" y="1000"/>
                  </a:lnTo>
                  <a:lnTo>
                    <a:pt x="1491" y="1017"/>
                  </a:lnTo>
                  <a:lnTo>
                    <a:pt x="1479" y="1037"/>
                  </a:lnTo>
                  <a:lnTo>
                    <a:pt x="1459" y="1079"/>
                  </a:lnTo>
                  <a:lnTo>
                    <a:pt x="1436" y="1119"/>
                  </a:lnTo>
                  <a:lnTo>
                    <a:pt x="1410" y="1156"/>
                  </a:lnTo>
                  <a:lnTo>
                    <a:pt x="1382" y="1190"/>
                  </a:lnTo>
                  <a:lnTo>
                    <a:pt x="1367" y="1210"/>
                  </a:lnTo>
                  <a:lnTo>
                    <a:pt x="1357" y="1232"/>
                  </a:lnTo>
                  <a:lnTo>
                    <a:pt x="1350" y="1255"/>
                  </a:lnTo>
                  <a:lnTo>
                    <a:pt x="1348" y="1279"/>
                  </a:lnTo>
                  <a:lnTo>
                    <a:pt x="1348" y="1378"/>
                  </a:lnTo>
                  <a:lnTo>
                    <a:pt x="1350" y="1402"/>
                  </a:lnTo>
                  <a:lnTo>
                    <a:pt x="1357" y="1423"/>
                  </a:lnTo>
                  <a:lnTo>
                    <a:pt x="1366" y="1443"/>
                  </a:lnTo>
                  <a:lnTo>
                    <a:pt x="1379" y="1461"/>
                  </a:lnTo>
                  <a:lnTo>
                    <a:pt x="1395" y="1477"/>
                  </a:lnTo>
                  <a:lnTo>
                    <a:pt x="1414" y="1490"/>
                  </a:lnTo>
                  <a:lnTo>
                    <a:pt x="1417" y="1491"/>
                  </a:lnTo>
                  <a:lnTo>
                    <a:pt x="1426" y="1495"/>
                  </a:lnTo>
                  <a:lnTo>
                    <a:pt x="1439" y="1501"/>
                  </a:lnTo>
                  <a:lnTo>
                    <a:pt x="1456" y="1509"/>
                  </a:lnTo>
                  <a:lnTo>
                    <a:pt x="1477" y="1519"/>
                  </a:lnTo>
                  <a:lnTo>
                    <a:pt x="1502" y="1531"/>
                  </a:lnTo>
                  <a:lnTo>
                    <a:pt x="1529" y="1543"/>
                  </a:lnTo>
                  <a:lnTo>
                    <a:pt x="1560" y="1557"/>
                  </a:lnTo>
                  <a:lnTo>
                    <a:pt x="1592" y="1573"/>
                  </a:lnTo>
                  <a:lnTo>
                    <a:pt x="1626" y="1589"/>
                  </a:lnTo>
                  <a:lnTo>
                    <a:pt x="1661" y="1605"/>
                  </a:lnTo>
                  <a:lnTo>
                    <a:pt x="1698" y="1622"/>
                  </a:lnTo>
                  <a:lnTo>
                    <a:pt x="1734" y="1639"/>
                  </a:lnTo>
                  <a:lnTo>
                    <a:pt x="1770" y="1656"/>
                  </a:lnTo>
                  <a:lnTo>
                    <a:pt x="1806" y="1672"/>
                  </a:lnTo>
                  <a:lnTo>
                    <a:pt x="1840" y="1688"/>
                  </a:lnTo>
                  <a:lnTo>
                    <a:pt x="1873" y="1704"/>
                  </a:lnTo>
                  <a:lnTo>
                    <a:pt x="1904" y="1718"/>
                  </a:lnTo>
                  <a:lnTo>
                    <a:pt x="1932" y="1732"/>
                  </a:lnTo>
                  <a:lnTo>
                    <a:pt x="1957" y="1743"/>
                  </a:lnTo>
                  <a:lnTo>
                    <a:pt x="1981" y="1757"/>
                  </a:lnTo>
                  <a:lnTo>
                    <a:pt x="2001" y="1776"/>
                  </a:lnTo>
                  <a:lnTo>
                    <a:pt x="2017" y="1798"/>
                  </a:lnTo>
                  <a:lnTo>
                    <a:pt x="2029" y="1822"/>
                  </a:lnTo>
                  <a:lnTo>
                    <a:pt x="2034" y="1850"/>
                  </a:lnTo>
                  <a:lnTo>
                    <a:pt x="2133" y="2615"/>
                  </a:lnTo>
                  <a:lnTo>
                    <a:pt x="2134" y="2642"/>
                  </a:lnTo>
                  <a:lnTo>
                    <a:pt x="2130" y="2668"/>
                  </a:lnTo>
                  <a:lnTo>
                    <a:pt x="2121" y="2691"/>
                  </a:lnTo>
                  <a:lnTo>
                    <a:pt x="2109" y="2713"/>
                  </a:lnTo>
                  <a:lnTo>
                    <a:pt x="2092" y="2732"/>
                  </a:lnTo>
                  <a:lnTo>
                    <a:pt x="2072" y="2748"/>
                  </a:lnTo>
                  <a:lnTo>
                    <a:pt x="2049" y="2759"/>
                  </a:lnTo>
                  <a:lnTo>
                    <a:pt x="2024" y="2767"/>
                  </a:lnTo>
                  <a:lnTo>
                    <a:pt x="1998" y="2769"/>
                  </a:lnTo>
                  <a:lnTo>
                    <a:pt x="136" y="2769"/>
                  </a:lnTo>
                  <a:lnTo>
                    <a:pt x="110" y="2767"/>
                  </a:lnTo>
                  <a:lnTo>
                    <a:pt x="85" y="2759"/>
                  </a:lnTo>
                  <a:lnTo>
                    <a:pt x="62" y="2748"/>
                  </a:lnTo>
                  <a:lnTo>
                    <a:pt x="43" y="2732"/>
                  </a:lnTo>
                  <a:lnTo>
                    <a:pt x="26" y="2713"/>
                  </a:lnTo>
                  <a:lnTo>
                    <a:pt x="13" y="2691"/>
                  </a:lnTo>
                  <a:lnTo>
                    <a:pt x="4" y="2668"/>
                  </a:lnTo>
                  <a:lnTo>
                    <a:pt x="0" y="2642"/>
                  </a:lnTo>
                  <a:lnTo>
                    <a:pt x="1" y="2615"/>
                  </a:lnTo>
                  <a:lnTo>
                    <a:pt x="100" y="1844"/>
                  </a:lnTo>
                  <a:lnTo>
                    <a:pt x="107" y="1818"/>
                  </a:lnTo>
                  <a:lnTo>
                    <a:pt x="118" y="1793"/>
                  </a:lnTo>
                  <a:lnTo>
                    <a:pt x="134" y="1771"/>
                  </a:lnTo>
                  <a:lnTo>
                    <a:pt x="154" y="1753"/>
                  </a:lnTo>
                  <a:lnTo>
                    <a:pt x="178" y="1738"/>
                  </a:lnTo>
                  <a:lnTo>
                    <a:pt x="203" y="1726"/>
                  </a:lnTo>
                  <a:lnTo>
                    <a:pt x="231" y="1714"/>
                  </a:lnTo>
                  <a:lnTo>
                    <a:pt x="262" y="1700"/>
                  </a:lnTo>
                  <a:lnTo>
                    <a:pt x="294" y="1685"/>
                  </a:lnTo>
                  <a:lnTo>
                    <a:pt x="328" y="1669"/>
                  </a:lnTo>
                  <a:lnTo>
                    <a:pt x="363" y="1653"/>
                  </a:lnTo>
                  <a:lnTo>
                    <a:pt x="399" y="1636"/>
                  </a:lnTo>
                  <a:lnTo>
                    <a:pt x="435" y="1619"/>
                  </a:lnTo>
                  <a:lnTo>
                    <a:pt x="471" y="1603"/>
                  </a:lnTo>
                  <a:lnTo>
                    <a:pt x="505" y="1587"/>
                  </a:lnTo>
                  <a:lnTo>
                    <a:pt x="539" y="1571"/>
                  </a:lnTo>
                  <a:lnTo>
                    <a:pt x="571" y="1556"/>
                  </a:lnTo>
                  <a:lnTo>
                    <a:pt x="601" y="1542"/>
                  </a:lnTo>
                  <a:lnTo>
                    <a:pt x="628" y="1529"/>
                  </a:lnTo>
                  <a:lnTo>
                    <a:pt x="652" y="1519"/>
                  </a:lnTo>
                  <a:lnTo>
                    <a:pt x="673" y="1508"/>
                  </a:lnTo>
                  <a:lnTo>
                    <a:pt x="690" y="1501"/>
                  </a:lnTo>
                  <a:lnTo>
                    <a:pt x="703" y="1495"/>
                  </a:lnTo>
                  <a:lnTo>
                    <a:pt x="710" y="1491"/>
                  </a:lnTo>
                  <a:lnTo>
                    <a:pt x="714" y="1490"/>
                  </a:lnTo>
                  <a:lnTo>
                    <a:pt x="733" y="1477"/>
                  </a:lnTo>
                  <a:lnTo>
                    <a:pt x="749" y="1461"/>
                  </a:lnTo>
                  <a:lnTo>
                    <a:pt x="761" y="1443"/>
                  </a:lnTo>
                  <a:lnTo>
                    <a:pt x="771" y="1423"/>
                  </a:lnTo>
                  <a:lnTo>
                    <a:pt x="777" y="1402"/>
                  </a:lnTo>
                  <a:lnTo>
                    <a:pt x="780" y="1378"/>
                  </a:lnTo>
                  <a:lnTo>
                    <a:pt x="780" y="1278"/>
                  </a:lnTo>
                  <a:lnTo>
                    <a:pt x="777" y="1254"/>
                  </a:lnTo>
                  <a:lnTo>
                    <a:pt x="771" y="1231"/>
                  </a:lnTo>
                  <a:lnTo>
                    <a:pt x="760" y="1209"/>
                  </a:lnTo>
                  <a:lnTo>
                    <a:pt x="747" y="1189"/>
                  </a:lnTo>
                  <a:lnTo>
                    <a:pt x="712" y="1146"/>
                  </a:lnTo>
                  <a:lnTo>
                    <a:pt x="682" y="1100"/>
                  </a:lnTo>
                  <a:lnTo>
                    <a:pt x="655" y="1049"/>
                  </a:lnTo>
                  <a:lnTo>
                    <a:pt x="633" y="994"/>
                  </a:lnTo>
                  <a:lnTo>
                    <a:pt x="632" y="995"/>
                  </a:lnTo>
                  <a:lnTo>
                    <a:pt x="627" y="996"/>
                  </a:lnTo>
                  <a:lnTo>
                    <a:pt x="623" y="996"/>
                  </a:lnTo>
                  <a:lnTo>
                    <a:pt x="607" y="993"/>
                  </a:lnTo>
                  <a:lnTo>
                    <a:pt x="591" y="984"/>
                  </a:lnTo>
                  <a:lnTo>
                    <a:pt x="575" y="968"/>
                  </a:lnTo>
                  <a:lnTo>
                    <a:pt x="559" y="948"/>
                  </a:lnTo>
                  <a:lnTo>
                    <a:pt x="545" y="922"/>
                  </a:lnTo>
                  <a:lnTo>
                    <a:pt x="531" y="893"/>
                  </a:lnTo>
                  <a:lnTo>
                    <a:pt x="521" y="861"/>
                  </a:lnTo>
                  <a:lnTo>
                    <a:pt x="514" y="832"/>
                  </a:lnTo>
                  <a:lnTo>
                    <a:pt x="510" y="804"/>
                  </a:lnTo>
                  <a:lnTo>
                    <a:pt x="508" y="777"/>
                  </a:lnTo>
                  <a:lnTo>
                    <a:pt x="509" y="754"/>
                  </a:lnTo>
                  <a:lnTo>
                    <a:pt x="512" y="733"/>
                  </a:lnTo>
                  <a:lnTo>
                    <a:pt x="519" y="714"/>
                  </a:lnTo>
                  <a:lnTo>
                    <a:pt x="525" y="694"/>
                  </a:lnTo>
                  <a:lnTo>
                    <a:pt x="529" y="673"/>
                  </a:lnTo>
                  <a:lnTo>
                    <a:pt x="529" y="652"/>
                  </a:lnTo>
                  <a:lnTo>
                    <a:pt x="527" y="629"/>
                  </a:lnTo>
                  <a:lnTo>
                    <a:pt x="522" y="586"/>
                  </a:lnTo>
                  <a:lnTo>
                    <a:pt x="520" y="541"/>
                  </a:lnTo>
                  <a:lnTo>
                    <a:pt x="523" y="481"/>
                  </a:lnTo>
                  <a:lnTo>
                    <a:pt x="532" y="425"/>
                  </a:lnTo>
                  <a:lnTo>
                    <a:pt x="547" y="370"/>
                  </a:lnTo>
                  <a:lnTo>
                    <a:pt x="568" y="318"/>
                  </a:lnTo>
                  <a:lnTo>
                    <a:pt x="594" y="268"/>
                  </a:lnTo>
                  <a:lnTo>
                    <a:pt x="625" y="221"/>
                  </a:lnTo>
                  <a:lnTo>
                    <a:pt x="660" y="178"/>
                  </a:lnTo>
                  <a:lnTo>
                    <a:pt x="700" y="139"/>
                  </a:lnTo>
                  <a:lnTo>
                    <a:pt x="742" y="104"/>
                  </a:lnTo>
                  <a:lnTo>
                    <a:pt x="789" y="73"/>
                  </a:lnTo>
                  <a:lnTo>
                    <a:pt x="839" y="47"/>
                  </a:lnTo>
                  <a:lnTo>
                    <a:pt x="892" y="27"/>
                  </a:lnTo>
                  <a:lnTo>
                    <a:pt x="948" y="12"/>
                  </a:lnTo>
                  <a:lnTo>
                    <a:pt x="1005" y="3"/>
                  </a:lnTo>
                  <a:lnTo>
                    <a:pt x="1065" y="0"/>
                  </a:lnTo>
                  <a:close/>
                </a:path>
              </a:pathLst>
            </a:custGeom>
            <a:solidFill>
              <a:schemeClr val="accent1"/>
            </a:solidFill>
            <a:ln w="0">
              <a:noFill/>
              <a:prstDash val="solid"/>
              <a:round/>
              <a:headEnd/>
              <a:tailEnd/>
            </a:ln>
          </p:spPr>
          <p:txBody>
            <a:bodyPr vert="horz" wrap="square" lIns="73152" tIns="36576" rIns="73152" bIns="36576" numCol="1" anchor="t" anchorCtr="0" compatLnSpc="1">
              <a:prstTxWarp prst="textNoShape">
                <a:avLst/>
              </a:prstTxWarp>
            </a:bodyPr>
            <a:lstStyle/>
            <a:p>
              <a:endParaRPr lang="en-US" sz="1280" dirty="0"/>
            </a:p>
          </p:txBody>
        </p:sp>
        <p:sp>
          <p:nvSpPr>
            <p:cNvPr id="16" name="TextBox 15">
              <a:extLst>
                <a:ext uri="{FF2B5EF4-FFF2-40B4-BE49-F238E27FC236}">
                  <a16:creationId xmlns:a16="http://schemas.microsoft.com/office/drawing/2014/main" id="{7A9817E8-E200-4F04-B774-611B870F74AC}"/>
                </a:ext>
              </a:extLst>
            </p:cNvPr>
            <p:cNvSpPr txBox="1"/>
            <p:nvPr/>
          </p:nvSpPr>
          <p:spPr>
            <a:xfrm>
              <a:off x="4182676" y="2365442"/>
              <a:ext cx="1394566" cy="566960"/>
            </a:xfrm>
            <a:prstGeom prst="rect">
              <a:avLst/>
            </a:prstGeom>
          </p:spPr>
          <p:txBody>
            <a:bodyPr vert="horz" wrap="none" lIns="91440" tIns="45720" rIns="91440" bIns="45720" rtlCol="0" anchor="ctr">
              <a:noAutofit/>
            </a:bodyPr>
            <a:lstStyle/>
            <a:p>
              <a:pPr marL="0" marR="0" indent="0" algn="ctr" defTabSz="914400" rtl="0" eaLnBrk="1" fontAlgn="auto" latinLnBrk="0" hangingPunct="1">
                <a:lnSpc>
                  <a:spcPct val="95000"/>
                </a:lnSpc>
                <a:buClrTx/>
                <a:buSzTx/>
                <a:buFontTx/>
                <a:buNone/>
                <a:tabLst/>
              </a:pPr>
              <a:r>
                <a:rPr kumimoji="0" lang="en-US" sz="1600" b="0" i="0" u="none" strike="noStrike" kern="1200" cap="none" spc="0" normalizeH="0" baseline="0" noProof="0" dirty="0">
                  <a:ln>
                    <a:noFill/>
                  </a:ln>
                  <a:solidFill>
                    <a:sysClr val="windowText" lastClr="000000"/>
                  </a:solidFill>
                  <a:effectLst/>
                  <a:uLnTx/>
                  <a:uFillTx/>
                  <a:latin typeface="+mn-lt"/>
                </a:rPr>
                <a:t>Storage</a:t>
              </a:r>
            </a:p>
            <a:p>
              <a:pPr marL="0" marR="0" indent="0" algn="ctr" defTabSz="914400" rtl="0" eaLnBrk="1" fontAlgn="auto" latinLnBrk="0" hangingPunct="1">
                <a:lnSpc>
                  <a:spcPct val="95000"/>
                </a:lnSpc>
                <a:buClrTx/>
                <a:buSzTx/>
                <a:buFontTx/>
                <a:buNone/>
                <a:tabLst/>
              </a:pPr>
              <a:r>
                <a:rPr kumimoji="0" lang="en-US" sz="1600" b="0" i="0" u="none" strike="noStrike" kern="1200" cap="none" spc="0" normalizeH="0" baseline="0" noProof="0" dirty="0">
                  <a:ln>
                    <a:noFill/>
                  </a:ln>
                  <a:solidFill>
                    <a:sysClr val="windowText" lastClr="000000"/>
                  </a:solidFill>
                  <a:effectLst/>
                  <a:uLnTx/>
                  <a:uFillTx/>
                  <a:latin typeface="+mn-lt"/>
                </a:rPr>
                <a:t>Administrator</a:t>
              </a:r>
            </a:p>
          </p:txBody>
        </p:sp>
      </p:grpSp>
      <p:sp>
        <p:nvSpPr>
          <p:cNvPr id="17" name="Rectangle 16">
            <a:extLst>
              <a:ext uri="{FF2B5EF4-FFF2-40B4-BE49-F238E27FC236}">
                <a16:creationId xmlns:a16="http://schemas.microsoft.com/office/drawing/2014/main" id="{2C8CE4B3-0536-4D2A-9501-5CB5EA99FECB}"/>
              </a:ext>
            </a:extLst>
          </p:cNvPr>
          <p:cNvSpPr/>
          <p:nvPr/>
        </p:nvSpPr>
        <p:spPr>
          <a:xfrm>
            <a:off x="235669" y="4642669"/>
            <a:ext cx="9289331" cy="352425"/>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endParaRPr lang="en-US" dirty="0"/>
          </a:p>
        </p:txBody>
      </p:sp>
      <p:pic>
        <p:nvPicPr>
          <p:cNvPr id="20" name="Picture 19">
            <a:extLst>
              <a:ext uri="{FF2B5EF4-FFF2-40B4-BE49-F238E27FC236}">
                <a16:creationId xmlns:a16="http://schemas.microsoft.com/office/drawing/2014/main" id="{4946A7E2-416E-4BB8-874E-D632C34D50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7541" y="2554532"/>
            <a:ext cx="640080" cy="640080"/>
          </a:xfrm>
          <a:prstGeom prst="rect">
            <a:avLst/>
          </a:prstGeom>
        </p:spPr>
      </p:pic>
      <p:sp>
        <p:nvSpPr>
          <p:cNvPr id="22" name="Rectangle 21">
            <a:extLst>
              <a:ext uri="{FF2B5EF4-FFF2-40B4-BE49-F238E27FC236}">
                <a16:creationId xmlns:a16="http://schemas.microsoft.com/office/drawing/2014/main" id="{F1EE0349-7B5C-6C48-99E1-280A4732E90B}"/>
              </a:ext>
            </a:extLst>
          </p:cNvPr>
          <p:cNvSpPr/>
          <p:nvPr/>
        </p:nvSpPr>
        <p:spPr>
          <a:xfrm>
            <a:off x="6171956" y="4642669"/>
            <a:ext cx="1097285" cy="352425"/>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dirty="0"/>
              <a:t>Cloud </a:t>
            </a:r>
          </a:p>
        </p:txBody>
      </p:sp>
      <p:sp>
        <p:nvSpPr>
          <p:cNvPr id="23" name="Rectangle 22">
            <a:extLst>
              <a:ext uri="{FF2B5EF4-FFF2-40B4-BE49-F238E27FC236}">
                <a16:creationId xmlns:a16="http://schemas.microsoft.com/office/drawing/2014/main" id="{31FA6D98-96BD-324F-82EB-C51D65F4F6FB}"/>
              </a:ext>
            </a:extLst>
          </p:cNvPr>
          <p:cNvSpPr/>
          <p:nvPr/>
        </p:nvSpPr>
        <p:spPr>
          <a:xfrm>
            <a:off x="4306886" y="4642669"/>
            <a:ext cx="1143004" cy="352425"/>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dirty="0">
                <a:solidFill>
                  <a:srgbClr val="FFFFFF"/>
                </a:solidFill>
              </a:rPr>
              <a:t>NPS</a:t>
            </a:r>
            <a:endParaRPr lang="en-US" dirty="0"/>
          </a:p>
        </p:txBody>
      </p:sp>
      <p:sp>
        <p:nvSpPr>
          <p:cNvPr id="24" name="Rectangle 23">
            <a:extLst>
              <a:ext uri="{FF2B5EF4-FFF2-40B4-BE49-F238E27FC236}">
                <a16:creationId xmlns:a16="http://schemas.microsoft.com/office/drawing/2014/main" id="{D1C3016A-E014-2840-8FA8-D503ED3279F5}"/>
              </a:ext>
            </a:extLst>
          </p:cNvPr>
          <p:cNvSpPr/>
          <p:nvPr/>
        </p:nvSpPr>
        <p:spPr>
          <a:xfrm>
            <a:off x="2245730" y="4642669"/>
            <a:ext cx="1600204" cy="352425"/>
          </a:xfrm>
          <a:prstGeom prst="rect">
            <a:avLst/>
          </a:prstGeom>
          <a:solidFill>
            <a:schemeClr val="tx1">
              <a:lumMod val="65000"/>
              <a:lumOff val="3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dirty="0"/>
              <a:t>Primary</a:t>
            </a:r>
          </a:p>
        </p:txBody>
      </p:sp>
      <p:grpSp>
        <p:nvGrpSpPr>
          <p:cNvPr id="3" name="Group 2">
            <a:extLst>
              <a:ext uri="{FF2B5EF4-FFF2-40B4-BE49-F238E27FC236}">
                <a16:creationId xmlns:a16="http://schemas.microsoft.com/office/drawing/2014/main" id="{5CC56BDB-BAAF-6044-84EA-F09BC05A2441}"/>
              </a:ext>
            </a:extLst>
          </p:cNvPr>
          <p:cNvGrpSpPr/>
          <p:nvPr/>
        </p:nvGrpSpPr>
        <p:grpSpPr>
          <a:xfrm>
            <a:off x="282947" y="1349822"/>
            <a:ext cx="2850545" cy="1828406"/>
            <a:chOff x="282947" y="1349822"/>
            <a:chExt cx="2850545" cy="1828406"/>
          </a:xfrm>
        </p:grpSpPr>
        <p:sp>
          <p:nvSpPr>
            <p:cNvPr id="18" name="Rectangle: Rounded Corners 17">
              <a:extLst>
                <a:ext uri="{FF2B5EF4-FFF2-40B4-BE49-F238E27FC236}">
                  <a16:creationId xmlns:a16="http://schemas.microsoft.com/office/drawing/2014/main" id="{2D7A9A53-1B52-47C6-9886-8C0F44D873EA}"/>
                </a:ext>
              </a:extLst>
            </p:cNvPr>
            <p:cNvSpPr/>
            <p:nvPr/>
          </p:nvSpPr>
          <p:spPr>
            <a:xfrm>
              <a:off x="282947" y="1770574"/>
              <a:ext cx="2850545" cy="1407654"/>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7800" indent="-177800">
                <a:lnSpc>
                  <a:spcPct val="95000"/>
                </a:lnSpc>
                <a:buClr>
                  <a:schemeClr val="accent1"/>
                </a:buClr>
                <a:buFont typeface="Wingdings" charset="2"/>
                <a:buChar char="§"/>
              </a:pPr>
              <a:r>
                <a:rPr lang="en-US" sz="1400" dirty="0">
                  <a:solidFill>
                    <a:schemeClr val="tx1"/>
                  </a:solidFill>
                </a:rPr>
                <a:t>Local deployment of hardware or software</a:t>
              </a:r>
            </a:p>
            <a:p>
              <a:pPr marL="177800" indent="-177800">
                <a:lnSpc>
                  <a:spcPct val="95000"/>
                </a:lnSpc>
                <a:buClr>
                  <a:schemeClr val="accent1"/>
                </a:buClr>
                <a:buFont typeface="Wingdings" charset="2"/>
                <a:buChar char="§"/>
              </a:pPr>
              <a:r>
                <a:rPr lang="en-US" sz="1400" dirty="0">
                  <a:solidFill>
                    <a:schemeClr val="tx1"/>
                  </a:solidFill>
                </a:rPr>
                <a:t>Typically local network access</a:t>
              </a:r>
            </a:p>
            <a:p>
              <a:pPr marL="177800" indent="-177800">
                <a:lnSpc>
                  <a:spcPct val="95000"/>
                </a:lnSpc>
                <a:buClr>
                  <a:schemeClr val="accent1"/>
                </a:buClr>
                <a:buFont typeface="Wingdings" charset="2"/>
                <a:buChar char="§"/>
              </a:pPr>
              <a:r>
                <a:rPr lang="en-US" sz="1400" dirty="0">
                  <a:solidFill>
                    <a:schemeClr val="tx1"/>
                  </a:solidFill>
                </a:rPr>
                <a:t>Typically shared storage</a:t>
              </a:r>
            </a:p>
          </p:txBody>
        </p:sp>
        <p:sp>
          <p:nvSpPr>
            <p:cNvPr id="26" name="Rectangle: Rounded Corners 17">
              <a:extLst>
                <a:ext uri="{FF2B5EF4-FFF2-40B4-BE49-F238E27FC236}">
                  <a16:creationId xmlns:a16="http://schemas.microsoft.com/office/drawing/2014/main" id="{33F11491-FEB1-B041-BD6F-BA7B16EEF4E4}"/>
                </a:ext>
              </a:extLst>
            </p:cNvPr>
            <p:cNvSpPr/>
            <p:nvPr/>
          </p:nvSpPr>
          <p:spPr>
            <a:xfrm>
              <a:off x="282947" y="1349822"/>
              <a:ext cx="2850545" cy="41148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dirty="0"/>
                <a:t>On-Premises</a:t>
              </a:r>
              <a:endParaRPr lang="en-US" sz="1200" dirty="0"/>
            </a:p>
          </p:txBody>
        </p:sp>
      </p:grpSp>
      <p:grpSp>
        <p:nvGrpSpPr>
          <p:cNvPr id="4" name="Group 3">
            <a:extLst>
              <a:ext uri="{FF2B5EF4-FFF2-40B4-BE49-F238E27FC236}">
                <a16:creationId xmlns:a16="http://schemas.microsoft.com/office/drawing/2014/main" id="{2F60ECCB-8A80-C440-88EF-2FCC7EE0E527}"/>
              </a:ext>
            </a:extLst>
          </p:cNvPr>
          <p:cNvGrpSpPr/>
          <p:nvPr/>
        </p:nvGrpSpPr>
        <p:grpSpPr>
          <a:xfrm>
            <a:off x="6707162" y="1349822"/>
            <a:ext cx="2682165" cy="1828406"/>
            <a:chOff x="6707162" y="1349822"/>
            <a:chExt cx="2682165" cy="1828406"/>
          </a:xfrm>
        </p:grpSpPr>
        <p:sp>
          <p:nvSpPr>
            <p:cNvPr id="19" name="Rectangle: Rounded Corners 18">
              <a:extLst>
                <a:ext uri="{FF2B5EF4-FFF2-40B4-BE49-F238E27FC236}">
                  <a16:creationId xmlns:a16="http://schemas.microsoft.com/office/drawing/2014/main" id="{708423B9-1D1E-4BF2-9729-720D603286A3}"/>
                </a:ext>
              </a:extLst>
            </p:cNvPr>
            <p:cNvSpPr/>
            <p:nvPr/>
          </p:nvSpPr>
          <p:spPr>
            <a:xfrm>
              <a:off x="6707162" y="1770574"/>
              <a:ext cx="2682165" cy="1407654"/>
            </a:xfrm>
            <a:prstGeom prst="rect">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7800" indent="-177800">
                <a:lnSpc>
                  <a:spcPct val="95000"/>
                </a:lnSpc>
                <a:buClr>
                  <a:schemeClr val="accent1"/>
                </a:buClr>
                <a:buFont typeface="Wingdings" charset="2"/>
                <a:buChar char="§"/>
              </a:pPr>
              <a:r>
                <a:rPr lang="en-US" sz="1400" dirty="0">
                  <a:solidFill>
                    <a:schemeClr val="tx1"/>
                  </a:solidFill>
                </a:rPr>
                <a:t>Remote deployment of software through a marketplace</a:t>
              </a:r>
            </a:p>
            <a:p>
              <a:pPr marL="177800" indent="-177800">
                <a:lnSpc>
                  <a:spcPct val="95000"/>
                </a:lnSpc>
                <a:buClr>
                  <a:schemeClr val="accent1"/>
                </a:buClr>
                <a:buFont typeface="Wingdings" charset="2"/>
                <a:buChar char="§"/>
              </a:pPr>
              <a:r>
                <a:rPr lang="en-US" sz="1400" dirty="0">
                  <a:solidFill>
                    <a:schemeClr val="tx1"/>
                  </a:solidFill>
                </a:rPr>
                <a:t>Public and private network access</a:t>
              </a:r>
            </a:p>
            <a:p>
              <a:pPr marL="177800" indent="-177800">
                <a:lnSpc>
                  <a:spcPct val="95000"/>
                </a:lnSpc>
                <a:buClr>
                  <a:schemeClr val="accent1"/>
                </a:buClr>
                <a:buFont typeface="Wingdings" charset="2"/>
                <a:buChar char="§"/>
              </a:pPr>
              <a:r>
                <a:rPr lang="en-US" sz="1400" dirty="0">
                  <a:solidFill>
                    <a:schemeClr val="tx1"/>
                  </a:solidFill>
                </a:rPr>
                <a:t>Typically dedicated storage</a:t>
              </a:r>
            </a:p>
          </p:txBody>
        </p:sp>
        <p:sp>
          <p:nvSpPr>
            <p:cNvPr id="27" name="Rectangle: Rounded Corners 18">
              <a:extLst>
                <a:ext uri="{FF2B5EF4-FFF2-40B4-BE49-F238E27FC236}">
                  <a16:creationId xmlns:a16="http://schemas.microsoft.com/office/drawing/2014/main" id="{109AE1A1-844A-0542-B925-42F8B2706A3F}"/>
                </a:ext>
              </a:extLst>
            </p:cNvPr>
            <p:cNvSpPr/>
            <p:nvPr/>
          </p:nvSpPr>
          <p:spPr>
            <a:xfrm>
              <a:off x="6707162" y="1349822"/>
              <a:ext cx="2682165" cy="41148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dirty="0"/>
                <a:t>Cloud</a:t>
              </a:r>
              <a:endParaRPr lang="en-US" sz="1200" dirty="0"/>
            </a:p>
          </p:txBody>
        </p:sp>
      </p:grpSp>
    </p:spTree>
    <p:extLst>
      <p:ext uri="{BB962C8B-B14F-4D97-AF65-F5344CB8AC3E}">
        <p14:creationId xmlns:p14="http://schemas.microsoft.com/office/powerpoint/2010/main" val="134390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4C24A437-0746-1D47-B4FF-A54861A1D8AE}"/>
              </a:ext>
            </a:extLst>
          </p:cNvPr>
          <p:cNvGrpSpPr/>
          <p:nvPr/>
        </p:nvGrpSpPr>
        <p:grpSpPr>
          <a:xfrm>
            <a:off x="6250019" y="964262"/>
            <a:ext cx="3272285" cy="2447705"/>
            <a:chOff x="10290812" y="940730"/>
            <a:chExt cx="4231520" cy="3165223"/>
          </a:xfrm>
        </p:grpSpPr>
        <p:grpSp>
          <p:nvGrpSpPr>
            <p:cNvPr id="70" name="Group 69">
              <a:extLst>
                <a:ext uri="{FF2B5EF4-FFF2-40B4-BE49-F238E27FC236}">
                  <a16:creationId xmlns:a16="http://schemas.microsoft.com/office/drawing/2014/main" id="{C81612B9-EFB4-5D42-9515-CDFEEA8D38A3}"/>
                </a:ext>
              </a:extLst>
            </p:cNvPr>
            <p:cNvGrpSpPr/>
            <p:nvPr/>
          </p:nvGrpSpPr>
          <p:grpSpPr>
            <a:xfrm>
              <a:off x="10290812" y="940730"/>
              <a:ext cx="4231520" cy="3165223"/>
              <a:chOff x="6690653" y="-231324"/>
              <a:chExt cx="4231520" cy="3165223"/>
            </a:xfrm>
          </p:grpSpPr>
          <p:sp>
            <p:nvSpPr>
              <p:cNvPr id="74" name="Freeform: Shape 80">
                <a:extLst>
                  <a:ext uri="{FF2B5EF4-FFF2-40B4-BE49-F238E27FC236}">
                    <a16:creationId xmlns:a16="http://schemas.microsoft.com/office/drawing/2014/main" id="{689A6894-D1D6-A74E-BF9E-A80887E07A49}"/>
                  </a:ext>
                </a:extLst>
              </p:cNvPr>
              <p:cNvSpPr/>
              <p:nvPr/>
            </p:nvSpPr>
            <p:spPr>
              <a:xfrm>
                <a:off x="6690653" y="-231324"/>
                <a:ext cx="4231520" cy="2827468"/>
              </a:xfrm>
              <a:custGeom>
                <a:avLst/>
                <a:gdLst>
                  <a:gd name="connsiteX0" fmla="*/ 3358229 w 4162425"/>
                  <a:gd name="connsiteY0" fmla="*/ 1053179 h 2781300"/>
                  <a:gd name="connsiteX1" fmla="*/ 2085308 w 4162425"/>
                  <a:gd name="connsiteY1" fmla="*/ 7144 h 2781300"/>
                  <a:gd name="connsiteX2" fmla="*/ 933641 w 4162425"/>
                  <a:gd name="connsiteY2" fmla="*/ 706755 h 2781300"/>
                  <a:gd name="connsiteX3" fmla="*/ 7144 w 4162425"/>
                  <a:gd name="connsiteY3" fmla="*/ 1738884 h 2781300"/>
                  <a:gd name="connsiteX4" fmla="*/ 1046226 w 4162425"/>
                  <a:gd name="connsiteY4" fmla="*/ 2777966 h 2781300"/>
                  <a:gd name="connsiteX5" fmla="*/ 3297555 w 4162425"/>
                  <a:gd name="connsiteY5" fmla="*/ 2777966 h 2781300"/>
                  <a:gd name="connsiteX6" fmla="*/ 4163473 w 4162425"/>
                  <a:gd name="connsiteY6" fmla="*/ 1912049 h 2781300"/>
                  <a:gd name="connsiteX7" fmla="*/ 3358229 w 4162425"/>
                  <a:gd name="connsiteY7" fmla="*/ 1053179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2425" h="2781300">
                    <a:moveTo>
                      <a:pt x="3358229" y="1053179"/>
                    </a:moveTo>
                    <a:cubicBezTo>
                      <a:pt x="3240405" y="455676"/>
                      <a:pt x="2715673" y="7144"/>
                      <a:pt x="2085308" y="7144"/>
                    </a:cubicBezTo>
                    <a:cubicBezTo>
                      <a:pt x="1584865" y="7144"/>
                      <a:pt x="1150144" y="291179"/>
                      <a:pt x="933641" y="706755"/>
                    </a:cubicBezTo>
                    <a:cubicBezTo>
                      <a:pt x="412337" y="762190"/>
                      <a:pt x="7144" y="1203770"/>
                      <a:pt x="7144" y="1738884"/>
                    </a:cubicBezTo>
                    <a:cubicBezTo>
                      <a:pt x="7144" y="2312099"/>
                      <a:pt x="473012" y="2777966"/>
                      <a:pt x="1046226" y="2777966"/>
                    </a:cubicBezTo>
                    <a:lnTo>
                      <a:pt x="3297555" y="2777966"/>
                    </a:lnTo>
                    <a:cubicBezTo>
                      <a:pt x="3775520" y="2777966"/>
                      <a:pt x="4163473" y="2390013"/>
                      <a:pt x="4163473" y="1912049"/>
                    </a:cubicBezTo>
                    <a:cubicBezTo>
                      <a:pt x="4163473" y="1454944"/>
                      <a:pt x="3808476" y="1084326"/>
                      <a:pt x="3358229" y="1053179"/>
                    </a:cubicBezTo>
                    <a:close/>
                  </a:path>
                </a:pathLst>
              </a:custGeom>
              <a:pattFill prst="wdUpDiag">
                <a:fgClr>
                  <a:srgbClr val="ECECEC"/>
                </a:fgClr>
                <a:bgClr>
                  <a:schemeClr val="bg1"/>
                </a:bgClr>
              </a:pattFill>
              <a:ln w="9525" cap="flat">
                <a:solidFill>
                  <a:schemeClr val="bg2"/>
                </a:solidFill>
                <a:prstDash val="solid"/>
                <a:miter/>
              </a:ln>
            </p:spPr>
            <p:txBody>
              <a:bodyPr rtlCol="0" anchor="ctr"/>
              <a:lstStyle/>
              <a:p>
                <a:endParaRPr lang="en-US"/>
              </a:p>
            </p:txBody>
          </p:sp>
          <p:grpSp>
            <p:nvGrpSpPr>
              <p:cNvPr id="75" name="Group 74">
                <a:extLst>
                  <a:ext uri="{FF2B5EF4-FFF2-40B4-BE49-F238E27FC236}">
                    <a16:creationId xmlns:a16="http://schemas.microsoft.com/office/drawing/2014/main" id="{5E13C6AA-0A1D-AC4E-8265-293DD07F4764}"/>
                  </a:ext>
                </a:extLst>
              </p:cNvPr>
              <p:cNvGrpSpPr/>
              <p:nvPr/>
            </p:nvGrpSpPr>
            <p:grpSpPr>
              <a:xfrm>
                <a:off x="8024984" y="1321049"/>
                <a:ext cx="1535610" cy="1612850"/>
                <a:chOff x="8024984" y="497518"/>
                <a:chExt cx="1535610" cy="1612850"/>
              </a:xfrm>
            </p:grpSpPr>
            <p:sp>
              <p:nvSpPr>
                <p:cNvPr id="79" name="Freeform: Shape 22">
                  <a:extLst>
                    <a:ext uri="{FF2B5EF4-FFF2-40B4-BE49-F238E27FC236}">
                      <a16:creationId xmlns:a16="http://schemas.microsoft.com/office/drawing/2014/main" id="{2AC868A2-051A-8644-A833-C6ECF7951E5E}"/>
                    </a:ext>
                  </a:extLst>
                </p:cNvPr>
                <p:cNvSpPr/>
                <p:nvPr/>
              </p:nvSpPr>
              <p:spPr>
                <a:xfrm>
                  <a:off x="8429974" y="497518"/>
                  <a:ext cx="725629" cy="480247"/>
                </a:xfrm>
                <a:prstGeom prst="can">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en-US" sz="1400" dirty="0">
                    <a:latin typeface="Arial" panose="020B0604020202020204" pitchFamily="34" charset="0"/>
                    <a:cs typeface="Arial" panose="020B0604020202020204" pitchFamily="34" charset="0"/>
                  </a:endParaRPr>
                </a:p>
              </p:txBody>
            </p:sp>
            <p:sp>
              <p:nvSpPr>
                <p:cNvPr id="80" name="Freeform: Shape 22">
                  <a:extLst>
                    <a:ext uri="{FF2B5EF4-FFF2-40B4-BE49-F238E27FC236}">
                      <a16:creationId xmlns:a16="http://schemas.microsoft.com/office/drawing/2014/main" id="{4BE2783C-08FE-5C41-9E25-19BF8A399FE0}"/>
                    </a:ext>
                  </a:extLst>
                </p:cNvPr>
                <p:cNvSpPr/>
                <p:nvPr/>
              </p:nvSpPr>
              <p:spPr>
                <a:xfrm>
                  <a:off x="8024984" y="1630121"/>
                  <a:ext cx="1535610" cy="480247"/>
                </a:xfrm>
                <a:prstGeom prst="can">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latin typeface="Arial" panose="020B0604020202020204" pitchFamily="34" charset="0"/>
                      <a:cs typeface="Arial" panose="020B0604020202020204" pitchFamily="34" charset="0"/>
                    </a:rPr>
                    <a:t>EBS or LRS</a:t>
                  </a:r>
                </a:p>
              </p:txBody>
            </p:sp>
          </p:grpSp>
          <p:pic>
            <p:nvPicPr>
              <p:cNvPr id="76" name="Picture 75" descr="ontap-cloud.png">
                <a:extLst>
                  <a:ext uri="{FF2B5EF4-FFF2-40B4-BE49-F238E27FC236}">
                    <a16:creationId xmlns:a16="http://schemas.microsoft.com/office/drawing/2014/main" id="{0EB10F64-A5D0-9B43-AA39-2F1CB7323BF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34552" y="1929219"/>
                <a:ext cx="713917" cy="713917"/>
              </a:xfrm>
              <a:prstGeom prst="rect">
                <a:avLst/>
              </a:prstGeom>
            </p:spPr>
          </p:pic>
          <p:cxnSp>
            <p:nvCxnSpPr>
              <p:cNvPr id="77" name="Straight Connector 76">
                <a:extLst>
                  <a:ext uri="{FF2B5EF4-FFF2-40B4-BE49-F238E27FC236}">
                    <a16:creationId xmlns:a16="http://schemas.microsoft.com/office/drawing/2014/main" id="{1CFB1585-BF61-FB46-9D31-CA50FDFC6E94}"/>
                  </a:ext>
                </a:extLst>
              </p:cNvPr>
              <p:cNvCxnSpPr>
                <a:cxnSpLocks/>
                <a:endCxn id="79" idx="1"/>
              </p:cNvCxnSpPr>
              <p:nvPr/>
            </p:nvCxnSpPr>
            <p:spPr>
              <a:xfrm>
                <a:off x="8792788" y="978689"/>
                <a:ext cx="1" cy="3423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7DE726C-AE72-9B43-AA96-D5372E5F39F3}"/>
                  </a:ext>
                </a:extLst>
              </p:cNvPr>
              <p:cNvCxnSpPr>
                <a:endCxn id="76" idx="0"/>
              </p:cNvCxnSpPr>
              <p:nvPr/>
            </p:nvCxnSpPr>
            <p:spPr>
              <a:xfrm>
                <a:off x="8791510" y="1800297"/>
                <a:ext cx="1" cy="128922"/>
              </a:xfrm>
              <a:prstGeom prst="line">
                <a:avLst/>
              </a:prstGeom>
              <a:ln w="25400"/>
            </p:spPr>
            <p:style>
              <a:lnRef idx="1">
                <a:schemeClr val="accent1"/>
              </a:lnRef>
              <a:fillRef idx="0">
                <a:schemeClr val="accent1"/>
              </a:fillRef>
              <a:effectRef idx="0">
                <a:schemeClr val="accent1"/>
              </a:effectRef>
              <a:fontRef idx="minor">
                <a:schemeClr val="tx1"/>
              </a:fontRef>
            </p:style>
          </p:cxnSp>
        </p:grpSp>
        <p:pic>
          <p:nvPicPr>
            <p:cNvPr id="71" name="image273.png" descr="Stack-Virtual-App-OS.png">
              <a:extLst>
                <a:ext uri="{FF2B5EF4-FFF2-40B4-BE49-F238E27FC236}">
                  <a16:creationId xmlns:a16="http://schemas.microsoft.com/office/drawing/2014/main" id="{24B93190-F65C-F040-B6F3-2A8129EFE7EB}"/>
                </a:ext>
              </a:extLst>
            </p:cNvPr>
            <p:cNvPicPr/>
            <p:nvPr/>
          </p:nvPicPr>
          <p:blipFill>
            <a:blip r:embed="rId4">
              <a:extLst/>
            </a:blip>
            <a:stretch>
              <a:fillRect/>
            </a:stretch>
          </p:blipFill>
          <p:spPr>
            <a:xfrm>
              <a:off x="12089570" y="1226285"/>
              <a:ext cx="605530" cy="909637"/>
            </a:xfrm>
            <a:prstGeom prst="rect">
              <a:avLst/>
            </a:prstGeom>
            <a:ln w="12700">
              <a:miter lim="400000"/>
            </a:ln>
          </p:spPr>
        </p:pic>
        <p:sp>
          <p:nvSpPr>
            <p:cNvPr id="72" name="Graphic 15">
              <a:extLst>
                <a:ext uri="{FF2B5EF4-FFF2-40B4-BE49-F238E27FC236}">
                  <a16:creationId xmlns:a16="http://schemas.microsoft.com/office/drawing/2014/main" id="{6957C35A-6188-2B40-8920-AE7E57C84568}"/>
                </a:ext>
              </a:extLst>
            </p:cNvPr>
            <p:cNvSpPr/>
            <p:nvPr/>
          </p:nvSpPr>
          <p:spPr>
            <a:xfrm>
              <a:off x="13479392" y="1807588"/>
              <a:ext cx="560800" cy="373866"/>
            </a:xfrm>
            <a:custGeom>
              <a:avLst/>
              <a:gdLst>
                <a:gd name="connsiteX0" fmla="*/ 379834 w 473383"/>
                <a:gd name="connsiteY0" fmla="*/ 129617 h 315589"/>
                <a:gd name="connsiteX1" fmla="*/ 242327 w 473383"/>
                <a:gd name="connsiteY1" fmla="*/ 16907 h 315589"/>
                <a:gd name="connsiteX2" fmla="*/ 118346 w 473383"/>
                <a:gd name="connsiteY2" fmla="*/ 93550 h 315589"/>
                <a:gd name="connsiteX3" fmla="*/ 16907 w 473383"/>
                <a:gd name="connsiteY3" fmla="*/ 204006 h 315589"/>
                <a:gd name="connsiteX4" fmla="*/ 129617 w 473383"/>
                <a:gd name="connsiteY4" fmla="*/ 316716 h 315589"/>
                <a:gd name="connsiteX5" fmla="*/ 373071 w 473383"/>
                <a:gd name="connsiteY5" fmla="*/ 316716 h 315589"/>
                <a:gd name="connsiteX6" fmla="*/ 467748 w 473383"/>
                <a:gd name="connsiteY6" fmla="*/ 222040 h 315589"/>
                <a:gd name="connsiteX7" fmla="*/ 379834 w 473383"/>
                <a:gd name="connsiteY7" fmla="*/ 129617 h 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383" h="315589">
                  <a:moveTo>
                    <a:pt x="379834" y="129617"/>
                  </a:moveTo>
                  <a:cubicBezTo>
                    <a:pt x="366309" y="64245"/>
                    <a:pt x="309954" y="16907"/>
                    <a:pt x="242327" y="16907"/>
                  </a:cubicBezTo>
                  <a:cubicBezTo>
                    <a:pt x="188226" y="16907"/>
                    <a:pt x="140888" y="48465"/>
                    <a:pt x="118346" y="93550"/>
                  </a:cubicBezTo>
                  <a:cubicBezTo>
                    <a:pt x="59737" y="98058"/>
                    <a:pt x="16907" y="145396"/>
                    <a:pt x="16907" y="204006"/>
                  </a:cubicBezTo>
                  <a:cubicBezTo>
                    <a:pt x="16907" y="267124"/>
                    <a:pt x="66499" y="316716"/>
                    <a:pt x="129617" y="316716"/>
                  </a:cubicBezTo>
                  <a:lnTo>
                    <a:pt x="373071" y="316716"/>
                  </a:lnTo>
                  <a:cubicBezTo>
                    <a:pt x="424918" y="316716"/>
                    <a:pt x="467748" y="273886"/>
                    <a:pt x="467748" y="222040"/>
                  </a:cubicBezTo>
                  <a:cubicBezTo>
                    <a:pt x="467748" y="172447"/>
                    <a:pt x="429427" y="131871"/>
                    <a:pt x="379834" y="129617"/>
                  </a:cubicBezTo>
                  <a:close/>
                </a:path>
              </a:pathLst>
            </a:custGeom>
            <a:solidFill>
              <a:srgbClr val="FF8E02"/>
            </a:solidFill>
            <a:ln w="9525" cap="flat">
              <a:noFill/>
              <a:prstDash val="solid"/>
              <a:miter/>
            </a:ln>
          </p:spPr>
          <p:txBody>
            <a:bodyPr rtlCol="0" anchor="b"/>
            <a:lstStyle/>
            <a:p>
              <a:pPr algn="ctr"/>
              <a:r>
                <a:rPr lang="en-US" sz="700" b="1" dirty="0">
                  <a:solidFill>
                    <a:schemeClr val="bg1"/>
                  </a:solidFill>
                </a:rPr>
                <a:t>AWS</a:t>
              </a:r>
            </a:p>
          </p:txBody>
        </p:sp>
        <p:sp>
          <p:nvSpPr>
            <p:cNvPr id="73" name="Graphic 15">
              <a:extLst>
                <a:ext uri="{FF2B5EF4-FFF2-40B4-BE49-F238E27FC236}">
                  <a16:creationId xmlns:a16="http://schemas.microsoft.com/office/drawing/2014/main" id="{E2A97CC9-611F-1243-93E8-3DE93DC27BF6}"/>
                </a:ext>
              </a:extLst>
            </p:cNvPr>
            <p:cNvSpPr/>
            <p:nvPr/>
          </p:nvSpPr>
          <p:spPr>
            <a:xfrm>
              <a:off x="10399978" y="1807588"/>
              <a:ext cx="560800" cy="373866"/>
            </a:xfrm>
            <a:custGeom>
              <a:avLst/>
              <a:gdLst>
                <a:gd name="connsiteX0" fmla="*/ 379834 w 473383"/>
                <a:gd name="connsiteY0" fmla="*/ 129617 h 315589"/>
                <a:gd name="connsiteX1" fmla="*/ 242327 w 473383"/>
                <a:gd name="connsiteY1" fmla="*/ 16907 h 315589"/>
                <a:gd name="connsiteX2" fmla="*/ 118346 w 473383"/>
                <a:gd name="connsiteY2" fmla="*/ 93550 h 315589"/>
                <a:gd name="connsiteX3" fmla="*/ 16907 w 473383"/>
                <a:gd name="connsiteY3" fmla="*/ 204006 h 315589"/>
                <a:gd name="connsiteX4" fmla="*/ 129617 w 473383"/>
                <a:gd name="connsiteY4" fmla="*/ 316716 h 315589"/>
                <a:gd name="connsiteX5" fmla="*/ 373071 w 473383"/>
                <a:gd name="connsiteY5" fmla="*/ 316716 h 315589"/>
                <a:gd name="connsiteX6" fmla="*/ 467748 w 473383"/>
                <a:gd name="connsiteY6" fmla="*/ 222040 h 315589"/>
                <a:gd name="connsiteX7" fmla="*/ 379834 w 473383"/>
                <a:gd name="connsiteY7" fmla="*/ 129617 h 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383" h="315589">
                  <a:moveTo>
                    <a:pt x="379834" y="129617"/>
                  </a:moveTo>
                  <a:cubicBezTo>
                    <a:pt x="366309" y="64245"/>
                    <a:pt x="309954" y="16907"/>
                    <a:pt x="242327" y="16907"/>
                  </a:cubicBezTo>
                  <a:cubicBezTo>
                    <a:pt x="188226" y="16907"/>
                    <a:pt x="140888" y="48465"/>
                    <a:pt x="118346" y="93550"/>
                  </a:cubicBezTo>
                  <a:cubicBezTo>
                    <a:pt x="59737" y="98058"/>
                    <a:pt x="16907" y="145396"/>
                    <a:pt x="16907" y="204006"/>
                  </a:cubicBezTo>
                  <a:cubicBezTo>
                    <a:pt x="16907" y="267124"/>
                    <a:pt x="66499" y="316716"/>
                    <a:pt x="129617" y="316716"/>
                  </a:cubicBezTo>
                  <a:lnTo>
                    <a:pt x="373071" y="316716"/>
                  </a:lnTo>
                  <a:cubicBezTo>
                    <a:pt x="424918" y="316716"/>
                    <a:pt x="467748" y="273886"/>
                    <a:pt x="467748" y="222040"/>
                  </a:cubicBezTo>
                  <a:cubicBezTo>
                    <a:pt x="467748" y="172447"/>
                    <a:pt x="429427" y="131871"/>
                    <a:pt x="379834" y="129617"/>
                  </a:cubicBezTo>
                  <a:close/>
                </a:path>
              </a:pathLst>
            </a:custGeom>
            <a:solidFill>
              <a:schemeClr val="accent2"/>
            </a:solidFill>
            <a:ln w="9525" cap="flat">
              <a:noFill/>
              <a:prstDash val="solid"/>
              <a:miter/>
            </a:ln>
          </p:spPr>
          <p:txBody>
            <a:bodyPr rtlCol="0" anchor="b"/>
            <a:lstStyle/>
            <a:p>
              <a:pPr algn="ctr"/>
              <a:r>
                <a:rPr lang="en-US" sz="700" b="1" dirty="0">
                  <a:solidFill>
                    <a:schemeClr val="bg1"/>
                  </a:solidFill>
                </a:rPr>
                <a:t>Azure</a:t>
              </a:r>
            </a:p>
          </p:txBody>
        </p:sp>
      </p:grpSp>
      <p:grpSp>
        <p:nvGrpSpPr>
          <p:cNvPr id="63" name="Group 62">
            <a:extLst>
              <a:ext uri="{FF2B5EF4-FFF2-40B4-BE49-F238E27FC236}">
                <a16:creationId xmlns:a16="http://schemas.microsoft.com/office/drawing/2014/main" id="{AAA753F4-126A-0040-86C3-55C0930A07E4}"/>
              </a:ext>
            </a:extLst>
          </p:cNvPr>
          <p:cNvGrpSpPr/>
          <p:nvPr/>
        </p:nvGrpSpPr>
        <p:grpSpPr>
          <a:xfrm>
            <a:off x="4203308" y="2238298"/>
            <a:ext cx="1466774" cy="1039777"/>
            <a:chOff x="3934963" y="359063"/>
            <a:chExt cx="2109878" cy="1495665"/>
          </a:xfrm>
        </p:grpSpPr>
        <p:sp>
          <p:nvSpPr>
            <p:cNvPr id="56" name="Rounded Rectangle 5">
              <a:extLst>
                <a:ext uri="{FF2B5EF4-FFF2-40B4-BE49-F238E27FC236}">
                  <a16:creationId xmlns:a16="http://schemas.microsoft.com/office/drawing/2014/main" id="{461D1936-8BBE-2445-B19C-91880E9D65C6}"/>
                </a:ext>
              </a:extLst>
            </p:cNvPr>
            <p:cNvSpPr/>
            <p:nvPr/>
          </p:nvSpPr>
          <p:spPr bwMode="auto">
            <a:xfrm>
              <a:off x="3934963" y="359064"/>
              <a:ext cx="2109878" cy="1495664"/>
            </a:xfrm>
            <a:prstGeom prst="rect">
              <a:avLst/>
            </a:prstGeom>
            <a:solidFill>
              <a:schemeClr val="bg2">
                <a:lumMod val="20000"/>
                <a:lumOff val="80000"/>
              </a:schemeClr>
            </a:solidFill>
            <a:ln w="25400" cap="flat" cmpd="sng" algn="ctr">
              <a:solidFill>
                <a:schemeClr val="accent1"/>
              </a:solidFill>
              <a:prstDash val="solid"/>
              <a:round/>
              <a:headEnd type="none" w="med" len="med"/>
              <a:tailEnd type="none" w="med" len="med"/>
            </a:ln>
            <a:effectLst/>
          </p:spPr>
          <p:txBody>
            <a:bodyPr vert="horz" wrap="none" lIns="73152" tIns="36576" rIns="73152" bIns="36576" numCol="1" rtlCol="0" anchor="ctr" anchorCtr="0" compatLnSpc="1">
              <a:prstTxWarp prst="textNoShape">
                <a:avLst/>
              </a:prstTxWarp>
            </a:bodyPr>
            <a:lstStyle/>
            <a:p>
              <a:pPr algn="ctr" fontAlgn="base">
                <a:spcBef>
                  <a:spcPct val="0"/>
                </a:spcBef>
                <a:spcAft>
                  <a:spcPct val="0"/>
                </a:spcAft>
                <a:buClr>
                  <a:schemeClr val="accent2"/>
                </a:buClr>
              </a:pPr>
              <a:endParaRPr lang="en-US" sz="1440" dirty="0">
                <a:solidFill>
                  <a:schemeClr val="bg1"/>
                </a:solidFill>
                <a:latin typeface="Arial" charset="0"/>
              </a:endParaRPr>
            </a:p>
          </p:txBody>
        </p:sp>
        <p:sp>
          <p:nvSpPr>
            <p:cNvPr id="58" name="Rounded Rectangle 5">
              <a:extLst>
                <a:ext uri="{FF2B5EF4-FFF2-40B4-BE49-F238E27FC236}">
                  <a16:creationId xmlns:a16="http://schemas.microsoft.com/office/drawing/2014/main" id="{AD27EF82-90B2-EC41-A4E3-C4FEF88BD149}"/>
                </a:ext>
              </a:extLst>
            </p:cNvPr>
            <p:cNvSpPr/>
            <p:nvPr/>
          </p:nvSpPr>
          <p:spPr bwMode="auto">
            <a:xfrm>
              <a:off x="3934963" y="359063"/>
              <a:ext cx="2109878" cy="291851"/>
            </a:xfrm>
            <a:prstGeom prst="rect">
              <a:avLst/>
            </a:prstGeom>
            <a:solidFill>
              <a:schemeClr val="accent1"/>
            </a:solidFill>
            <a:ln w="25400" cap="flat" cmpd="sng" algn="ctr">
              <a:solidFill>
                <a:schemeClr val="accent1"/>
              </a:solidFill>
              <a:prstDash val="solid"/>
              <a:round/>
              <a:headEnd type="none" w="med" len="med"/>
              <a:tailEnd type="none" w="med" len="med"/>
            </a:ln>
            <a:effectLst/>
          </p:spPr>
          <p:txBody>
            <a:bodyPr vert="horz" wrap="none" lIns="73152" tIns="36576" rIns="73152" bIns="36576" numCol="1" rtlCol="0" anchor="ctr" anchorCtr="0" compatLnSpc="1">
              <a:prstTxWarp prst="textNoShape">
                <a:avLst/>
              </a:prstTxWarp>
            </a:bodyPr>
            <a:lstStyle/>
            <a:p>
              <a:pPr algn="ctr" fontAlgn="base">
                <a:spcBef>
                  <a:spcPct val="0"/>
                </a:spcBef>
                <a:spcAft>
                  <a:spcPct val="0"/>
                </a:spcAft>
                <a:buClr>
                  <a:schemeClr val="accent2"/>
                </a:buClr>
              </a:pPr>
              <a:r>
                <a:rPr lang="en-US" sz="1440" dirty="0">
                  <a:solidFill>
                    <a:schemeClr val="bg1"/>
                  </a:solidFill>
                  <a:latin typeface="Arial" charset="0"/>
                </a:rPr>
                <a:t>Data Center</a:t>
              </a:r>
            </a:p>
          </p:txBody>
        </p:sp>
        <p:pic>
          <p:nvPicPr>
            <p:cNvPr id="61" name="image11.png" descr="FAS8060-6U.png">
              <a:extLst>
                <a:ext uri="{FF2B5EF4-FFF2-40B4-BE49-F238E27FC236}">
                  <a16:creationId xmlns:a16="http://schemas.microsoft.com/office/drawing/2014/main" id="{FCB49084-8C1C-BC40-8D5E-78C2C9B81F6F}"/>
                </a:ext>
              </a:extLst>
            </p:cNvPr>
            <p:cNvPicPr/>
            <p:nvPr/>
          </p:nvPicPr>
          <p:blipFill>
            <a:blip r:embed="rId5" cstate="print">
              <a:extLst/>
            </a:blip>
            <a:stretch>
              <a:fillRect/>
            </a:stretch>
          </p:blipFill>
          <p:spPr>
            <a:xfrm>
              <a:off x="4316990" y="908266"/>
              <a:ext cx="1367997" cy="720971"/>
            </a:xfrm>
            <a:prstGeom prst="rect">
              <a:avLst/>
            </a:prstGeom>
            <a:ln w="12700">
              <a:miter lim="400000"/>
            </a:ln>
          </p:spPr>
        </p:pic>
        <p:pic>
          <p:nvPicPr>
            <p:cNvPr id="62" name="Picture 61" descr="ontap-9.png">
              <a:extLst>
                <a:ext uri="{FF2B5EF4-FFF2-40B4-BE49-F238E27FC236}">
                  <a16:creationId xmlns:a16="http://schemas.microsoft.com/office/drawing/2014/main" id="{3E039B3C-FC05-FE47-847B-2BA3BA2F934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62144" y="1025232"/>
              <a:ext cx="498356" cy="498190"/>
            </a:xfrm>
            <a:prstGeom prst="rect">
              <a:avLst/>
            </a:prstGeom>
          </p:spPr>
        </p:pic>
      </p:grpSp>
      <p:sp>
        <p:nvSpPr>
          <p:cNvPr id="2" name="Title 1">
            <a:extLst>
              <a:ext uri="{FF2B5EF4-FFF2-40B4-BE49-F238E27FC236}">
                <a16:creationId xmlns:a16="http://schemas.microsoft.com/office/drawing/2014/main" id="{19944E5F-21D5-4416-B046-4706208FB33A}"/>
              </a:ext>
            </a:extLst>
          </p:cNvPr>
          <p:cNvSpPr>
            <a:spLocks noGrp="1"/>
          </p:cNvSpPr>
          <p:nvPr>
            <p:ph type="title"/>
          </p:nvPr>
        </p:nvSpPr>
        <p:spPr/>
        <p:txBody>
          <a:bodyPr/>
          <a:lstStyle/>
          <a:p>
            <a:r>
              <a:rPr lang="en-US" dirty="0"/>
              <a:t>Cloud Manager</a:t>
            </a:r>
          </a:p>
        </p:txBody>
      </p:sp>
      <p:sp>
        <p:nvSpPr>
          <p:cNvPr id="5" name="Content Placeholder 4">
            <a:extLst>
              <a:ext uri="{FF2B5EF4-FFF2-40B4-BE49-F238E27FC236}">
                <a16:creationId xmlns:a16="http://schemas.microsoft.com/office/drawing/2014/main" id="{84F0585A-094D-7440-AE05-2177887C9FBA}"/>
              </a:ext>
            </a:extLst>
          </p:cNvPr>
          <p:cNvSpPr>
            <a:spLocks noGrp="1"/>
          </p:cNvSpPr>
          <p:nvPr>
            <p:ph sz="quarter" idx="14"/>
          </p:nvPr>
        </p:nvSpPr>
        <p:spPr>
          <a:xfrm>
            <a:off x="210495" y="1288916"/>
            <a:ext cx="3668908" cy="3867284"/>
          </a:xfrm>
        </p:spPr>
        <p:txBody>
          <a:bodyPr anchor="ctr"/>
          <a:lstStyle/>
          <a:p>
            <a:r>
              <a:rPr lang="en-US" sz="1800" dirty="0"/>
              <a:t>Streamline the deployment, management, and tracking of cloud storage</a:t>
            </a:r>
          </a:p>
          <a:p>
            <a:r>
              <a:rPr lang="en-US" sz="1800" dirty="0"/>
              <a:t>Achieve enterprise-class management for hybrid cloud storage from </a:t>
            </a:r>
            <a:r>
              <a:rPr lang="en-US" sz="1800" dirty="0">
                <a:solidFill>
                  <a:srgbClr val="000000"/>
                </a:solidFill>
              </a:rPr>
              <a:t>on-premises</a:t>
            </a:r>
            <a:r>
              <a:rPr lang="en-US" sz="1800" dirty="0"/>
              <a:t> to multiple cloud providers</a:t>
            </a:r>
          </a:p>
          <a:p>
            <a:r>
              <a:rPr lang="en-US" sz="1800" dirty="0"/>
              <a:t>Ease the movement of data across the </a:t>
            </a:r>
            <a:r>
              <a:rPr lang="en-US" sz="1800" dirty="0">
                <a:solidFill>
                  <a:srgbClr val="000000"/>
                </a:solidFill>
              </a:rPr>
              <a:t>Data Fabric</a:t>
            </a:r>
            <a:r>
              <a:rPr lang="en-US" sz="1800" dirty="0"/>
              <a:t> with click-and-drag simplicity</a:t>
            </a:r>
          </a:p>
        </p:txBody>
      </p:sp>
      <p:sp>
        <p:nvSpPr>
          <p:cNvPr id="3" name="Text Placeholder 2">
            <a:extLst>
              <a:ext uri="{FF2B5EF4-FFF2-40B4-BE49-F238E27FC236}">
                <a16:creationId xmlns:a16="http://schemas.microsoft.com/office/drawing/2014/main" id="{0F113349-D071-4D9F-8999-0841506A874D}"/>
              </a:ext>
            </a:extLst>
          </p:cNvPr>
          <p:cNvSpPr>
            <a:spLocks noGrp="1"/>
          </p:cNvSpPr>
          <p:nvPr>
            <p:ph type="body" idx="10"/>
          </p:nvPr>
        </p:nvSpPr>
        <p:spPr/>
        <p:txBody>
          <a:bodyPr/>
          <a:lstStyle/>
          <a:p>
            <a:r>
              <a:rPr lang="en-US" dirty="0"/>
              <a:t>Features</a:t>
            </a:r>
          </a:p>
        </p:txBody>
      </p:sp>
      <p:sp>
        <p:nvSpPr>
          <p:cNvPr id="4" name="Slide Number Placeholder 3">
            <a:extLst>
              <a:ext uri="{FF2B5EF4-FFF2-40B4-BE49-F238E27FC236}">
                <a16:creationId xmlns:a16="http://schemas.microsoft.com/office/drawing/2014/main" id="{D04461F8-B93E-469C-8495-EE7D8FED3886}"/>
              </a:ext>
            </a:extLst>
          </p:cNvPr>
          <p:cNvSpPr>
            <a:spLocks noGrp="1"/>
          </p:cNvSpPr>
          <p:nvPr>
            <p:ph type="sldNum" sz="quarter" idx="4"/>
          </p:nvPr>
        </p:nvSpPr>
        <p:spPr/>
        <p:txBody>
          <a:bodyPr/>
          <a:lstStyle/>
          <a:p>
            <a:fld id="{92978B7E-5EBE-134C-B481-E4E8CA36F800}" type="slidenum">
              <a:rPr lang="en-US" smtClean="0"/>
              <a:pPr/>
              <a:t>16</a:t>
            </a:fld>
            <a:endParaRPr lang="en-US" dirty="0"/>
          </a:p>
        </p:txBody>
      </p:sp>
      <p:sp>
        <p:nvSpPr>
          <p:cNvPr id="55" name="Text Placeholder 54">
            <a:extLst>
              <a:ext uri="{FF2B5EF4-FFF2-40B4-BE49-F238E27FC236}">
                <a16:creationId xmlns:a16="http://schemas.microsoft.com/office/drawing/2014/main" id="{FF17A740-2E3F-824F-BF70-6CC4FF5A41EF}"/>
              </a:ext>
            </a:extLst>
          </p:cNvPr>
          <p:cNvSpPr>
            <a:spLocks noGrp="1"/>
          </p:cNvSpPr>
          <p:nvPr>
            <p:ph type="body" sz="quarter" idx="16"/>
          </p:nvPr>
        </p:nvSpPr>
        <p:spPr/>
        <p:txBody>
          <a:bodyPr/>
          <a:lstStyle/>
          <a:p>
            <a:pPr algn="r"/>
            <a:br>
              <a:rPr lang="sv-SE" dirty="0"/>
            </a:br>
            <a:r>
              <a:rPr lang="sv-SE" dirty="0"/>
              <a:t>LRS: </a:t>
            </a:r>
            <a:r>
              <a:rPr lang="sv-SE" dirty="0" err="1"/>
              <a:t>Azure</a:t>
            </a:r>
            <a:r>
              <a:rPr lang="sv-SE" dirty="0"/>
              <a:t> </a:t>
            </a:r>
            <a:r>
              <a:rPr lang="sv-SE" dirty="0" err="1"/>
              <a:t>Locally</a:t>
            </a:r>
            <a:r>
              <a:rPr lang="sv-SE" dirty="0"/>
              <a:t> Redundant </a:t>
            </a:r>
            <a:r>
              <a:rPr lang="sv-SE" dirty="0" err="1"/>
              <a:t>Storage</a:t>
            </a:r>
            <a:endParaRPr lang="en-US" dirty="0"/>
          </a:p>
        </p:txBody>
      </p:sp>
      <p:sp>
        <p:nvSpPr>
          <p:cNvPr id="6" name="Footer Placeholder 5">
            <a:extLst>
              <a:ext uri="{FF2B5EF4-FFF2-40B4-BE49-F238E27FC236}">
                <a16:creationId xmlns:a16="http://schemas.microsoft.com/office/drawing/2014/main" id="{9624A2DE-B8A0-48AB-A96D-6E2DD1C57A1B}"/>
              </a:ext>
            </a:extLst>
          </p:cNvPr>
          <p:cNvSpPr>
            <a:spLocks noGrp="1"/>
          </p:cNvSpPr>
          <p:nvPr>
            <p:ph type="ftr" sz="quarter" idx="3"/>
          </p:nvPr>
        </p:nvSpPr>
        <p:spPr/>
        <p:txBody>
          <a:bodyPr/>
          <a:lstStyle/>
          <a:p>
            <a:pPr>
              <a:defRPr/>
            </a:pPr>
            <a:r>
              <a:rPr lang="en-US"/>
              <a:t>© 2019 NetApp, Inc. All rights reserved. </a:t>
            </a:r>
            <a:endParaRPr lang="en-US" dirty="0"/>
          </a:p>
        </p:txBody>
      </p:sp>
      <p:cxnSp>
        <p:nvCxnSpPr>
          <p:cNvPr id="20" name="Straight Arrow Connector 19">
            <a:extLst>
              <a:ext uri="{FF2B5EF4-FFF2-40B4-BE49-F238E27FC236}">
                <a16:creationId xmlns:a16="http://schemas.microsoft.com/office/drawing/2014/main" id="{21048887-3447-4852-8409-44C06E94E85E}"/>
              </a:ext>
            </a:extLst>
          </p:cNvPr>
          <p:cNvCxnSpPr>
            <a:cxnSpLocks/>
            <a:stCxn id="61" idx="3"/>
          </p:cNvCxnSpPr>
          <p:nvPr/>
        </p:nvCxnSpPr>
        <p:spPr bwMode="auto">
          <a:xfrm>
            <a:off x="5419914" y="2870709"/>
            <a:ext cx="2175143" cy="0"/>
          </a:xfrm>
          <a:prstGeom prst="straightConnector1">
            <a:avLst/>
          </a:prstGeom>
          <a:solidFill>
            <a:schemeClr val="accent1"/>
          </a:solidFill>
          <a:ln w="25400" cap="flat" cmpd="sng" algn="ctr">
            <a:solidFill>
              <a:schemeClr val="accent6"/>
            </a:solidFill>
            <a:prstDash val="solid"/>
            <a:round/>
            <a:headEnd type="triangle"/>
            <a:tailEnd type="triangle"/>
          </a:ln>
          <a:effectLst/>
        </p:spPr>
      </p:cxnSp>
      <p:grpSp>
        <p:nvGrpSpPr>
          <p:cNvPr id="21" name="Group 20">
            <a:extLst>
              <a:ext uri="{FF2B5EF4-FFF2-40B4-BE49-F238E27FC236}">
                <a16:creationId xmlns:a16="http://schemas.microsoft.com/office/drawing/2014/main" id="{C40506FA-701F-44BD-ACF1-8B9AB29D7A70}"/>
              </a:ext>
            </a:extLst>
          </p:cNvPr>
          <p:cNvGrpSpPr/>
          <p:nvPr/>
        </p:nvGrpSpPr>
        <p:grpSpPr>
          <a:xfrm>
            <a:off x="5965668" y="2673577"/>
            <a:ext cx="1005403" cy="822660"/>
            <a:chOff x="6025047" y="3220146"/>
            <a:chExt cx="1005403" cy="822660"/>
          </a:xfrm>
        </p:grpSpPr>
        <p:sp>
          <p:nvSpPr>
            <p:cNvPr id="22" name="TextBox 21">
              <a:extLst>
                <a:ext uri="{FF2B5EF4-FFF2-40B4-BE49-F238E27FC236}">
                  <a16:creationId xmlns:a16="http://schemas.microsoft.com/office/drawing/2014/main" id="{3A297A25-D8A5-4483-A68F-DBC1D7AADD53}"/>
                </a:ext>
              </a:extLst>
            </p:cNvPr>
            <p:cNvSpPr txBox="1"/>
            <p:nvPr/>
          </p:nvSpPr>
          <p:spPr>
            <a:xfrm>
              <a:off x="6025047" y="3581141"/>
              <a:ext cx="1005403" cy="461665"/>
            </a:xfrm>
            <a:prstGeom prst="rect">
              <a:avLst/>
            </a:prstGeom>
            <a:noFill/>
          </p:spPr>
          <p:txBody>
            <a:bodyPr wrap="none" rtlCol="0">
              <a:spAutoFit/>
            </a:bodyPr>
            <a:lstStyle/>
            <a:p>
              <a:pPr algn="ctr">
                <a:buClr>
                  <a:schemeClr val="accent2"/>
                </a:buClr>
              </a:pPr>
              <a:r>
                <a:rPr lang="en-US" sz="1200" b="1" dirty="0"/>
                <a:t>SnapMirror</a:t>
              </a:r>
              <a:br>
                <a:rPr lang="en-US" sz="1200" b="1" dirty="0"/>
              </a:br>
              <a:r>
                <a:rPr lang="en-US" sz="1200" b="1" dirty="0"/>
                <a:t>Software</a:t>
              </a:r>
            </a:p>
          </p:txBody>
        </p:sp>
        <p:pic>
          <p:nvPicPr>
            <p:cNvPr id="23" name="image128.png" descr="SnapMirror-Right.png">
              <a:extLst>
                <a:ext uri="{FF2B5EF4-FFF2-40B4-BE49-F238E27FC236}">
                  <a16:creationId xmlns:a16="http://schemas.microsoft.com/office/drawing/2014/main" id="{CA03B205-D80F-4751-9BAD-4253E844B8EB}"/>
                </a:ext>
              </a:extLst>
            </p:cNvPr>
            <p:cNvPicPr/>
            <p:nvPr/>
          </p:nvPicPr>
          <p:blipFill>
            <a:blip r:embed="rId7">
              <a:extLst/>
            </a:blip>
            <a:stretch>
              <a:fillRect/>
            </a:stretch>
          </p:blipFill>
          <p:spPr>
            <a:xfrm>
              <a:off x="6230429" y="3220146"/>
              <a:ext cx="593833" cy="403633"/>
            </a:xfrm>
            <a:prstGeom prst="rect">
              <a:avLst/>
            </a:prstGeom>
            <a:ln w="12700">
              <a:miter lim="400000"/>
            </a:ln>
          </p:spPr>
        </p:pic>
      </p:grpSp>
      <p:grpSp>
        <p:nvGrpSpPr>
          <p:cNvPr id="24" name="Group 23">
            <a:extLst>
              <a:ext uri="{FF2B5EF4-FFF2-40B4-BE49-F238E27FC236}">
                <a16:creationId xmlns:a16="http://schemas.microsoft.com/office/drawing/2014/main" id="{2958DC17-C102-4C95-A97E-648F96002AAA}"/>
              </a:ext>
            </a:extLst>
          </p:cNvPr>
          <p:cNvGrpSpPr/>
          <p:nvPr/>
        </p:nvGrpSpPr>
        <p:grpSpPr>
          <a:xfrm>
            <a:off x="4203308" y="3401383"/>
            <a:ext cx="5318998" cy="892194"/>
            <a:chOff x="4394694" y="3681769"/>
            <a:chExt cx="5318998" cy="892194"/>
          </a:xfrm>
        </p:grpSpPr>
        <p:sp>
          <p:nvSpPr>
            <p:cNvPr id="25" name="Left Brace 24">
              <a:extLst>
                <a:ext uri="{FF2B5EF4-FFF2-40B4-BE49-F238E27FC236}">
                  <a16:creationId xmlns:a16="http://schemas.microsoft.com/office/drawing/2014/main" id="{48F6EF7A-5CC5-4B1F-A3A2-9239298F68A3}"/>
                </a:ext>
              </a:extLst>
            </p:cNvPr>
            <p:cNvSpPr/>
            <p:nvPr/>
          </p:nvSpPr>
          <p:spPr>
            <a:xfrm rot="16200000">
              <a:off x="6877556" y="1198907"/>
              <a:ext cx="353273" cy="5318998"/>
            </a:xfrm>
            <a:prstGeom prst="leftBrace">
              <a:avLst>
                <a:gd name="adj1" fmla="val 60100"/>
                <a:gd name="adj2" fmla="val 49692"/>
              </a:avLst>
            </a:prstGeom>
            <a:ln w="28575" cmpd="sng">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80" dirty="0"/>
            </a:p>
          </p:txBody>
        </p:sp>
        <p:sp>
          <p:nvSpPr>
            <p:cNvPr id="26" name="Rounded Rectangle 63">
              <a:extLst>
                <a:ext uri="{FF2B5EF4-FFF2-40B4-BE49-F238E27FC236}">
                  <a16:creationId xmlns:a16="http://schemas.microsoft.com/office/drawing/2014/main" id="{66ADEFFA-ED91-4E31-BFC2-F3ECEE413E3D}"/>
                </a:ext>
              </a:extLst>
            </p:cNvPr>
            <p:cNvSpPr/>
            <p:nvPr/>
          </p:nvSpPr>
          <p:spPr bwMode="auto">
            <a:xfrm>
              <a:off x="4751368" y="4121657"/>
              <a:ext cx="4773632" cy="452306"/>
            </a:xfrm>
            <a:prstGeom prst="rect">
              <a:avLst/>
            </a:prstGeom>
            <a:solidFill>
              <a:srgbClr val="FFFFFF"/>
            </a:solidFill>
            <a:ln w="28575" cap="flat" cmpd="sng" algn="ctr">
              <a:solidFill>
                <a:schemeClr val="accent1"/>
              </a:solidFill>
              <a:prstDash val="solid"/>
              <a:round/>
              <a:headEnd type="none" w="med" len="med"/>
              <a:tailEnd type="none" w="med" len="med"/>
            </a:ln>
            <a:effectLst/>
          </p:spPr>
          <p:txBody>
            <a:bodyPr vert="horz" wrap="none" lIns="54878" tIns="27439" rIns="54878" bIns="27439" numCol="1" rtlCol="0" anchor="ctr" anchorCtr="0" compatLnSpc="1">
              <a:prstTxWarp prst="textNoShape">
                <a:avLst/>
              </a:prstTxWarp>
            </a:bodyPr>
            <a:lstStyle/>
            <a:p>
              <a:pPr algn="ctr" defTabSz="548786" fontAlgn="base">
                <a:spcBef>
                  <a:spcPct val="0"/>
                </a:spcBef>
                <a:spcAft>
                  <a:spcPct val="0"/>
                </a:spcAft>
                <a:buClr>
                  <a:schemeClr val="accent2"/>
                </a:buClr>
              </a:pPr>
              <a:r>
                <a:rPr lang="en-US" sz="1120" b="1" dirty="0">
                  <a:solidFill>
                    <a:schemeClr val="accent1">
                      <a:lumMod val="75000"/>
                    </a:schemeClr>
                  </a:solidFill>
                  <a:latin typeface="Arial" charset="0"/>
                </a:rPr>
                <a:t>Cloud Manager</a:t>
              </a:r>
            </a:p>
            <a:p>
              <a:pPr algn="ctr" defTabSz="548786">
                <a:lnSpc>
                  <a:spcPct val="95000"/>
                </a:lnSpc>
                <a:spcBef>
                  <a:spcPts val="240"/>
                </a:spcBef>
                <a:spcAft>
                  <a:spcPts val="120"/>
                </a:spcAft>
                <a:buClr>
                  <a:schemeClr val="accent1"/>
                </a:buClr>
              </a:pPr>
              <a:r>
                <a:rPr lang="en-US" sz="1120" dirty="0">
                  <a:solidFill>
                    <a:sysClr val="windowText" lastClr="000000"/>
                  </a:solidFill>
                </a:rPr>
                <a:t>Manage and monitor cloud storage on site or directly in the cloud.</a:t>
              </a:r>
            </a:p>
          </p:txBody>
        </p:sp>
      </p:grpSp>
    </p:spTree>
    <p:extLst>
      <p:ext uri="{BB962C8B-B14F-4D97-AF65-F5344CB8AC3E}">
        <p14:creationId xmlns:p14="http://schemas.microsoft.com/office/powerpoint/2010/main" val="135341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20"/>
                                        </p:tgtEl>
                                      </p:cBhvr>
                                    </p:animEffect>
                                    <p:animScale>
                                      <p:cBhvr>
                                        <p:cTn id="11"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0E36B-20A2-42B0-8315-5DB6F8141981}"/>
              </a:ext>
            </a:extLst>
          </p:cNvPr>
          <p:cNvSpPr>
            <a:spLocks noGrp="1"/>
          </p:cNvSpPr>
          <p:nvPr>
            <p:ph type="title"/>
          </p:nvPr>
        </p:nvSpPr>
        <p:spPr/>
        <p:txBody>
          <a:bodyPr/>
          <a:lstStyle/>
          <a:p>
            <a:r>
              <a:rPr lang="en-US" dirty="0"/>
              <a:t>Cloud Manager</a:t>
            </a:r>
          </a:p>
        </p:txBody>
      </p:sp>
      <p:sp>
        <p:nvSpPr>
          <p:cNvPr id="7" name="Content Placeholder 6">
            <a:extLst>
              <a:ext uri="{FF2B5EF4-FFF2-40B4-BE49-F238E27FC236}">
                <a16:creationId xmlns:a16="http://schemas.microsoft.com/office/drawing/2014/main" id="{D00971F1-4129-4613-87B1-F6DFD8BC5306}"/>
              </a:ext>
            </a:extLst>
          </p:cNvPr>
          <p:cNvSpPr>
            <a:spLocks noGrp="1"/>
          </p:cNvSpPr>
          <p:nvPr>
            <p:ph sz="quarter" idx="14"/>
          </p:nvPr>
        </p:nvSpPr>
        <p:spPr/>
        <p:txBody>
          <a:bodyPr anchor="ctr"/>
          <a:lstStyle/>
          <a:p>
            <a:r>
              <a:rPr lang="en-US" sz="1800" dirty="0"/>
              <a:t>Provides cloud resource cost monitoring</a:t>
            </a:r>
          </a:p>
          <a:p>
            <a:r>
              <a:rPr lang="en-US" sz="1800" dirty="0"/>
              <a:t>Provides central point of control for all cloud data</a:t>
            </a:r>
          </a:p>
          <a:p>
            <a:r>
              <a:rPr lang="en-US" sz="1800" dirty="0"/>
              <a:t>Manages data replication to and from the data center and the cloud</a:t>
            </a:r>
          </a:p>
          <a:p>
            <a:r>
              <a:rPr lang="en-US" sz="1800" dirty="0"/>
              <a:t>Eases license and entitlement management</a:t>
            </a:r>
          </a:p>
        </p:txBody>
      </p:sp>
      <p:sp>
        <p:nvSpPr>
          <p:cNvPr id="3" name="Text Placeholder 2">
            <a:extLst>
              <a:ext uri="{FF2B5EF4-FFF2-40B4-BE49-F238E27FC236}">
                <a16:creationId xmlns:a16="http://schemas.microsoft.com/office/drawing/2014/main" id="{DC54C811-A113-4580-A065-F74540BC6FF9}"/>
              </a:ext>
            </a:extLst>
          </p:cNvPr>
          <p:cNvSpPr>
            <a:spLocks noGrp="1"/>
          </p:cNvSpPr>
          <p:nvPr>
            <p:ph type="body" idx="10"/>
          </p:nvPr>
        </p:nvSpPr>
        <p:spPr/>
        <p:txBody>
          <a:bodyPr/>
          <a:lstStyle/>
          <a:p>
            <a:r>
              <a:rPr lang="en-US" dirty="0"/>
              <a:t>More Features</a:t>
            </a:r>
          </a:p>
        </p:txBody>
      </p:sp>
      <p:sp>
        <p:nvSpPr>
          <p:cNvPr id="4" name="Slide Number Placeholder 3">
            <a:extLst>
              <a:ext uri="{FF2B5EF4-FFF2-40B4-BE49-F238E27FC236}">
                <a16:creationId xmlns:a16="http://schemas.microsoft.com/office/drawing/2014/main" id="{E1270FB5-5F4C-4853-A66D-15805F2D60C4}"/>
              </a:ext>
            </a:extLst>
          </p:cNvPr>
          <p:cNvSpPr>
            <a:spLocks noGrp="1"/>
          </p:cNvSpPr>
          <p:nvPr>
            <p:ph type="sldNum" sz="quarter" idx="4"/>
          </p:nvPr>
        </p:nvSpPr>
        <p:spPr/>
        <p:txBody>
          <a:bodyPr/>
          <a:lstStyle/>
          <a:p>
            <a:fld id="{92978B7E-5EBE-134C-B481-E4E8CA36F800}" type="slidenum">
              <a:rPr lang="en-US" smtClean="0"/>
              <a:pPr/>
              <a:t>17</a:t>
            </a:fld>
            <a:endParaRPr lang="en-US" dirty="0"/>
          </a:p>
        </p:txBody>
      </p:sp>
      <p:sp>
        <p:nvSpPr>
          <p:cNvPr id="5" name="Text Placeholder 4">
            <a:extLst>
              <a:ext uri="{FF2B5EF4-FFF2-40B4-BE49-F238E27FC236}">
                <a16:creationId xmlns:a16="http://schemas.microsoft.com/office/drawing/2014/main" id="{7D2C525A-8EDF-054C-B42A-44DDE2953467}"/>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50DC410A-02C6-463E-BAFF-BDAA06C2F137}"/>
              </a:ext>
            </a:extLst>
          </p:cNvPr>
          <p:cNvSpPr>
            <a:spLocks noGrp="1"/>
          </p:cNvSpPr>
          <p:nvPr>
            <p:ph type="ftr" sz="quarter" idx="3"/>
          </p:nvPr>
        </p:nvSpPr>
        <p:spPr/>
        <p:txBody>
          <a:bodyPr/>
          <a:lstStyle/>
          <a:p>
            <a:pPr>
              <a:defRPr/>
            </a:pPr>
            <a:r>
              <a:rPr lang="en-US"/>
              <a:t>© 2019 NetApp, Inc. All rights reserved. </a:t>
            </a:r>
            <a:endParaRPr lang="en-US" dirty="0"/>
          </a:p>
        </p:txBody>
      </p:sp>
    </p:spTree>
    <p:extLst>
      <p:ext uri="{BB962C8B-B14F-4D97-AF65-F5344CB8AC3E}">
        <p14:creationId xmlns:p14="http://schemas.microsoft.com/office/powerpoint/2010/main" val="3496411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6A7953BC-CDAD-8E41-8138-18EF1DEB55A6}"/>
              </a:ext>
            </a:extLst>
          </p:cNvPr>
          <p:cNvSpPr/>
          <p:nvPr/>
        </p:nvSpPr>
        <p:spPr>
          <a:xfrm>
            <a:off x="337411" y="1288915"/>
            <a:ext cx="4305451" cy="346425"/>
          </a:xfrm>
          <a:prstGeom prst="rect">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dirty="0"/>
              <a:t>Cloud Manager in a Public Subnet</a:t>
            </a:r>
          </a:p>
        </p:txBody>
      </p:sp>
      <p:sp>
        <p:nvSpPr>
          <p:cNvPr id="95" name="Rectangle 94">
            <a:extLst>
              <a:ext uri="{FF2B5EF4-FFF2-40B4-BE49-F238E27FC236}">
                <a16:creationId xmlns:a16="http://schemas.microsoft.com/office/drawing/2014/main" id="{F9527D18-86E6-CD46-90CA-185A748C05E6}"/>
              </a:ext>
            </a:extLst>
          </p:cNvPr>
          <p:cNvSpPr/>
          <p:nvPr/>
        </p:nvSpPr>
        <p:spPr>
          <a:xfrm>
            <a:off x="337411" y="1644863"/>
            <a:ext cx="4305451" cy="3521684"/>
          </a:xfrm>
          <a:prstGeom prst="rect">
            <a:avLst/>
          </a:prstGeom>
          <a:solidFill>
            <a:schemeClr val="tx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8" name="Title 7">
            <a:extLst>
              <a:ext uri="{FF2B5EF4-FFF2-40B4-BE49-F238E27FC236}">
                <a16:creationId xmlns:a16="http://schemas.microsoft.com/office/drawing/2014/main" id="{EEB9ED6B-76BD-40FE-A7EE-F49A72CA5B7E}"/>
              </a:ext>
            </a:extLst>
          </p:cNvPr>
          <p:cNvSpPr>
            <a:spLocks noGrp="1"/>
          </p:cNvSpPr>
          <p:nvPr>
            <p:ph type="title"/>
          </p:nvPr>
        </p:nvSpPr>
        <p:spPr/>
        <p:txBody>
          <a:bodyPr/>
          <a:lstStyle/>
          <a:p>
            <a:r>
              <a:rPr lang="en-US" dirty="0"/>
              <a:t>Cloud Manager</a:t>
            </a:r>
          </a:p>
        </p:txBody>
      </p:sp>
      <p:sp>
        <p:nvSpPr>
          <p:cNvPr id="9" name="Text Placeholder 8">
            <a:extLst>
              <a:ext uri="{FF2B5EF4-FFF2-40B4-BE49-F238E27FC236}">
                <a16:creationId xmlns:a16="http://schemas.microsoft.com/office/drawing/2014/main" id="{0C4C2337-C55F-4453-A6BF-8EB43B1437E6}"/>
              </a:ext>
            </a:extLst>
          </p:cNvPr>
          <p:cNvSpPr>
            <a:spLocks noGrp="1"/>
          </p:cNvSpPr>
          <p:nvPr>
            <p:ph type="body" idx="10"/>
          </p:nvPr>
        </p:nvSpPr>
        <p:spPr/>
        <p:txBody>
          <a:bodyPr/>
          <a:lstStyle/>
          <a:p>
            <a:r>
              <a:rPr lang="en-US" dirty="0"/>
              <a:t>Deployment options</a:t>
            </a:r>
          </a:p>
        </p:txBody>
      </p:sp>
      <p:sp>
        <p:nvSpPr>
          <p:cNvPr id="5" name="Slide Number Placeholder 4">
            <a:extLst>
              <a:ext uri="{FF2B5EF4-FFF2-40B4-BE49-F238E27FC236}">
                <a16:creationId xmlns:a16="http://schemas.microsoft.com/office/drawing/2014/main" id="{8C20A860-8A39-4DFD-B200-499D378C30D5}"/>
              </a:ext>
            </a:extLst>
          </p:cNvPr>
          <p:cNvSpPr>
            <a:spLocks noGrp="1"/>
          </p:cNvSpPr>
          <p:nvPr>
            <p:ph type="sldNum" sz="quarter" idx="4"/>
          </p:nvPr>
        </p:nvSpPr>
        <p:spPr/>
        <p:txBody>
          <a:bodyPr/>
          <a:lstStyle/>
          <a:p>
            <a:fld id="{92978B7E-5EBE-134C-B481-E4E8CA36F800}" type="slidenum">
              <a:rPr lang="en-US" smtClean="0"/>
              <a:pPr/>
              <a:t>18</a:t>
            </a:fld>
            <a:endParaRPr lang="en-US" dirty="0"/>
          </a:p>
        </p:txBody>
      </p:sp>
      <p:sp>
        <p:nvSpPr>
          <p:cNvPr id="10" name="Text Placeholder 9">
            <a:extLst>
              <a:ext uri="{FF2B5EF4-FFF2-40B4-BE49-F238E27FC236}">
                <a16:creationId xmlns:a16="http://schemas.microsoft.com/office/drawing/2014/main" id="{9D506BD2-3561-42AA-9E5D-4B0E21CDF47A}"/>
              </a:ext>
            </a:extLst>
          </p:cNvPr>
          <p:cNvSpPr>
            <a:spLocks noGrp="1"/>
          </p:cNvSpPr>
          <p:nvPr>
            <p:ph type="body" sz="quarter" idx="16"/>
          </p:nvPr>
        </p:nvSpPr>
        <p:spPr/>
        <p:txBody>
          <a:bodyPr/>
          <a:lstStyle/>
          <a:p>
            <a:pPr algn="r"/>
            <a:r>
              <a:rPr lang="en-US" dirty="0"/>
              <a:t>NAT: Network address translation</a:t>
            </a:r>
          </a:p>
        </p:txBody>
      </p:sp>
      <p:sp>
        <p:nvSpPr>
          <p:cNvPr id="7" name="Footer Placeholder 6">
            <a:extLst>
              <a:ext uri="{FF2B5EF4-FFF2-40B4-BE49-F238E27FC236}">
                <a16:creationId xmlns:a16="http://schemas.microsoft.com/office/drawing/2014/main" id="{029F85F1-0DEB-4169-A882-947C0DED5FA0}"/>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66" name="Rectangle 65">
            <a:extLst>
              <a:ext uri="{FF2B5EF4-FFF2-40B4-BE49-F238E27FC236}">
                <a16:creationId xmlns:a16="http://schemas.microsoft.com/office/drawing/2014/main" id="{CA1C82CC-9678-2A4B-BF86-F1A15507EE7C}"/>
              </a:ext>
            </a:extLst>
          </p:cNvPr>
          <p:cNvSpPr/>
          <p:nvPr/>
        </p:nvSpPr>
        <p:spPr>
          <a:xfrm>
            <a:off x="470282" y="1905590"/>
            <a:ext cx="3985584" cy="3073526"/>
          </a:xfrm>
          <a:prstGeom prst="rect">
            <a:avLst/>
          </a:prstGeom>
          <a:solidFill>
            <a:schemeClr val="bg2">
              <a:lumMod val="20000"/>
              <a:lumOff val="80000"/>
            </a:schemeClr>
          </a:solidFill>
          <a:ln w="25400">
            <a:solidFill>
              <a:srgbClr val="FF8E0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67" name="Graphic 15">
            <a:extLst>
              <a:ext uri="{FF2B5EF4-FFF2-40B4-BE49-F238E27FC236}">
                <a16:creationId xmlns:a16="http://schemas.microsoft.com/office/drawing/2014/main" id="{FADD03A2-1FEE-BF40-953A-0156A85064F9}"/>
              </a:ext>
            </a:extLst>
          </p:cNvPr>
          <p:cNvSpPr/>
          <p:nvPr/>
        </p:nvSpPr>
        <p:spPr>
          <a:xfrm>
            <a:off x="784002" y="1733415"/>
            <a:ext cx="473384" cy="315589"/>
          </a:xfrm>
          <a:custGeom>
            <a:avLst/>
            <a:gdLst>
              <a:gd name="connsiteX0" fmla="*/ 379834 w 473383"/>
              <a:gd name="connsiteY0" fmla="*/ 129617 h 315589"/>
              <a:gd name="connsiteX1" fmla="*/ 242327 w 473383"/>
              <a:gd name="connsiteY1" fmla="*/ 16907 h 315589"/>
              <a:gd name="connsiteX2" fmla="*/ 118346 w 473383"/>
              <a:gd name="connsiteY2" fmla="*/ 93550 h 315589"/>
              <a:gd name="connsiteX3" fmla="*/ 16907 w 473383"/>
              <a:gd name="connsiteY3" fmla="*/ 204006 h 315589"/>
              <a:gd name="connsiteX4" fmla="*/ 129617 w 473383"/>
              <a:gd name="connsiteY4" fmla="*/ 316716 h 315589"/>
              <a:gd name="connsiteX5" fmla="*/ 373071 w 473383"/>
              <a:gd name="connsiteY5" fmla="*/ 316716 h 315589"/>
              <a:gd name="connsiteX6" fmla="*/ 467748 w 473383"/>
              <a:gd name="connsiteY6" fmla="*/ 222040 h 315589"/>
              <a:gd name="connsiteX7" fmla="*/ 379834 w 473383"/>
              <a:gd name="connsiteY7" fmla="*/ 129617 h 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383" h="315589">
                <a:moveTo>
                  <a:pt x="379834" y="129617"/>
                </a:moveTo>
                <a:cubicBezTo>
                  <a:pt x="366309" y="64245"/>
                  <a:pt x="309954" y="16907"/>
                  <a:pt x="242327" y="16907"/>
                </a:cubicBezTo>
                <a:cubicBezTo>
                  <a:pt x="188226" y="16907"/>
                  <a:pt x="140888" y="48465"/>
                  <a:pt x="118346" y="93550"/>
                </a:cubicBezTo>
                <a:cubicBezTo>
                  <a:pt x="59737" y="98058"/>
                  <a:pt x="16907" y="145396"/>
                  <a:pt x="16907" y="204006"/>
                </a:cubicBezTo>
                <a:cubicBezTo>
                  <a:pt x="16907" y="267124"/>
                  <a:pt x="66499" y="316716"/>
                  <a:pt x="129617" y="316716"/>
                </a:cubicBezTo>
                <a:lnTo>
                  <a:pt x="373071" y="316716"/>
                </a:lnTo>
                <a:cubicBezTo>
                  <a:pt x="424918" y="316716"/>
                  <a:pt x="467748" y="273886"/>
                  <a:pt x="467748" y="222040"/>
                </a:cubicBezTo>
                <a:cubicBezTo>
                  <a:pt x="467748" y="172447"/>
                  <a:pt x="429427" y="131871"/>
                  <a:pt x="379834" y="129617"/>
                </a:cubicBezTo>
                <a:close/>
              </a:path>
            </a:pathLst>
          </a:custGeom>
          <a:solidFill>
            <a:srgbClr val="FF8E02"/>
          </a:solidFill>
          <a:ln w="9525" cap="flat">
            <a:noFill/>
            <a:prstDash val="solid"/>
            <a:miter/>
          </a:ln>
        </p:spPr>
        <p:txBody>
          <a:bodyPr rtlCol="0" anchor="b"/>
          <a:lstStyle/>
          <a:p>
            <a:pPr algn="ctr"/>
            <a:r>
              <a:rPr lang="en-US" sz="900" b="1" dirty="0">
                <a:solidFill>
                  <a:schemeClr val="bg1"/>
                </a:solidFill>
              </a:rPr>
              <a:t>AWS</a:t>
            </a:r>
          </a:p>
        </p:txBody>
      </p:sp>
      <p:sp>
        <p:nvSpPr>
          <p:cNvPr id="68" name="Rectangle 67">
            <a:extLst>
              <a:ext uri="{FF2B5EF4-FFF2-40B4-BE49-F238E27FC236}">
                <a16:creationId xmlns:a16="http://schemas.microsoft.com/office/drawing/2014/main" id="{907C3ECC-1F8D-4C4D-8B87-77DA4C2C71BA}"/>
              </a:ext>
            </a:extLst>
          </p:cNvPr>
          <p:cNvSpPr/>
          <p:nvPr/>
        </p:nvSpPr>
        <p:spPr>
          <a:xfrm>
            <a:off x="659181" y="2263082"/>
            <a:ext cx="2806803" cy="2523105"/>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69" name="Graphic 15">
            <a:extLst>
              <a:ext uri="{FF2B5EF4-FFF2-40B4-BE49-F238E27FC236}">
                <a16:creationId xmlns:a16="http://schemas.microsoft.com/office/drawing/2014/main" id="{E5E5C8FA-87C7-7D41-9207-F7DF867AB8C4}"/>
              </a:ext>
            </a:extLst>
          </p:cNvPr>
          <p:cNvSpPr/>
          <p:nvPr/>
        </p:nvSpPr>
        <p:spPr>
          <a:xfrm>
            <a:off x="784002" y="2088736"/>
            <a:ext cx="473384" cy="315589"/>
          </a:xfrm>
          <a:custGeom>
            <a:avLst/>
            <a:gdLst>
              <a:gd name="connsiteX0" fmla="*/ 379834 w 473383"/>
              <a:gd name="connsiteY0" fmla="*/ 129617 h 315589"/>
              <a:gd name="connsiteX1" fmla="*/ 242327 w 473383"/>
              <a:gd name="connsiteY1" fmla="*/ 16907 h 315589"/>
              <a:gd name="connsiteX2" fmla="*/ 118346 w 473383"/>
              <a:gd name="connsiteY2" fmla="*/ 93550 h 315589"/>
              <a:gd name="connsiteX3" fmla="*/ 16907 w 473383"/>
              <a:gd name="connsiteY3" fmla="*/ 204006 h 315589"/>
              <a:gd name="connsiteX4" fmla="*/ 129617 w 473383"/>
              <a:gd name="connsiteY4" fmla="*/ 316716 h 315589"/>
              <a:gd name="connsiteX5" fmla="*/ 373071 w 473383"/>
              <a:gd name="connsiteY5" fmla="*/ 316716 h 315589"/>
              <a:gd name="connsiteX6" fmla="*/ 467748 w 473383"/>
              <a:gd name="connsiteY6" fmla="*/ 222040 h 315589"/>
              <a:gd name="connsiteX7" fmla="*/ 379834 w 473383"/>
              <a:gd name="connsiteY7" fmla="*/ 129617 h 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383" h="315589">
                <a:moveTo>
                  <a:pt x="379834" y="129617"/>
                </a:moveTo>
                <a:cubicBezTo>
                  <a:pt x="366309" y="64245"/>
                  <a:pt x="309954" y="16907"/>
                  <a:pt x="242327" y="16907"/>
                </a:cubicBezTo>
                <a:cubicBezTo>
                  <a:pt x="188226" y="16907"/>
                  <a:pt x="140888" y="48465"/>
                  <a:pt x="118346" y="93550"/>
                </a:cubicBezTo>
                <a:cubicBezTo>
                  <a:pt x="59737" y="98058"/>
                  <a:pt x="16907" y="145396"/>
                  <a:pt x="16907" y="204006"/>
                </a:cubicBezTo>
                <a:cubicBezTo>
                  <a:pt x="16907" y="267124"/>
                  <a:pt x="66499" y="316716"/>
                  <a:pt x="129617" y="316716"/>
                </a:cubicBezTo>
                <a:lnTo>
                  <a:pt x="373071" y="316716"/>
                </a:lnTo>
                <a:cubicBezTo>
                  <a:pt x="424918" y="316716"/>
                  <a:pt x="467748" y="273886"/>
                  <a:pt x="467748" y="222040"/>
                </a:cubicBezTo>
                <a:cubicBezTo>
                  <a:pt x="467748" y="172447"/>
                  <a:pt x="429427" y="131871"/>
                  <a:pt x="379834" y="129617"/>
                </a:cubicBezTo>
                <a:close/>
              </a:path>
            </a:pathLst>
          </a:custGeom>
          <a:solidFill>
            <a:schemeClr val="accent1"/>
          </a:solidFill>
          <a:ln w="9525" cap="flat">
            <a:noFill/>
            <a:prstDash val="solid"/>
            <a:miter/>
          </a:ln>
        </p:spPr>
        <p:txBody>
          <a:bodyPr rtlCol="0" anchor="b"/>
          <a:lstStyle/>
          <a:p>
            <a:pPr algn="ctr"/>
            <a:r>
              <a:rPr lang="en-US" sz="900" b="1" dirty="0">
                <a:solidFill>
                  <a:schemeClr val="bg1"/>
                </a:solidFill>
              </a:rPr>
              <a:t>VPC</a:t>
            </a:r>
          </a:p>
        </p:txBody>
      </p:sp>
      <p:sp>
        <p:nvSpPr>
          <p:cNvPr id="70" name="Rectangle 69">
            <a:extLst>
              <a:ext uri="{FF2B5EF4-FFF2-40B4-BE49-F238E27FC236}">
                <a16:creationId xmlns:a16="http://schemas.microsoft.com/office/drawing/2014/main" id="{F3C849B4-04BC-4C41-A2D0-0DCC7E1A2AA2}"/>
              </a:ext>
            </a:extLst>
          </p:cNvPr>
          <p:cNvSpPr/>
          <p:nvPr/>
        </p:nvSpPr>
        <p:spPr>
          <a:xfrm>
            <a:off x="915935" y="2470829"/>
            <a:ext cx="1646396" cy="226499"/>
          </a:xfrm>
          <a:prstGeom prst="rect">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t>Public Subnet</a:t>
            </a:r>
          </a:p>
        </p:txBody>
      </p:sp>
      <p:sp>
        <p:nvSpPr>
          <p:cNvPr id="71" name="Rectangle 70">
            <a:extLst>
              <a:ext uri="{FF2B5EF4-FFF2-40B4-BE49-F238E27FC236}">
                <a16:creationId xmlns:a16="http://schemas.microsoft.com/office/drawing/2014/main" id="{E81C480D-E933-3143-9273-DEFEE7557165}"/>
              </a:ext>
            </a:extLst>
          </p:cNvPr>
          <p:cNvSpPr/>
          <p:nvPr/>
        </p:nvSpPr>
        <p:spPr>
          <a:xfrm>
            <a:off x="915935" y="2683336"/>
            <a:ext cx="1646396" cy="741650"/>
          </a:xfrm>
          <a:prstGeom prst="rect">
            <a:avLst/>
          </a:prstGeom>
          <a:solidFill>
            <a:schemeClr val="bg2">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5000"/>
              </a:lnSpc>
            </a:pPr>
            <a:endParaRPr lang="en-US" sz="800" dirty="0">
              <a:solidFill>
                <a:schemeClr val="tx1"/>
              </a:solidFill>
            </a:endParaRPr>
          </a:p>
        </p:txBody>
      </p:sp>
      <p:sp>
        <p:nvSpPr>
          <p:cNvPr id="72" name="Rectangle 71">
            <a:extLst>
              <a:ext uri="{FF2B5EF4-FFF2-40B4-BE49-F238E27FC236}">
                <a16:creationId xmlns:a16="http://schemas.microsoft.com/office/drawing/2014/main" id="{622D0AF8-9131-8148-BC14-92F02F32EF52}"/>
              </a:ext>
            </a:extLst>
          </p:cNvPr>
          <p:cNvSpPr/>
          <p:nvPr/>
        </p:nvSpPr>
        <p:spPr>
          <a:xfrm>
            <a:off x="915935" y="3632994"/>
            <a:ext cx="1646396" cy="226499"/>
          </a:xfrm>
          <a:prstGeom prst="rect">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t>Private Subnet</a:t>
            </a:r>
          </a:p>
        </p:txBody>
      </p:sp>
      <p:sp>
        <p:nvSpPr>
          <p:cNvPr id="73" name="Rectangle 72">
            <a:extLst>
              <a:ext uri="{FF2B5EF4-FFF2-40B4-BE49-F238E27FC236}">
                <a16:creationId xmlns:a16="http://schemas.microsoft.com/office/drawing/2014/main" id="{90567D4F-A49F-BC4B-AB59-C68738A81714}"/>
              </a:ext>
            </a:extLst>
          </p:cNvPr>
          <p:cNvSpPr/>
          <p:nvPr/>
        </p:nvSpPr>
        <p:spPr>
          <a:xfrm>
            <a:off x="915935" y="3845501"/>
            <a:ext cx="1646396" cy="741650"/>
          </a:xfrm>
          <a:prstGeom prst="rect">
            <a:avLst/>
          </a:prstGeom>
          <a:solidFill>
            <a:schemeClr val="bg2">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5000"/>
              </a:lnSpc>
            </a:pPr>
            <a:endParaRPr lang="en-US" sz="800" dirty="0">
              <a:solidFill>
                <a:schemeClr val="tx1"/>
              </a:solidFill>
            </a:endParaRPr>
          </a:p>
        </p:txBody>
      </p:sp>
      <p:sp>
        <p:nvSpPr>
          <p:cNvPr id="74" name="Rectangle 73">
            <a:extLst>
              <a:ext uri="{FF2B5EF4-FFF2-40B4-BE49-F238E27FC236}">
                <a16:creationId xmlns:a16="http://schemas.microsoft.com/office/drawing/2014/main" id="{B2BC1631-22EB-6143-A2BE-AAA266A30B1F}"/>
              </a:ext>
            </a:extLst>
          </p:cNvPr>
          <p:cNvSpPr/>
          <p:nvPr/>
        </p:nvSpPr>
        <p:spPr>
          <a:xfrm>
            <a:off x="1036912" y="2829706"/>
            <a:ext cx="672010" cy="41699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b="1" dirty="0">
                <a:solidFill>
                  <a:schemeClr val="bg1"/>
                </a:solidFill>
              </a:rPr>
              <a:t>Cloud Manager</a:t>
            </a:r>
          </a:p>
        </p:txBody>
      </p:sp>
      <p:sp>
        <p:nvSpPr>
          <p:cNvPr id="75" name="Rectangle 74">
            <a:extLst>
              <a:ext uri="{FF2B5EF4-FFF2-40B4-BE49-F238E27FC236}">
                <a16:creationId xmlns:a16="http://schemas.microsoft.com/office/drawing/2014/main" id="{88D3503C-CEAD-6947-9590-AB697E627B9F}"/>
              </a:ext>
            </a:extLst>
          </p:cNvPr>
          <p:cNvSpPr/>
          <p:nvPr/>
        </p:nvSpPr>
        <p:spPr>
          <a:xfrm>
            <a:off x="1748335" y="2829706"/>
            <a:ext cx="672010" cy="416990"/>
          </a:xfrm>
          <a:prstGeom prst="rect">
            <a:avLst/>
          </a:prstGeom>
          <a:solidFill>
            <a:schemeClr val="bg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b="1" dirty="0">
                <a:solidFill>
                  <a:schemeClr val="bg1"/>
                </a:solidFill>
              </a:rPr>
              <a:t>NAT Device</a:t>
            </a:r>
          </a:p>
        </p:txBody>
      </p:sp>
      <p:pic>
        <p:nvPicPr>
          <p:cNvPr id="76" name="Picture 75" descr="ontap-cloud.png">
            <a:extLst>
              <a:ext uri="{FF2B5EF4-FFF2-40B4-BE49-F238E27FC236}">
                <a16:creationId xmlns:a16="http://schemas.microsoft.com/office/drawing/2014/main" id="{1A464B5E-45DF-5845-BAC9-90823F6AC2E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23804" y="3926298"/>
            <a:ext cx="570236" cy="570234"/>
          </a:xfrm>
          <a:prstGeom prst="rect">
            <a:avLst/>
          </a:prstGeom>
        </p:spPr>
      </p:pic>
      <p:sp>
        <p:nvSpPr>
          <p:cNvPr id="77" name="Rectangle 76">
            <a:extLst>
              <a:ext uri="{FF2B5EF4-FFF2-40B4-BE49-F238E27FC236}">
                <a16:creationId xmlns:a16="http://schemas.microsoft.com/office/drawing/2014/main" id="{ED7FF861-6A4D-6340-9848-11FD83D427E2}"/>
              </a:ext>
            </a:extLst>
          </p:cNvPr>
          <p:cNvSpPr/>
          <p:nvPr/>
        </p:nvSpPr>
        <p:spPr>
          <a:xfrm>
            <a:off x="3715730" y="1914352"/>
            <a:ext cx="740484" cy="221448"/>
          </a:xfrm>
          <a:prstGeom prst="rect">
            <a:avLst/>
          </a:prstGeom>
          <a:solidFill>
            <a:srgbClr val="FF8E02"/>
          </a:solidFill>
          <a:ln w="25400">
            <a:solidFill>
              <a:srgbClr val="FF8E0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solidFill>
                  <a:schemeClr val="bg1"/>
                </a:solidFill>
              </a:rPr>
              <a:t>Region</a:t>
            </a:r>
          </a:p>
        </p:txBody>
      </p:sp>
      <p:grpSp>
        <p:nvGrpSpPr>
          <p:cNvPr id="93" name="Group 92">
            <a:extLst>
              <a:ext uri="{FF2B5EF4-FFF2-40B4-BE49-F238E27FC236}">
                <a16:creationId xmlns:a16="http://schemas.microsoft.com/office/drawing/2014/main" id="{516197FE-CE02-D342-BBC5-EA4BD3177B51}"/>
              </a:ext>
            </a:extLst>
          </p:cNvPr>
          <p:cNvGrpSpPr/>
          <p:nvPr/>
        </p:nvGrpSpPr>
        <p:grpSpPr>
          <a:xfrm>
            <a:off x="2682707" y="3318918"/>
            <a:ext cx="650398" cy="747232"/>
            <a:chOff x="2526993" y="3351870"/>
            <a:chExt cx="650398" cy="747232"/>
          </a:xfrm>
        </p:grpSpPr>
        <p:grpSp>
          <p:nvGrpSpPr>
            <p:cNvPr id="79" name="Group 78">
              <a:extLst>
                <a:ext uri="{FF2B5EF4-FFF2-40B4-BE49-F238E27FC236}">
                  <a16:creationId xmlns:a16="http://schemas.microsoft.com/office/drawing/2014/main" id="{2E095C2D-588B-E045-8D79-DC529FF54647}"/>
                </a:ext>
              </a:extLst>
            </p:cNvPr>
            <p:cNvGrpSpPr/>
            <p:nvPr/>
          </p:nvGrpSpPr>
          <p:grpSpPr>
            <a:xfrm>
              <a:off x="2625804" y="3351870"/>
              <a:ext cx="452775" cy="457200"/>
              <a:chOff x="6426236" y="3134436"/>
              <a:chExt cx="452775" cy="457200"/>
            </a:xfrm>
          </p:grpSpPr>
          <p:sp>
            <p:nvSpPr>
              <p:cNvPr id="81" name="Oval 80">
                <a:extLst>
                  <a:ext uri="{FF2B5EF4-FFF2-40B4-BE49-F238E27FC236}">
                    <a16:creationId xmlns:a16="http://schemas.microsoft.com/office/drawing/2014/main" id="{C3372DB1-F57E-ED48-9CE8-755CEC21A71E}"/>
                  </a:ext>
                </a:extLst>
              </p:cNvPr>
              <p:cNvSpPr/>
              <p:nvPr/>
            </p:nvSpPr>
            <p:spPr>
              <a:xfrm>
                <a:off x="6426236" y="3134436"/>
                <a:ext cx="452775" cy="457200"/>
              </a:xfrm>
              <a:prstGeom prst="ellipse">
                <a:avLst/>
              </a:prstGeom>
              <a:solidFill>
                <a:srgbClr val="FF8E0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82" name="Up Arrow 81">
                <a:extLst>
                  <a:ext uri="{FF2B5EF4-FFF2-40B4-BE49-F238E27FC236}">
                    <a16:creationId xmlns:a16="http://schemas.microsoft.com/office/drawing/2014/main" id="{5E40CF22-D390-FD4D-BE24-1D39EBD3B5BD}"/>
                  </a:ext>
                </a:extLst>
              </p:cNvPr>
              <p:cNvSpPr/>
              <p:nvPr/>
            </p:nvSpPr>
            <p:spPr>
              <a:xfrm rot="5400000">
                <a:off x="6483242" y="3282548"/>
                <a:ext cx="101811" cy="156551"/>
              </a:xfrm>
              <a:prstGeom prst="upArrow">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83" name="Up Arrow 82">
                <a:extLst>
                  <a:ext uri="{FF2B5EF4-FFF2-40B4-BE49-F238E27FC236}">
                    <a16:creationId xmlns:a16="http://schemas.microsoft.com/office/drawing/2014/main" id="{0C411AF0-848C-DE45-8862-247F0284B6E2}"/>
                  </a:ext>
                </a:extLst>
              </p:cNvPr>
              <p:cNvSpPr/>
              <p:nvPr/>
            </p:nvSpPr>
            <p:spPr>
              <a:xfrm rot="16200000">
                <a:off x="6720960" y="3282548"/>
                <a:ext cx="101811" cy="156551"/>
              </a:xfrm>
              <a:prstGeom prst="upArrow">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84" name="Freeform 83">
                <a:extLst>
                  <a:ext uri="{FF2B5EF4-FFF2-40B4-BE49-F238E27FC236}">
                    <a16:creationId xmlns:a16="http://schemas.microsoft.com/office/drawing/2014/main" id="{5F0A8403-2943-8543-AE56-3053C56B422B}"/>
                  </a:ext>
                </a:extLst>
              </p:cNvPr>
              <p:cNvSpPr/>
              <p:nvPr/>
            </p:nvSpPr>
            <p:spPr>
              <a:xfrm rot="10800000">
                <a:off x="6602100" y="3183265"/>
                <a:ext cx="101812" cy="375335"/>
              </a:xfrm>
              <a:custGeom>
                <a:avLst/>
                <a:gdLst>
                  <a:gd name="connsiteX0" fmla="*/ 50905 w 101812"/>
                  <a:gd name="connsiteY0" fmla="*/ 375335 h 375335"/>
                  <a:gd name="connsiteX1" fmla="*/ 0 w 101812"/>
                  <a:gd name="connsiteY1" fmla="*/ 324429 h 375335"/>
                  <a:gd name="connsiteX2" fmla="*/ 25453 w 101812"/>
                  <a:gd name="connsiteY2" fmla="*/ 324429 h 375335"/>
                  <a:gd name="connsiteX3" fmla="*/ 25453 w 101812"/>
                  <a:gd name="connsiteY3" fmla="*/ 218784 h 375335"/>
                  <a:gd name="connsiteX4" fmla="*/ 25454 w 101812"/>
                  <a:gd name="connsiteY4" fmla="*/ 218784 h 375335"/>
                  <a:gd name="connsiteX5" fmla="*/ 25454 w 101812"/>
                  <a:gd name="connsiteY5" fmla="*/ 50906 h 375335"/>
                  <a:gd name="connsiteX6" fmla="*/ 1 w 101812"/>
                  <a:gd name="connsiteY6" fmla="*/ 50906 h 375335"/>
                  <a:gd name="connsiteX7" fmla="*/ 50907 w 101812"/>
                  <a:gd name="connsiteY7" fmla="*/ 0 h 375335"/>
                  <a:gd name="connsiteX8" fmla="*/ 101812 w 101812"/>
                  <a:gd name="connsiteY8" fmla="*/ 50906 h 375335"/>
                  <a:gd name="connsiteX9" fmla="*/ 76359 w 101812"/>
                  <a:gd name="connsiteY9" fmla="*/ 50906 h 375335"/>
                  <a:gd name="connsiteX10" fmla="*/ 76359 w 101812"/>
                  <a:gd name="connsiteY10" fmla="*/ 262050 h 375335"/>
                  <a:gd name="connsiteX11" fmla="*/ 76358 w 101812"/>
                  <a:gd name="connsiteY11" fmla="*/ 262050 h 375335"/>
                  <a:gd name="connsiteX12" fmla="*/ 76358 w 101812"/>
                  <a:gd name="connsiteY12" fmla="*/ 324429 h 375335"/>
                  <a:gd name="connsiteX13" fmla="*/ 101811 w 101812"/>
                  <a:gd name="connsiteY13" fmla="*/ 324429 h 3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812" h="375335">
                    <a:moveTo>
                      <a:pt x="50905" y="375335"/>
                    </a:moveTo>
                    <a:lnTo>
                      <a:pt x="0" y="324429"/>
                    </a:lnTo>
                    <a:lnTo>
                      <a:pt x="25453" y="324429"/>
                    </a:lnTo>
                    <a:lnTo>
                      <a:pt x="25453" y="218784"/>
                    </a:lnTo>
                    <a:lnTo>
                      <a:pt x="25454" y="218784"/>
                    </a:lnTo>
                    <a:lnTo>
                      <a:pt x="25454" y="50906"/>
                    </a:lnTo>
                    <a:lnTo>
                      <a:pt x="1" y="50906"/>
                    </a:lnTo>
                    <a:lnTo>
                      <a:pt x="50907" y="0"/>
                    </a:lnTo>
                    <a:lnTo>
                      <a:pt x="101812" y="50906"/>
                    </a:lnTo>
                    <a:lnTo>
                      <a:pt x="76359" y="50906"/>
                    </a:lnTo>
                    <a:lnTo>
                      <a:pt x="76359" y="262050"/>
                    </a:lnTo>
                    <a:lnTo>
                      <a:pt x="76358" y="262050"/>
                    </a:lnTo>
                    <a:lnTo>
                      <a:pt x="76358" y="324429"/>
                    </a:lnTo>
                    <a:lnTo>
                      <a:pt x="101811" y="324429"/>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grpSp>
        <p:sp>
          <p:nvSpPr>
            <p:cNvPr id="80" name="Rectangle 79">
              <a:extLst>
                <a:ext uri="{FF2B5EF4-FFF2-40B4-BE49-F238E27FC236}">
                  <a16:creationId xmlns:a16="http://schemas.microsoft.com/office/drawing/2014/main" id="{6B0481A7-05FA-4D4C-A032-3DB04401E29E}"/>
                </a:ext>
              </a:extLst>
            </p:cNvPr>
            <p:cNvSpPr/>
            <p:nvPr/>
          </p:nvSpPr>
          <p:spPr>
            <a:xfrm>
              <a:off x="2526993" y="3870502"/>
              <a:ext cx="650398" cy="2286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solidFill>
                    <a:schemeClr val="tx1"/>
                  </a:solidFill>
                </a:rPr>
                <a:t>Router</a:t>
              </a:r>
            </a:p>
          </p:txBody>
        </p:sp>
      </p:grpSp>
      <p:grpSp>
        <p:nvGrpSpPr>
          <p:cNvPr id="91" name="Group 90">
            <a:extLst>
              <a:ext uri="{FF2B5EF4-FFF2-40B4-BE49-F238E27FC236}">
                <a16:creationId xmlns:a16="http://schemas.microsoft.com/office/drawing/2014/main" id="{D3A02559-E797-0446-B84A-9F9EC65FB51C}"/>
              </a:ext>
            </a:extLst>
          </p:cNvPr>
          <p:cNvGrpSpPr/>
          <p:nvPr/>
        </p:nvGrpSpPr>
        <p:grpSpPr>
          <a:xfrm>
            <a:off x="3630981" y="3318918"/>
            <a:ext cx="672010" cy="747232"/>
            <a:chOff x="3301425" y="3351870"/>
            <a:chExt cx="672010" cy="747232"/>
          </a:xfrm>
        </p:grpSpPr>
        <p:sp>
          <p:nvSpPr>
            <p:cNvPr id="88" name="Rectangle 87">
              <a:extLst>
                <a:ext uri="{FF2B5EF4-FFF2-40B4-BE49-F238E27FC236}">
                  <a16:creationId xmlns:a16="http://schemas.microsoft.com/office/drawing/2014/main" id="{6EAE99C2-EC9B-8A4E-B6B3-24C3C3B67D65}"/>
                </a:ext>
              </a:extLst>
            </p:cNvPr>
            <p:cNvSpPr/>
            <p:nvPr/>
          </p:nvSpPr>
          <p:spPr>
            <a:xfrm>
              <a:off x="3301425" y="3870502"/>
              <a:ext cx="672010" cy="22860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solidFill>
                    <a:schemeClr val="tx1"/>
                  </a:solidFill>
                </a:rPr>
                <a:t>VGW</a:t>
              </a:r>
            </a:p>
          </p:txBody>
        </p:sp>
        <p:sp>
          <p:nvSpPr>
            <p:cNvPr id="87" name="Oval 86">
              <a:extLst>
                <a:ext uri="{FF2B5EF4-FFF2-40B4-BE49-F238E27FC236}">
                  <a16:creationId xmlns:a16="http://schemas.microsoft.com/office/drawing/2014/main" id="{BA0FD57E-336E-5741-90EC-94EF6F3C9DF8}"/>
                </a:ext>
              </a:extLst>
            </p:cNvPr>
            <p:cNvSpPr/>
            <p:nvPr/>
          </p:nvSpPr>
          <p:spPr>
            <a:xfrm>
              <a:off x="3389321" y="3351870"/>
              <a:ext cx="452775" cy="457200"/>
            </a:xfrm>
            <a:prstGeom prst="ellipse">
              <a:avLst/>
            </a:prstGeom>
            <a:solidFill>
              <a:srgbClr val="FF8E0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grpSp>
      <p:cxnSp>
        <p:nvCxnSpPr>
          <p:cNvPr id="97" name="Elbow Connector 96">
            <a:extLst>
              <a:ext uri="{FF2B5EF4-FFF2-40B4-BE49-F238E27FC236}">
                <a16:creationId xmlns:a16="http://schemas.microsoft.com/office/drawing/2014/main" id="{1EA125C8-F479-1D4C-A78E-334B598375FC}"/>
              </a:ext>
            </a:extLst>
          </p:cNvPr>
          <p:cNvCxnSpPr>
            <a:stCxn id="74" idx="0"/>
            <a:endCxn id="81" idx="0"/>
          </p:cNvCxnSpPr>
          <p:nvPr/>
        </p:nvCxnSpPr>
        <p:spPr>
          <a:xfrm rot="16200000" flipH="1">
            <a:off x="1945805" y="2256818"/>
            <a:ext cx="489212" cy="1634989"/>
          </a:xfrm>
          <a:prstGeom prst="bentConnector3">
            <a:avLst>
              <a:gd name="adj1" fmla="val -97555"/>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9" name="Elbow Connector 98">
            <a:extLst>
              <a:ext uri="{FF2B5EF4-FFF2-40B4-BE49-F238E27FC236}">
                <a16:creationId xmlns:a16="http://schemas.microsoft.com/office/drawing/2014/main" id="{4716213F-EC98-1743-AE89-4F6A23FE3534}"/>
              </a:ext>
            </a:extLst>
          </p:cNvPr>
          <p:cNvCxnSpPr>
            <a:stCxn id="75" idx="0"/>
            <a:endCxn id="81" idx="0"/>
          </p:cNvCxnSpPr>
          <p:nvPr/>
        </p:nvCxnSpPr>
        <p:spPr>
          <a:xfrm rot="16200000" flipH="1">
            <a:off x="2301517" y="2612529"/>
            <a:ext cx="489212" cy="923566"/>
          </a:xfrm>
          <a:prstGeom prst="bentConnector3">
            <a:avLst>
              <a:gd name="adj1" fmla="val -97555"/>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2052F9C2-E6E1-2A4D-A2A6-26D1AD4927D5}"/>
              </a:ext>
            </a:extLst>
          </p:cNvPr>
          <p:cNvCxnSpPr>
            <a:stCxn id="76" idx="0"/>
            <a:endCxn id="81" idx="2"/>
          </p:cNvCxnSpPr>
          <p:nvPr/>
        </p:nvCxnSpPr>
        <p:spPr>
          <a:xfrm rot="5400000" flipH="1" flipV="1">
            <a:off x="2055830" y="3200610"/>
            <a:ext cx="378780" cy="1072596"/>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B5CB92F-8265-4547-8524-9BC371C3E20F}"/>
              </a:ext>
            </a:extLst>
          </p:cNvPr>
          <p:cNvCxnSpPr>
            <a:stCxn id="81" idx="6"/>
            <a:endCxn id="87" idx="2"/>
          </p:cNvCxnSpPr>
          <p:nvPr/>
        </p:nvCxnSpPr>
        <p:spPr>
          <a:xfrm>
            <a:off x="3234293" y="3547518"/>
            <a:ext cx="484584" cy="0"/>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74B567DF-E65C-2041-A884-A3DF0F1D7B2C}"/>
              </a:ext>
            </a:extLst>
          </p:cNvPr>
          <p:cNvSpPr/>
          <p:nvPr/>
        </p:nvSpPr>
        <p:spPr>
          <a:xfrm>
            <a:off x="4747880" y="1288915"/>
            <a:ext cx="4849646" cy="346425"/>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dirty="0"/>
              <a:t>Cloud Manager in a Data Center</a:t>
            </a:r>
          </a:p>
        </p:txBody>
      </p:sp>
      <p:sp>
        <p:nvSpPr>
          <p:cNvPr id="107" name="Rectangle 106">
            <a:extLst>
              <a:ext uri="{FF2B5EF4-FFF2-40B4-BE49-F238E27FC236}">
                <a16:creationId xmlns:a16="http://schemas.microsoft.com/office/drawing/2014/main" id="{C84155CE-3654-D142-BBC8-CDC8608F7E2E}"/>
              </a:ext>
            </a:extLst>
          </p:cNvPr>
          <p:cNvSpPr/>
          <p:nvPr/>
        </p:nvSpPr>
        <p:spPr>
          <a:xfrm>
            <a:off x="4747880" y="1644863"/>
            <a:ext cx="4849646" cy="3521684"/>
          </a:xfrm>
          <a:prstGeom prst="rect">
            <a:avLst/>
          </a:prstGeom>
          <a:solidFill>
            <a:schemeClr val="accent1">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08" name="Rectangle 107">
            <a:extLst>
              <a:ext uri="{FF2B5EF4-FFF2-40B4-BE49-F238E27FC236}">
                <a16:creationId xmlns:a16="http://schemas.microsoft.com/office/drawing/2014/main" id="{0C541E02-FE02-0442-9F5E-43D0E95A6577}"/>
              </a:ext>
            </a:extLst>
          </p:cNvPr>
          <p:cNvSpPr/>
          <p:nvPr/>
        </p:nvSpPr>
        <p:spPr>
          <a:xfrm>
            <a:off x="4948278" y="1905590"/>
            <a:ext cx="1238406" cy="3073526"/>
          </a:xfrm>
          <a:prstGeom prst="rect">
            <a:avLst/>
          </a:prstGeom>
          <a:solidFill>
            <a:schemeClr val="bg2">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09" name="Rectangle 108">
            <a:extLst>
              <a:ext uri="{FF2B5EF4-FFF2-40B4-BE49-F238E27FC236}">
                <a16:creationId xmlns:a16="http://schemas.microsoft.com/office/drawing/2014/main" id="{3F1BE308-7190-CE46-931C-EB48F9FA424C}"/>
              </a:ext>
            </a:extLst>
          </p:cNvPr>
          <p:cNvSpPr/>
          <p:nvPr/>
        </p:nvSpPr>
        <p:spPr>
          <a:xfrm>
            <a:off x="4947594" y="1907590"/>
            <a:ext cx="1238921" cy="226499"/>
          </a:xfrm>
          <a:prstGeom prst="rect">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t>Data Center</a:t>
            </a:r>
          </a:p>
        </p:txBody>
      </p:sp>
      <p:sp>
        <p:nvSpPr>
          <p:cNvPr id="110" name="Rectangle 109">
            <a:extLst>
              <a:ext uri="{FF2B5EF4-FFF2-40B4-BE49-F238E27FC236}">
                <a16:creationId xmlns:a16="http://schemas.microsoft.com/office/drawing/2014/main" id="{FAF34913-4575-7549-98AA-D6EF61AC8581}"/>
              </a:ext>
            </a:extLst>
          </p:cNvPr>
          <p:cNvSpPr/>
          <p:nvPr/>
        </p:nvSpPr>
        <p:spPr>
          <a:xfrm>
            <a:off x="6844475" y="1905590"/>
            <a:ext cx="2610195" cy="3073526"/>
          </a:xfrm>
          <a:prstGeom prst="rect">
            <a:avLst/>
          </a:prstGeom>
          <a:solidFill>
            <a:schemeClr val="bg2">
              <a:lumMod val="20000"/>
              <a:lumOff val="80000"/>
            </a:schemeClr>
          </a:solidFill>
          <a:ln w="25400">
            <a:solidFill>
              <a:srgbClr val="FF8E0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11" name="Graphic 15">
            <a:extLst>
              <a:ext uri="{FF2B5EF4-FFF2-40B4-BE49-F238E27FC236}">
                <a16:creationId xmlns:a16="http://schemas.microsoft.com/office/drawing/2014/main" id="{F3D93223-130C-9049-B433-38A32ED38082}"/>
              </a:ext>
            </a:extLst>
          </p:cNvPr>
          <p:cNvSpPr/>
          <p:nvPr/>
        </p:nvSpPr>
        <p:spPr>
          <a:xfrm>
            <a:off x="7158195" y="1733415"/>
            <a:ext cx="473384" cy="315589"/>
          </a:xfrm>
          <a:custGeom>
            <a:avLst/>
            <a:gdLst>
              <a:gd name="connsiteX0" fmla="*/ 379834 w 473383"/>
              <a:gd name="connsiteY0" fmla="*/ 129617 h 315589"/>
              <a:gd name="connsiteX1" fmla="*/ 242327 w 473383"/>
              <a:gd name="connsiteY1" fmla="*/ 16907 h 315589"/>
              <a:gd name="connsiteX2" fmla="*/ 118346 w 473383"/>
              <a:gd name="connsiteY2" fmla="*/ 93550 h 315589"/>
              <a:gd name="connsiteX3" fmla="*/ 16907 w 473383"/>
              <a:gd name="connsiteY3" fmla="*/ 204006 h 315589"/>
              <a:gd name="connsiteX4" fmla="*/ 129617 w 473383"/>
              <a:gd name="connsiteY4" fmla="*/ 316716 h 315589"/>
              <a:gd name="connsiteX5" fmla="*/ 373071 w 473383"/>
              <a:gd name="connsiteY5" fmla="*/ 316716 h 315589"/>
              <a:gd name="connsiteX6" fmla="*/ 467748 w 473383"/>
              <a:gd name="connsiteY6" fmla="*/ 222040 h 315589"/>
              <a:gd name="connsiteX7" fmla="*/ 379834 w 473383"/>
              <a:gd name="connsiteY7" fmla="*/ 129617 h 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383" h="315589">
                <a:moveTo>
                  <a:pt x="379834" y="129617"/>
                </a:moveTo>
                <a:cubicBezTo>
                  <a:pt x="366309" y="64245"/>
                  <a:pt x="309954" y="16907"/>
                  <a:pt x="242327" y="16907"/>
                </a:cubicBezTo>
                <a:cubicBezTo>
                  <a:pt x="188226" y="16907"/>
                  <a:pt x="140888" y="48465"/>
                  <a:pt x="118346" y="93550"/>
                </a:cubicBezTo>
                <a:cubicBezTo>
                  <a:pt x="59737" y="98058"/>
                  <a:pt x="16907" y="145396"/>
                  <a:pt x="16907" y="204006"/>
                </a:cubicBezTo>
                <a:cubicBezTo>
                  <a:pt x="16907" y="267124"/>
                  <a:pt x="66499" y="316716"/>
                  <a:pt x="129617" y="316716"/>
                </a:cubicBezTo>
                <a:lnTo>
                  <a:pt x="373071" y="316716"/>
                </a:lnTo>
                <a:cubicBezTo>
                  <a:pt x="424918" y="316716"/>
                  <a:pt x="467748" y="273886"/>
                  <a:pt x="467748" y="222040"/>
                </a:cubicBezTo>
                <a:cubicBezTo>
                  <a:pt x="467748" y="172447"/>
                  <a:pt x="429427" y="131871"/>
                  <a:pt x="379834" y="129617"/>
                </a:cubicBezTo>
                <a:close/>
              </a:path>
            </a:pathLst>
          </a:custGeom>
          <a:solidFill>
            <a:srgbClr val="FF8E02"/>
          </a:solidFill>
          <a:ln w="9525" cap="flat">
            <a:noFill/>
            <a:prstDash val="solid"/>
            <a:miter/>
          </a:ln>
        </p:spPr>
        <p:txBody>
          <a:bodyPr rtlCol="0" anchor="b"/>
          <a:lstStyle/>
          <a:p>
            <a:pPr algn="ctr"/>
            <a:r>
              <a:rPr lang="en-US" sz="900" b="1" dirty="0">
                <a:solidFill>
                  <a:schemeClr val="bg1"/>
                </a:solidFill>
              </a:rPr>
              <a:t>AWS</a:t>
            </a:r>
          </a:p>
        </p:txBody>
      </p:sp>
      <p:sp>
        <p:nvSpPr>
          <p:cNvPr id="112" name="Rectangle 111">
            <a:extLst>
              <a:ext uri="{FF2B5EF4-FFF2-40B4-BE49-F238E27FC236}">
                <a16:creationId xmlns:a16="http://schemas.microsoft.com/office/drawing/2014/main" id="{9F2CB694-9814-1646-9D8D-01E41A0FF290}"/>
              </a:ext>
            </a:extLst>
          </p:cNvPr>
          <p:cNvSpPr/>
          <p:nvPr/>
        </p:nvSpPr>
        <p:spPr>
          <a:xfrm>
            <a:off x="8695369" y="1914352"/>
            <a:ext cx="740484" cy="221448"/>
          </a:xfrm>
          <a:prstGeom prst="rect">
            <a:avLst/>
          </a:prstGeom>
          <a:solidFill>
            <a:srgbClr val="FF8E02"/>
          </a:solidFill>
          <a:ln w="25400">
            <a:solidFill>
              <a:srgbClr val="FF8E0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solidFill>
                  <a:schemeClr val="bg1"/>
                </a:solidFill>
              </a:rPr>
              <a:t>Region</a:t>
            </a:r>
          </a:p>
        </p:txBody>
      </p:sp>
      <p:pic>
        <p:nvPicPr>
          <p:cNvPr id="113" name="image223.png">
            <a:extLst>
              <a:ext uri="{FF2B5EF4-FFF2-40B4-BE49-F238E27FC236}">
                <a16:creationId xmlns:a16="http://schemas.microsoft.com/office/drawing/2014/main" id="{5B7E665F-661C-F14A-83C8-91D7DD82631A}"/>
              </a:ext>
            </a:extLst>
          </p:cNvPr>
          <p:cNvPicPr/>
          <p:nvPr/>
        </p:nvPicPr>
        <p:blipFill>
          <a:blip r:embed="rId4">
            <a:extLst/>
          </a:blip>
          <a:stretch>
            <a:fillRect/>
          </a:stretch>
        </p:blipFill>
        <p:spPr>
          <a:xfrm>
            <a:off x="5288601" y="2226733"/>
            <a:ext cx="672010" cy="459726"/>
          </a:xfrm>
          <a:prstGeom prst="rect">
            <a:avLst/>
          </a:prstGeom>
          <a:ln w="12700">
            <a:miter lim="400000"/>
          </a:ln>
        </p:spPr>
      </p:pic>
      <p:sp>
        <p:nvSpPr>
          <p:cNvPr id="115" name="Rectangle 114">
            <a:extLst>
              <a:ext uri="{FF2B5EF4-FFF2-40B4-BE49-F238E27FC236}">
                <a16:creationId xmlns:a16="http://schemas.microsoft.com/office/drawing/2014/main" id="{6B87B0C5-926E-DE40-BF1E-BC987742D0D8}"/>
              </a:ext>
            </a:extLst>
          </p:cNvPr>
          <p:cNvSpPr/>
          <p:nvPr/>
        </p:nvSpPr>
        <p:spPr>
          <a:xfrm>
            <a:off x="5222663" y="2840496"/>
            <a:ext cx="672010" cy="416990"/>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b="1" dirty="0">
                <a:solidFill>
                  <a:schemeClr val="bg1"/>
                </a:solidFill>
              </a:rPr>
              <a:t>Cloud Manager</a:t>
            </a:r>
          </a:p>
        </p:txBody>
      </p:sp>
      <p:sp>
        <p:nvSpPr>
          <p:cNvPr id="116" name="Rectangle 115">
            <a:extLst>
              <a:ext uri="{FF2B5EF4-FFF2-40B4-BE49-F238E27FC236}">
                <a16:creationId xmlns:a16="http://schemas.microsoft.com/office/drawing/2014/main" id="{CDD8D35E-CB98-7B45-9DCE-D009DA92E491}"/>
              </a:ext>
            </a:extLst>
          </p:cNvPr>
          <p:cNvSpPr/>
          <p:nvPr/>
        </p:nvSpPr>
        <p:spPr>
          <a:xfrm>
            <a:off x="7593798" y="2263082"/>
            <a:ext cx="1775891" cy="2523105"/>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17" name="Graphic 15">
            <a:extLst>
              <a:ext uri="{FF2B5EF4-FFF2-40B4-BE49-F238E27FC236}">
                <a16:creationId xmlns:a16="http://schemas.microsoft.com/office/drawing/2014/main" id="{D199D82B-8B97-E24A-B6BE-9943F2F54274}"/>
              </a:ext>
            </a:extLst>
          </p:cNvPr>
          <p:cNvSpPr/>
          <p:nvPr/>
        </p:nvSpPr>
        <p:spPr>
          <a:xfrm>
            <a:off x="7898335" y="2088736"/>
            <a:ext cx="473384" cy="315589"/>
          </a:xfrm>
          <a:custGeom>
            <a:avLst/>
            <a:gdLst>
              <a:gd name="connsiteX0" fmla="*/ 379834 w 473383"/>
              <a:gd name="connsiteY0" fmla="*/ 129617 h 315589"/>
              <a:gd name="connsiteX1" fmla="*/ 242327 w 473383"/>
              <a:gd name="connsiteY1" fmla="*/ 16907 h 315589"/>
              <a:gd name="connsiteX2" fmla="*/ 118346 w 473383"/>
              <a:gd name="connsiteY2" fmla="*/ 93550 h 315589"/>
              <a:gd name="connsiteX3" fmla="*/ 16907 w 473383"/>
              <a:gd name="connsiteY3" fmla="*/ 204006 h 315589"/>
              <a:gd name="connsiteX4" fmla="*/ 129617 w 473383"/>
              <a:gd name="connsiteY4" fmla="*/ 316716 h 315589"/>
              <a:gd name="connsiteX5" fmla="*/ 373071 w 473383"/>
              <a:gd name="connsiteY5" fmla="*/ 316716 h 315589"/>
              <a:gd name="connsiteX6" fmla="*/ 467748 w 473383"/>
              <a:gd name="connsiteY6" fmla="*/ 222040 h 315589"/>
              <a:gd name="connsiteX7" fmla="*/ 379834 w 473383"/>
              <a:gd name="connsiteY7" fmla="*/ 129617 h 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383" h="315589">
                <a:moveTo>
                  <a:pt x="379834" y="129617"/>
                </a:moveTo>
                <a:cubicBezTo>
                  <a:pt x="366309" y="64245"/>
                  <a:pt x="309954" y="16907"/>
                  <a:pt x="242327" y="16907"/>
                </a:cubicBezTo>
                <a:cubicBezTo>
                  <a:pt x="188226" y="16907"/>
                  <a:pt x="140888" y="48465"/>
                  <a:pt x="118346" y="93550"/>
                </a:cubicBezTo>
                <a:cubicBezTo>
                  <a:pt x="59737" y="98058"/>
                  <a:pt x="16907" y="145396"/>
                  <a:pt x="16907" y="204006"/>
                </a:cubicBezTo>
                <a:cubicBezTo>
                  <a:pt x="16907" y="267124"/>
                  <a:pt x="66499" y="316716"/>
                  <a:pt x="129617" y="316716"/>
                </a:cubicBezTo>
                <a:lnTo>
                  <a:pt x="373071" y="316716"/>
                </a:lnTo>
                <a:cubicBezTo>
                  <a:pt x="424918" y="316716"/>
                  <a:pt x="467748" y="273886"/>
                  <a:pt x="467748" y="222040"/>
                </a:cubicBezTo>
                <a:cubicBezTo>
                  <a:pt x="467748" y="172447"/>
                  <a:pt x="429427" y="131871"/>
                  <a:pt x="379834" y="129617"/>
                </a:cubicBezTo>
                <a:close/>
              </a:path>
            </a:pathLst>
          </a:custGeom>
          <a:solidFill>
            <a:schemeClr val="accent1"/>
          </a:solidFill>
          <a:ln w="9525" cap="flat">
            <a:noFill/>
            <a:prstDash val="solid"/>
            <a:miter/>
          </a:ln>
        </p:spPr>
        <p:txBody>
          <a:bodyPr rtlCol="0" anchor="b"/>
          <a:lstStyle/>
          <a:p>
            <a:pPr algn="ctr"/>
            <a:r>
              <a:rPr lang="en-US" sz="900" b="1" dirty="0">
                <a:solidFill>
                  <a:schemeClr val="bg1"/>
                </a:solidFill>
              </a:rPr>
              <a:t>VPC</a:t>
            </a:r>
          </a:p>
        </p:txBody>
      </p:sp>
      <p:sp>
        <p:nvSpPr>
          <p:cNvPr id="118" name="Rectangle 117">
            <a:extLst>
              <a:ext uri="{FF2B5EF4-FFF2-40B4-BE49-F238E27FC236}">
                <a16:creationId xmlns:a16="http://schemas.microsoft.com/office/drawing/2014/main" id="{54907A0F-5218-8545-A262-9B9F834213B6}"/>
              </a:ext>
            </a:extLst>
          </p:cNvPr>
          <p:cNvSpPr/>
          <p:nvPr/>
        </p:nvSpPr>
        <p:spPr>
          <a:xfrm>
            <a:off x="8358512" y="3632994"/>
            <a:ext cx="942847" cy="226499"/>
          </a:xfrm>
          <a:prstGeom prst="rect">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t>Private Subnet</a:t>
            </a:r>
          </a:p>
        </p:txBody>
      </p:sp>
      <p:sp>
        <p:nvSpPr>
          <p:cNvPr id="119" name="Rectangle 118">
            <a:extLst>
              <a:ext uri="{FF2B5EF4-FFF2-40B4-BE49-F238E27FC236}">
                <a16:creationId xmlns:a16="http://schemas.microsoft.com/office/drawing/2014/main" id="{89393E24-BE3B-3D4F-BBDE-98D0B5113366}"/>
              </a:ext>
            </a:extLst>
          </p:cNvPr>
          <p:cNvSpPr/>
          <p:nvPr/>
        </p:nvSpPr>
        <p:spPr>
          <a:xfrm>
            <a:off x="8358512" y="3845501"/>
            <a:ext cx="942847" cy="741650"/>
          </a:xfrm>
          <a:prstGeom prst="rect">
            <a:avLst/>
          </a:prstGeom>
          <a:solidFill>
            <a:schemeClr val="bg2">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lnSpc>
                <a:spcPct val="95000"/>
              </a:lnSpc>
            </a:pPr>
            <a:endParaRPr lang="en-US" sz="800" dirty="0">
              <a:solidFill>
                <a:schemeClr val="tx1"/>
              </a:solidFill>
            </a:endParaRPr>
          </a:p>
        </p:txBody>
      </p:sp>
      <p:pic>
        <p:nvPicPr>
          <p:cNvPr id="120" name="Picture 119" descr="ontap-cloud.png">
            <a:extLst>
              <a:ext uri="{FF2B5EF4-FFF2-40B4-BE49-F238E27FC236}">
                <a16:creationId xmlns:a16="http://schemas.microsoft.com/office/drawing/2014/main" id="{B39B709D-EFF1-C242-BD5D-5F673554818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36453" y="3926298"/>
            <a:ext cx="570236" cy="570234"/>
          </a:xfrm>
          <a:prstGeom prst="rect">
            <a:avLst/>
          </a:prstGeom>
        </p:spPr>
      </p:pic>
      <p:grpSp>
        <p:nvGrpSpPr>
          <p:cNvPr id="121" name="Group 120">
            <a:extLst>
              <a:ext uri="{FF2B5EF4-FFF2-40B4-BE49-F238E27FC236}">
                <a16:creationId xmlns:a16="http://schemas.microsoft.com/office/drawing/2014/main" id="{0BDDA827-2DD6-694D-8D05-B7DD575CAE5C}"/>
              </a:ext>
            </a:extLst>
          </p:cNvPr>
          <p:cNvGrpSpPr/>
          <p:nvPr/>
        </p:nvGrpSpPr>
        <p:grpSpPr>
          <a:xfrm>
            <a:off x="7659162" y="3318918"/>
            <a:ext cx="650398" cy="747232"/>
            <a:chOff x="2526993" y="3351870"/>
            <a:chExt cx="650398" cy="747232"/>
          </a:xfrm>
        </p:grpSpPr>
        <p:grpSp>
          <p:nvGrpSpPr>
            <p:cNvPr id="122" name="Group 121">
              <a:extLst>
                <a:ext uri="{FF2B5EF4-FFF2-40B4-BE49-F238E27FC236}">
                  <a16:creationId xmlns:a16="http://schemas.microsoft.com/office/drawing/2014/main" id="{9EF784B0-9634-C84E-8526-0F02246DC7FF}"/>
                </a:ext>
              </a:extLst>
            </p:cNvPr>
            <p:cNvGrpSpPr/>
            <p:nvPr/>
          </p:nvGrpSpPr>
          <p:grpSpPr>
            <a:xfrm>
              <a:off x="2625804" y="3351870"/>
              <a:ext cx="452775" cy="457200"/>
              <a:chOff x="6426236" y="3134436"/>
              <a:chExt cx="452775" cy="457200"/>
            </a:xfrm>
          </p:grpSpPr>
          <p:sp>
            <p:nvSpPr>
              <p:cNvPr id="124" name="Oval 123">
                <a:extLst>
                  <a:ext uri="{FF2B5EF4-FFF2-40B4-BE49-F238E27FC236}">
                    <a16:creationId xmlns:a16="http://schemas.microsoft.com/office/drawing/2014/main" id="{482A873B-5B04-B14F-9C16-16AC8287F2F4}"/>
                  </a:ext>
                </a:extLst>
              </p:cNvPr>
              <p:cNvSpPr/>
              <p:nvPr/>
            </p:nvSpPr>
            <p:spPr>
              <a:xfrm>
                <a:off x="6426236" y="3134436"/>
                <a:ext cx="452775" cy="457200"/>
              </a:xfrm>
              <a:prstGeom prst="ellipse">
                <a:avLst/>
              </a:prstGeom>
              <a:solidFill>
                <a:srgbClr val="FF8E0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25" name="Up Arrow 124">
                <a:extLst>
                  <a:ext uri="{FF2B5EF4-FFF2-40B4-BE49-F238E27FC236}">
                    <a16:creationId xmlns:a16="http://schemas.microsoft.com/office/drawing/2014/main" id="{42FD67DC-3BE4-3D46-8571-2D7824862297}"/>
                  </a:ext>
                </a:extLst>
              </p:cNvPr>
              <p:cNvSpPr/>
              <p:nvPr/>
            </p:nvSpPr>
            <p:spPr>
              <a:xfrm rot="5400000">
                <a:off x="6483242" y="3282548"/>
                <a:ext cx="101811" cy="156551"/>
              </a:xfrm>
              <a:prstGeom prst="upArrow">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26" name="Up Arrow 125">
                <a:extLst>
                  <a:ext uri="{FF2B5EF4-FFF2-40B4-BE49-F238E27FC236}">
                    <a16:creationId xmlns:a16="http://schemas.microsoft.com/office/drawing/2014/main" id="{12732C97-C5FD-6F4D-AD22-3DBECCC4F357}"/>
                  </a:ext>
                </a:extLst>
              </p:cNvPr>
              <p:cNvSpPr/>
              <p:nvPr/>
            </p:nvSpPr>
            <p:spPr>
              <a:xfrm rot="16200000">
                <a:off x="6720960" y="3282548"/>
                <a:ext cx="101811" cy="156551"/>
              </a:xfrm>
              <a:prstGeom prst="upArrow">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27" name="Freeform 126">
                <a:extLst>
                  <a:ext uri="{FF2B5EF4-FFF2-40B4-BE49-F238E27FC236}">
                    <a16:creationId xmlns:a16="http://schemas.microsoft.com/office/drawing/2014/main" id="{9C4F57E9-C6A6-8542-8251-10D754A69C06}"/>
                  </a:ext>
                </a:extLst>
              </p:cNvPr>
              <p:cNvSpPr/>
              <p:nvPr/>
            </p:nvSpPr>
            <p:spPr>
              <a:xfrm rot="10800000">
                <a:off x="6602100" y="3183265"/>
                <a:ext cx="101812" cy="375335"/>
              </a:xfrm>
              <a:custGeom>
                <a:avLst/>
                <a:gdLst>
                  <a:gd name="connsiteX0" fmla="*/ 50905 w 101812"/>
                  <a:gd name="connsiteY0" fmla="*/ 375335 h 375335"/>
                  <a:gd name="connsiteX1" fmla="*/ 0 w 101812"/>
                  <a:gd name="connsiteY1" fmla="*/ 324429 h 375335"/>
                  <a:gd name="connsiteX2" fmla="*/ 25453 w 101812"/>
                  <a:gd name="connsiteY2" fmla="*/ 324429 h 375335"/>
                  <a:gd name="connsiteX3" fmla="*/ 25453 w 101812"/>
                  <a:gd name="connsiteY3" fmla="*/ 218784 h 375335"/>
                  <a:gd name="connsiteX4" fmla="*/ 25454 w 101812"/>
                  <a:gd name="connsiteY4" fmla="*/ 218784 h 375335"/>
                  <a:gd name="connsiteX5" fmla="*/ 25454 w 101812"/>
                  <a:gd name="connsiteY5" fmla="*/ 50906 h 375335"/>
                  <a:gd name="connsiteX6" fmla="*/ 1 w 101812"/>
                  <a:gd name="connsiteY6" fmla="*/ 50906 h 375335"/>
                  <a:gd name="connsiteX7" fmla="*/ 50907 w 101812"/>
                  <a:gd name="connsiteY7" fmla="*/ 0 h 375335"/>
                  <a:gd name="connsiteX8" fmla="*/ 101812 w 101812"/>
                  <a:gd name="connsiteY8" fmla="*/ 50906 h 375335"/>
                  <a:gd name="connsiteX9" fmla="*/ 76359 w 101812"/>
                  <a:gd name="connsiteY9" fmla="*/ 50906 h 375335"/>
                  <a:gd name="connsiteX10" fmla="*/ 76359 w 101812"/>
                  <a:gd name="connsiteY10" fmla="*/ 262050 h 375335"/>
                  <a:gd name="connsiteX11" fmla="*/ 76358 w 101812"/>
                  <a:gd name="connsiteY11" fmla="*/ 262050 h 375335"/>
                  <a:gd name="connsiteX12" fmla="*/ 76358 w 101812"/>
                  <a:gd name="connsiteY12" fmla="*/ 324429 h 375335"/>
                  <a:gd name="connsiteX13" fmla="*/ 101811 w 101812"/>
                  <a:gd name="connsiteY13" fmla="*/ 324429 h 37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812" h="375335">
                    <a:moveTo>
                      <a:pt x="50905" y="375335"/>
                    </a:moveTo>
                    <a:lnTo>
                      <a:pt x="0" y="324429"/>
                    </a:lnTo>
                    <a:lnTo>
                      <a:pt x="25453" y="324429"/>
                    </a:lnTo>
                    <a:lnTo>
                      <a:pt x="25453" y="218784"/>
                    </a:lnTo>
                    <a:lnTo>
                      <a:pt x="25454" y="218784"/>
                    </a:lnTo>
                    <a:lnTo>
                      <a:pt x="25454" y="50906"/>
                    </a:lnTo>
                    <a:lnTo>
                      <a:pt x="1" y="50906"/>
                    </a:lnTo>
                    <a:lnTo>
                      <a:pt x="50907" y="0"/>
                    </a:lnTo>
                    <a:lnTo>
                      <a:pt x="101812" y="50906"/>
                    </a:lnTo>
                    <a:lnTo>
                      <a:pt x="76359" y="50906"/>
                    </a:lnTo>
                    <a:lnTo>
                      <a:pt x="76359" y="262050"/>
                    </a:lnTo>
                    <a:lnTo>
                      <a:pt x="76358" y="262050"/>
                    </a:lnTo>
                    <a:lnTo>
                      <a:pt x="76358" y="324429"/>
                    </a:lnTo>
                    <a:lnTo>
                      <a:pt x="101811" y="324429"/>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grpSp>
        <p:sp>
          <p:nvSpPr>
            <p:cNvPr id="123" name="Rectangle 122">
              <a:extLst>
                <a:ext uri="{FF2B5EF4-FFF2-40B4-BE49-F238E27FC236}">
                  <a16:creationId xmlns:a16="http://schemas.microsoft.com/office/drawing/2014/main" id="{C1F9E076-8030-F64F-B275-4F57A0DE71E6}"/>
                </a:ext>
              </a:extLst>
            </p:cNvPr>
            <p:cNvSpPr/>
            <p:nvPr/>
          </p:nvSpPr>
          <p:spPr>
            <a:xfrm>
              <a:off x="2526993" y="3870502"/>
              <a:ext cx="650398" cy="2286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solidFill>
                    <a:schemeClr val="tx1"/>
                  </a:solidFill>
                </a:rPr>
                <a:t>Router</a:t>
              </a:r>
            </a:p>
          </p:txBody>
        </p:sp>
      </p:grpSp>
      <p:cxnSp>
        <p:nvCxnSpPr>
          <p:cNvPr id="158" name="Elbow Connector 157">
            <a:extLst>
              <a:ext uri="{FF2B5EF4-FFF2-40B4-BE49-F238E27FC236}">
                <a16:creationId xmlns:a16="http://schemas.microsoft.com/office/drawing/2014/main" id="{FBC1E7EE-BCEA-9845-8CED-4D8C48D36DA6}"/>
              </a:ext>
            </a:extLst>
          </p:cNvPr>
          <p:cNvCxnSpPr>
            <a:stCxn id="124" idx="2"/>
            <a:endCxn id="115" idx="2"/>
          </p:cNvCxnSpPr>
          <p:nvPr/>
        </p:nvCxnSpPr>
        <p:spPr>
          <a:xfrm rot="10800000">
            <a:off x="5558669" y="3257486"/>
            <a:ext cx="2199305" cy="290032"/>
          </a:xfrm>
          <a:prstGeom prst="bentConnector2">
            <a:avLst/>
          </a:prstGeom>
          <a:ln w="25400">
            <a:headEnd type="none"/>
            <a:tailEnd type="triangle"/>
          </a:ln>
        </p:spPr>
        <p:style>
          <a:lnRef idx="1">
            <a:schemeClr val="accent1"/>
          </a:lnRef>
          <a:fillRef idx="0">
            <a:schemeClr val="accent1"/>
          </a:fillRef>
          <a:effectRef idx="0">
            <a:schemeClr val="accent1"/>
          </a:effectRef>
          <a:fontRef idx="minor">
            <a:schemeClr val="tx1"/>
          </a:fontRef>
        </p:style>
      </p:cxnSp>
      <p:pic>
        <p:nvPicPr>
          <p:cNvPr id="128" name="Picture 127">
            <a:extLst>
              <a:ext uri="{FF2B5EF4-FFF2-40B4-BE49-F238E27FC236}">
                <a16:creationId xmlns:a16="http://schemas.microsoft.com/office/drawing/2014/main" id="{68166DF0-01C9-ED49-9774-48E3F6DD63A6}"/>
              </a:ext>
            </a:extLst>
          </p:cNvPr>
          <p:cNvPicPr>
            <a:picLocks noChangeAspect="1"/>
          </p:cNvPicPr>
          <p:nvPr/>
        </p:nvPicPr>
        <p:blipFill>
          <a:blip r:embed="rId5"/>
          <a:stretch>
            <a:fillRect/>
          </a:stretch>
        </p:blipFill>
        <p:spPr>
          <a:xfrm>
            <a:off x="5941718" y="2980761"/>
            <a:ext cx="1087746" cy="1087746"/>
          </a:xfrm>
          <a:prstGeom prst="rect">
            <a:avLst/>
          </a:prstGeom>
        </p:spPr>
      </p:pic>
      <p:grpSp>
        <p:nvGrpSpPr>
          <p:cNvPr id="129" name="Group 128">
            <a:extLst>
              <a:ext uri="{FF2B5EF4-FFF2-40B4-BE49-F238E27FC236}">
                <a16:creationId xmlns:a16="http://schemas.microsoft.com/office/drawing/2014/main" id="{93DD4BF5-1F51-EF4F-A019-B40FC4A634F3}"/>
              </a:ext>
            </a:extLst>
          </p:cNvPr>
          <p:cNvGrpSpPr/>
          <p:nvPr/>
        </p:nvGrpSpPr>
        <p:grpSpPr>
          <a:xfrm>
            <a:off x="6877496" y="3318918"/>
            <a:ext cx="672010" cy="747232"/>
            <a:chOff x="3301425" y="3351870"/>
            <a:chExt cx="672010" cy="747232"/>
          </a:xfrm>
        </p:grpSpPr>
        <p:sp>
          <p:nvSpPr>
            <p:cNvPr id="130" name="Rectangle 129">
              <a:extLst>
                <a:ext uri="{FF2B5EF4-FFF2-40B4-BE49-F238E27FC236}">
                  <a16:creationId xmlns:a16="http://schemas.microsoft.com/office/drawing/2014/main" id="{FAD7F766-8291-FA4F-BC4C-1A6D0ABFC13B}"/>
                </a:ext>
              </a:extLst>
            </p:cNvPr>
            <p:cNvSpPr/>
            <p:nvPr/>
          </p:nvSpPr>
          <p:spPr>
            <a:xfrm>
              <a:off x="3301425" y="3870502"/>
              <a:ext cx="672010" cy="22860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solidFill>
                    <a:schemeClr val="tx1"/>
                  </a:solidFill>
                </a:rPr>
                <a:t>VGW</a:t>
              </a:r>
            </a:p>
          </p:txBody>
        </p:sp>
        <p:sp>
          <p:nvSpPr>
            <p:cNvPr id="132" name="Oval 131">
              <a:extLst>
                <a:ext uri="{FF2B5EF4-FFF2-40B4-BE49-F238E27FC236}">
                  <a16:creationId xmlns:a16="http://schemas.microsoft.com/office/drawing/2014/main" id="{A5F669F7-8384-4B48-9ADA-2BA9EFFE82DF}"/>
                </a:ext>
              </a:extLst>
            </p:cNvPr>
            <p:cNvSpPr/>
            <p:nvPr/>
          </p:nvSpPr>
          <p:spPr>
            <a:xfrm>
              <a:off x="3389321" y="3351870"/>
              <a:ext cx="452775" cy="457200"/>
            </a:xfrm>
            <a:prstGeom prst="ellipse">
              <a:avLst/>
            </a:prstGeom>
            <a:solidFill>
              <a:srgbClr val="FF8E0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grpSp>
      <p:pic>
        <p:nvPicPr>
          <p:cNvPr id="139" name="image11.png" descr="FAS8060-6U.png">
            <a:extLst>
              <a:ext uri="{FF2B5EF4-FFF2-40B4-BE49-F238E27FC236}">
                <a16:creationId xmlns:a16="http://schemas.microsoft.com/office/drawing/2014/main" id="{B5DACC53-97B3-B04F-83E8-159F9AAE27F2}"/>
              </a:ext>
            </a:extLst>
          </p:cNvPr>
          <p:cNvPicPr/>
          <p:nvPr/>
        </p:nvPicPr>
        <p:blipFill>
          <a:blip r:embed="rId6" cstate="print">
            <a:extLst/>
          </a:blip>
          <a:stretch>
            <a:fillRect/>
          </a:stretch>
        </p:blipFill>
        <p:spPr>
          <a:xfrm>
            <a:off x="5073163" y="4262978"/>
            <a:ext cx="947150" cy="508307"/>
          </a:xfrm>
          <a:prstGeom prst="rect">
            <a:avLst/>
          </a:prstGeom>
          <a:ln w="12700">
            <a:miter lim="400000"/>
          </a:ln>
        </p:spPr>
      </p:pic>
      <p:grpSp>
        <p:nvGrpSpPr>
          <p:cNvPr id="140" name="Group 139">
            <a:extLst>
              <a:ext uri="{FF2B5EF4-FFF2-40B4-BE49-F238E27FC236}">
                <a16:creationId xmlns:a16="http://schemas.microsoft.com/office/drawing/2014/main" id="{C80C0928-5D7D-BB4D-86C6-AB76427C3F64}"/>
              </a:ext>
            </a:extLst>
          </p:cNvPr>
          <p:cNvGrpSpPr/>
          <p:nvPr/>
        </p:nvGrpSpPr>
        <p:grpSpPr>
          <a:xfrm>
            <a:off x="5476491" y="3318918"/>
            <a:ext cx="650398" cy="747232"/>
            <a:chOff x="2526993" y="3351870"/>
            <a:chExt cx="650398" cy="747232"/>
          </a:xfrm>
        </p:grpSpPr>
        <p:grpSp>
          <p:nvGrpSpPr>
            <p:cNvPr id="141" name="Group 140">
              <a:extLst>
                <a:ext uri="{FF2B5EF4-FFF2-40B4-BE49-F238E27FC236}">
                  <a16:creationId xmlns:a16="http://schemas.microsoft.com/office/drawing/2014/main" id="{38974D2D-F761-8643-AF6D-F66CECD99122}"/>
                </a:ext>
              </a:extLst>
            </p:cNvPr>
            <p:cNvGrpSpPr/>
            <p:nvPr/>
          </p:nvGrpSpPr>
          <p:grpSpPr>
            <a:xfrm>
              <a:off x="2625804" y="3351870"/>
              <a:ext cx="452775" cy="457200"/>
              <a:chOff x="6426236" y="3134436"/>
              <a:chExt cx="452775" cy="457200"/>
            </a:xfrm>
          </p:grpSpPr>
          <p:sp>
            <p:nvSpPr>
              <p:cNvPr id="143" name="Oval 142">
                <a:extLst>
                  <a:ext uri="{FF2B5EF4-FFF2-40B4-BE49-F238E27FC236}">
                    <a16:creationId xmlns:a16="http://schemas.microsoft.com/office/drawing/2014/main" id="{8C2CC405-1303-3740-9BE2-3128C1F002C2}"/>
                  </a:ext>
                </a:extLst>
              </p:cNvPr>
              <p:cNvSpPr/>
              <p:nvPr/>
            </p:nvSpPr>
            <p:spPr>
              <a:xfrm>
                <a:off x="6426236" y="3134436"/>
                <a:ext cx="452775" cy="457200"/>
              </a:xfrm>
              <a:prstGeom prst="ellipse">
                <a:avLst/>
              </a:prstGeom>
              <a:solidFill>
                <a:srgbClr val="FF8E0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44" name="Up Arrow 143">
                <a:extLst>
                  <a:ext uri="{FF2B5EF4-FFF2-40B4-BE49-F238E27FC236}">
                    <a16:creationId xmlns:a16="http://schemas.microsoft.com/office/drawing/2014/main" id="{26A0C031-E463-A044-BFA7-F958015B91FD}"/>
                  </a:ext>
                </a:extLst>
              </p:cNvPr>
              <p:cNvSpPr/>
              <p:nvPr/>
            </p:nvSpPr>
            <p:spPr>
              <a:xfrm rot="5400000">
                <a:off x="6703743" y="3282548"/>
                <a:ext cx="101811" cy="156551"/>
              </a:xfrm>
              <a:prstGeom prst="upArrow">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45" name="Up Arrow 144">
                <a:extLst>
                  <a:ext uri="{FF2B5EF4-FFF2-40B4-BE49-F238E27FC236}">
                    <a16:creationId xmlns:a16="http://schemas.microsoft.com/office/drawing/2014/main" id="{0CC52B78-9E7B-9D48-93C3-3644E472EBD8}"/>
                  </a:ext>
                </a:extLst>
              </p:cNvPr>
              <p:cNvSpPr/>
              <p:nvPr/>
            </p:nvSpPr>
            <p:spPr>
              <a:xfrm rot="16200000">
                <a:off x="6509392" y="3282548"/>
                <a:ext cx="101811" cy="156551"/>
              </a:xfrm>
              <a:prstGeom prst="upArrow">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grpSp>
        <p:sp>
          <p:nvSpPr>
            <p:cNvPr id="142" name="Rectangle 141">
              <a:extLst>
                <a:ext uri="{FF2B5EF4-FFF2-40B4-BE49-F238E27FC236}">
                  <a16:creationId xmlns:a16="http://schemas.microsoft.com/office/drawing/2014/main" id="{108CD8E3-839A-014E-979B-019BC90B1BFB}"/>
                </a:ext>
              </a:extLst>
            </p:cNvPr>
            <p:cNvSpPr/>
            <p:nvPr/>
          </p:nvSpPr>
          <p:spPr>
            <a:xfrm>
              <a:off x="2526993" y="3870502"/>
              <a:ext cx="650398" cy="2286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solidFill>
                    <a:schemeClr val="tx1"/>
                  </a:solidFill>
                </a:rPr>
                <a:t>Gateway</a:t>
              </a:r>
            </a:p>
          </p:txBody>
        </p:sp>
      </p:grpSp>
      <p:grpSp>
        <p:nvGrpSpPr>
          <p:cNvPr id="153" name="Group 152">
            <a:extLst>
              <a:ext uri="{FF2B5EF4-FFF2-40B4-BE49-F238E27FC236}">
                <a16:creationId xmlns:a16="http://schemas.microsoft.com/office/drawing/2014/main" id="{060DA5D6-979C-F342-9286-C0DFA6352CC8}"/>
              </a:ext>
            </a:extLst>
          </p:cNvPr>
          <p:cNvGrpSpPr/>
          <p:nvPr/>
        </p:nvGrpSpPr>
        <p:grpSpPr>
          <a:xfrm>
            <a:off x="7075952" y="3415955"/>
            <a:ext cx="225846" cy="262673"/>
            <a:chOff x="7088651" y="3420188"/>
            <a:chExt cx="225846" cy="262673"/>
          </a:xfrm>
        </p:grpSpPr>
        <p:sp>
          <p:nvSpPr>
            <p:cNvPr id="149" name="Up Arrow 148">
              <a:extLst>
                <a:ext uri="{FF2B5EF4-FFF2-40B4-BE49-F238E27FC236}">
                  <a16:creationId xmlns:a16="http://schemas.microsoft.com/office/drawing/2014/main" id="{2803E3D6-6F8A-3C4E-9D0E-E7D73A3B5226}"/>
                </a:ext>
              </a:extLst>
            </p:cNvPr>
            <p:cNvSpPr/>
            <p:nvPr/>
          </p:nvSpPr>
          <p:spPr>
            <a:xfrm rot="5400000">
              <a:off x="7185316" y="3553680"/>
              <a:ext cx="101811" cy="156551"/>
            </a:xfrm>
            <a:prstGeom prst="upArrow">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50" name="Up Arrow 149">
              <a:extLst>
                <a:ext uri="{FF2B5EF4-FFF2-40B4-BE49-F238E27FC236}">
                  <a16:creationId xmlns:a16="http://schemas.microsoft.com/office/drawing/2014/main" id="{19520E7B-CF91-D14B-9CFE-4962C873F87F}"/>
                </a:ext>
              </a:extLst>
            </p:cNvPr>
            <p:cNvSpPr/>
            <p:nvPr/>
          </p:nvSpPr>
          <p:spPr>
            <a:xfrm rot="16200000">
              <a:off x="7116021" y="3392818"/>
              <a:ext cx="101811" cy="156551"/>
            </a:xfrm>
            <a:prstGeom prst="upArrow">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grpSp>
      <p:sp>
        <p:nvSpPr>
          <p:cNvPr id="152" name="Rectangle 151">
            <a:extLst>
              <a:ext uri="{FF2B5EF4-FFF2-40B4-BE49-F238E27FC236}">
                <a16:creationId xmlns:a16="http://schemas.microsoft.com/office/drawing/2014/main" id="{D8DD8DD9-B3F8-6A4D-A7F6-75267D55C48C}"/>
              </a:ext>
            </a:extLst>
          </p:cNvPr>
          <p:cNvSpPr/>
          <p:nvPr/>
        </p:nvSpPr>
        <p:spPr>
          <a:xfrm>
            <a:off x="6175841" y="3837550"/>
            <a:ext cx="672010" cy="2286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solidFill>
                  <a:schemeClr val="tx1"/>
                </a:solidFill>
              </a:rPr>
              <a:t>VPN</a:t>
            </a:r>
          </a:p>
        </p:txBody>
      </p:sp>
      <p:grpSp>
        <p:nvGrpSpPr>
          <p:cNvPr id="154" name="Group 153">
            <a:extLst>
              <a:ext uri="{FF2B5EF4-FFF2-40B4-BE49-F238E27FC236}">
                <a16:creationId xmlns:a16="http://schemas.microsoft.com/office/drawing/2014/main" id="{06567CB6-C79E-1845-A0DC-0903C7D327AC}"/>
              </a:ext>
            </a:extLst>
          </p:cNvPr>
          <p:cNvGrpSpPr/>
          <p:nvPr/>
        </p:nvGrpSpPr>
        <p:grpSpPr>
          <a:xfrm>
            <a:off x="3829166" y="3415955"/>
            <a:ext cx="225846" cy="262673"/>
            <a:chOff x="7088651" y="3420188"/>
            <a:chExt cx="225846" cy="262673"/>
          </a:xfrm>
        </p:grpSpPr>
        <p:sp>
          <p:nvSpPr>
            <p:cNvPr id="155" name="Up Arrow 154">
              <a:extLst>
                <a:ext uri="{FF2B5EF4-FFF2-40B4-BE49-F238E27FC236}">
                  <a16:creationId xmlns:a16="http://schemas.microsoft.com/office/drawing/2014/main" id="{4ABE1F07-E606-8148-BB2B-12AA3DC29AE8}"/>
                </a:ext>
              </a:extLst>
            </p:cNvPr>
            <p:cNvSpPr/>
            <p:nvPr/>
          </p:nvSpPr>
          <p:spPr>
            <a:xfrm rot="5400000">
              <a:off x="7185316" y="3553680"/>
              <a:ext cx="101811" cy="156551"/>
            </a:xfrm>
            <a:prstGeom prst="upArrow">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56" name="Up Arrow 155">
              <a:extLst>
                <a:ext uri="{FF2B5EF4-FFF2-40B4-BE49-F238E27FC236}">
                  <a16:creationId xmlns:a16="http://schemas.microsoft.com/office/drawing/2014/main" id="{3D1488FE-7C38-A843-A361-151BEBD5A227}"/>
                </a:ext>
              </a:extLst>
            </p:cNvPr>
            <p:cNvSpPr/>
            <p:nvPr/>
          </p:nvSpPr>
          <p:spPr>
            <a:xfrm rot="16200000">
              <a:off x="7116021" y="3392818"/>
              <a:ext cx="101811" cy="156551"/>
            </a:xfrm>
            <a:prstGeom prst="upArrow">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grpSp>
      <p:cxnSp>
        <p:nvCxnSpPr>
          <p:cNvPr id="160" name="Elbow Connector 159">
            <a:extLst>
              <a:ext uri="{FF2B5EF4-FFF2-40B4-BE49-F238E27FC236}">
                <a16:creationId xmlns:a16="http://schemas.microsoft.com/office/drawing/2014/main" id="{C5871F60-411C-FD40-B2E7-ACFDD23439BB}"/>
              </a:ext>
            </a:extLst>
          </p:cNvPr>
          <p:cNvCxnSpPr>
            <a:stCxn id="120" idx="0"/>
            <a:endCxn id="124" idx="6"/>
          </p:cNvCxnSpPr>
          <p:nvPr/>
        </p:nvCxnSpPr>
        <p:spPr>
          <a:xfrm rot="16200000" flipV="1">
            <a:off x="8326770" y="3431496"/>
            <a:ext cx="378780" cy="610823"/>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B13BA1C-E344-3A40-9DC5-B00C1651CB9F}"/>
              </a:ext>
            </a:extLst>
          </p:cNvPr>
          <p:cNvCxnSpPr>
            <a:cxnSpLocks/>
            <a:stCxn id="115" idx="0"/>
          </p:cNvCxnSpPr>
          <p:nvPr/>
        </p:nvCxnSpPr>
        <p:spPr>
          <a:xfrm flipV="1">
            <a:off x="5558668" y="2683336"/>
            <a:ext cx="0" cy="157160"/>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1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4"/>
                                        </p:tgtEl>
                                      </p:cBhvr>
                                    </p:animEffect>
                                    <p:animScale>
                                      <p:cBhvr>
                                        <p:cTn id="7" dur="250" autoRev="1" fill="hold"/>
                                        <p:tgtEl>
                                          <p:spTgt spid="7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15"/>
                                        </p:tgtEl>
                                      </p:cBhvr>
                                    </p:animEffect>
                                    <p:animScale>
                                      <p:cBhvr>
                                        <p:cTn id="12" dur="250" autoRev="1" fill="hold"/>
                                        <p:tgtEl>
                                          <p:spTgt spid="1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Shape 80">
            <a:extLst>
              <a:ext uri="{FF2B5EF4-FFF2-40B4-BE49-F238E27FC236}">
                <a16:creationId xmlns:a16="http://schemas.microsoft.com/office/drawing/2014/main" id="{F5846AD0-C9B1-E34B-B66C-B4A1D84C9100}"/>
              </a:ext>
            </a:extLst>
          </p:cNvPr>
          <p:cNvSpPr/>
          <p:nvPr/>
        </p:nvSpPr>
        <p:spPr>
          <a:xfrm>
            <a:off x="3924155" y="1225387"/>
            <a:ext cx="5601614" cy="3742954"/>
          </a:xfrm>
          <a:custGeom>
            <a:avLst/>
            <a:gdLst>
              <a:gd name="connsiteX0" fmla="*/ 3358229 w 4162425"/>
              <a:gd name="connsiteY0" fmla="*/ 1053179 h 2781300"/>
              <a:gd name="connsiteX1" fmla="*/ 2085308 w 4162425"/>
              <a:gd name="connsiteY1" fmla="*/ 7144 h 2781300"/>
              <a:gd name="connsiteX2" fmla="*/ 933641 w 4162425"/>
              <a:gd name="connsiteY2" fmla="*/ 706755 h 2781300"/>
              <a:gd name="connsiteX3" fmla="*/ 7144 w 4162425"/>
              <a:gd name="connsiteY3" fmla="*/ 1738884 h 2781300"/>
              <a:gd name="connsiteX4" fmla="*/ 1046226 w 4162425"/>
              <a:gd name="connsiteY4" fmla="*/ 2777966 h 2781300"/>
              <a:gd name="connsiteX5" fmla="*/ 3297555 w 4162425"/>
              <a:gd name="connsiteY5" fmla="*/ 2777966 h 2781300"/>
              <a:gd name="connsiteX6" fmla="*/ 4163473 w 4162425"/>
              <a:gd name="connsiteY6" fmla="*/ 1912049 h 2781300"/>
              <a:gd name="connsiteX7" fmla="*/ 3358229 w 4162425"/>
              <a:gd name="connsiteY7" fmla="*/ 1053179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2425" h="2781300">
                <a:moveTo>
                  <a:pt x="3358229" y="1053179"/>
                </a:moveTo>
                <a:cubicBezTo>
                  <a:pt x="3240405" y="455676"/>
                  <a:pt x="2715673" y="7144"/>
                  <a:pt x="2085308" y="7144"/>
                </a:cubicBezTo>
                <a:cubicBezTo>
                  <a:pt x="1584865" y="7144"/>
                  <a:pt x="1150144" y="291179"/>
                  <a:pt x="933641" y="706755"/>
                </a:cubicBezTo>
                <a:cubicBezTo>
                  <a:pt x="412337" y="762190"/>
                  <a:pt x="7144" y="1203770"/>
                  <a:pt x="7144" y="1738884"/>
                </a:cubicBezTo>
                <a:cubicBezTo>
                  <a:pt x="7144" y="2312099"/>
                  <a:pt x="473012" y="2777966"/>
                  <a:pt x="1046226" y="2777966"/>
                </a:cubicBezTo>
                <a:lnTo>
                  <a:pt x="3297555" y="2777966"/>
                </a:lnTo>
                <a:cubicBezTo>
                  <a:pt x="3775520" y="2777966"/>
                  <a:pt x="4163473" y="2390013"/>
                  <a:pt x="4163473" y="1912049"/>
                </a:cubicBezTo>
                <a:cubicBezTo>
                  <a:pt x="4163473" y="1454944"/>
                  <a:pt x="3808476" y="1084326"/>
                  <a:pt x="3358229" y="1053179"/>
                </a:cubicBezTo>
                <a:close/>
              </a:path>
            </a:pathLst>
          </a:custGeom>
          <a:pattFill prst="wdUpDiag">
            <a:fgClr>
              <a:srgbClr val="ECECEC"/>
            </a:fgClr>
            <a:bgClr>
              <a:schemeClr val="bg1"/>
            </a:bgClr>
          </a:pattFill>
          <a:ln w="9525" cap="flat">
            <a:solidFill>
              <a:schemeClr val="bg2"/>
            </a:solid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889F858-7FC6-42D6-92B7-86607CB993D8}"/>
              </a:ext>
            </a:extLst>
          </p:cNvPr>
          <p:cNvSpPr>
            <a:spLocks noGrp="1"/>
          </p:cNvSpPr>
          <p:nvPr>
            <p:ph type="title"/>
          </p:nvPr>
        </p:nvSpPr>
        <p:spPr/>
        <p:txBody>
          <a:bodyPr/>
          <a:lstStyle/>
          <a:p>
            <a:r>
              <a:rPr lang="en-US" dirty="0"/>
              <a:t>Cloud Manager</a:t>
            </a:r>
          </a:p>
        </p:txBody>
      </p:sp>
      <p:sp>
        <p:nvSpPr>
          <p:cNvPr id="3" name="Text Placeholder 2">
            <a:extLst>
              <a:ext uri="{FF2B5EF4-FFF2-40B4-BE49-F238E27FC236}">
                <a16:creationId xmlns:a16="http://schemas.microsoft.com/office/drawing/2014/main" id="{C931DBE6-9E4F-48CC-B4F0-BE8ECFD230E2}"/>
              </a:ext>
            </a:extLst>
          </p:cNvPr>
          <p:cNvSpPr>
            <a:spLocks noGrp="1"/>
          </p:cNvSpPr>
          <p:nvPr>
            <p:ph type="body" idx="10"/>
          </p:nvPr>
        </p:nvSpPr>
        <p:spPr/>
        <p:txBody>
          <a:bodyPr/>
          <a:lstStyle/>
          <a:p>
            <a:r>
              <a:rPr lang="en-US" dirty="0"/>
              <a:t>Deployment steps</a:t>
            </a:r>
          </a:p>
          <a:p>
            <a:endParaRPr lang="en-US" dirty="0"/>
          </a:p>
        </p:txBody>
      </p:sp>
      <p:sp>
        <p:nvSpPr>
          <p:cNvPr id="4" name="Slide Number Placeholder 3">
            <a:extLst>
              <a:ext uri="{FF2B5EF4-FFF2-40B4-BE49-F238E27FC236}">
                <a16:creationId xmlns:a16="http://schemas.microsoft.com/office/drawing/2014/main" id="{4D80171E-B631-425D-98D7-BB3B84C47E82}"/>
              </a:ext>
            </a:extLst>
          </p:cNvPr>
          <p:cNvSpPr>
            <a:spLocks noGrp="1"/>
          </p:cNvSpPr>
          <p:nvPr>
            <p:ph type="sldNum" sz="quarter" idx="4"/>
          </p:nvPr>
        </p:nvSpPr>
        <p:spPr/>
        <p:txBody>
          <a:bodyPr/>
          <a:lstStyle/>
          <a:p>
            <a:fld id="{92978B7E-5EBE-134C-B481-E4E8CA36F800}" type="slidenum">
              <a:rPr lang="en-US" smtClean="0"/>
              <a:pPr/>
              <a:t>19</a:t>
            </a:fld>
            <a:endParaRPr lang="en-US" dirty="0"/>
          </a:p>
        </p:txBody>
      </p:sp>
      <p:sp>
        <p:nvSpPr>
          <p:cNvPr id="75" name="Text Placeholder 74">
            <a:extLst>
              <a:ext uri="{FF2B5EF4-FFF2-40B4-BE49-F238E27FC236}">
                <a16:creationId xmlns:a16="http://schemas.microsoft.com/office/drawing/2014/main" id="{DD3A512D-DB4F-2E4C-BC28-5DB123FC52F5}"/>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3AE6A494-5E8F-4130-82A0-14F008911B40}"/>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7" name="Content Placeholder 6">
            <a:extLst>
              <a:ext uri="{FF2B5EF4-FFF2-40B4-BE49-F238E27FC236}">
                <a16:creationId xmlns:a16="http://schemas.microsoft.com/office/drawing/2014/main" id="{2288B3C7-6A3B-4D0E-9583-A41B1BA48122}"/>
              </a:ext>
            </a:extLst>
          </p:cNvPr>
          <p:cNvSpPr txBox="1">
            <a:spLocks/>
          </p:cNvSpPr>
          <p:nvPr/>
        </p:nvSpPr>
        <p:spPr>
          <a:xfrm>
            <a:off x="216882" y="1288915"/>
            <a:ext cx="3793841" cy="3867283"/>
          </a:xfrm>
          <a:prstGeom prst="rect">
            <a:avLst/>
          </a:prstGeom>
        </p:spPr>
        <p:txBody>
          <a:bodyPr anchor="ctr"/>
          <a:lstStyle>
            <a:lvl1pPr marL="187325" indent="-187325" algn="l" defTabSz="731838" rtl="0" eaLnBrk="0" fontAlgn="base" hangingPunct="0">
              <a:lnSpc>
                <a:spcPct val="100000"/>
              </a:lnSpc>
              <a:spcBef>
                <a:spcPts val="1000"/>
              </a:spcBef>
              <a:spcAft>
                <a:spcPts val="200"/>
              </a:spcAft>
              <a:buClr>
                <a:schemeClr val="tx2"/>
              </a:buClr>
              <a:buFont typeface="Wingdings" charset="0"/>
              <a:buChar char="§"/>
              <a:defRPr sz="2000" kern="1200">
                <a:solidFill>
                  <a:schemeClr val="tx1"/>
                </a:solidFill>
                <a:latin typeface="+mn-lt"/>
                <a:ea typeface="ＭＳ Ｐゴシック" charset="0"/>
                <a:cs typeface="ＭＳ Ｐゴシック" charset="0"/>
              </a:defRPr>
            </a:lvl1pPr>
            <a:lvl2pPr marL="365125" indent="-182563" algn="l" defTabSz="731838" rtl="0" eaLnBrk="0" fontAlgn="base" hangingPunct="0">
              <a:lnSpc>
                <a:spcPct val="100000"/>
              </a:lnSpc>
              <a:spcBef>
                <a:spcPts val="0"/>
              </a:spcBef>
              <a:spcAft>
                <a:spcPts val="200"/>
              </a:spcAft>
              <a:buClr>
                <a:schemeClr val="bg2"/>
              </a:buClr>
              <a:buFont typeface="Wingdings" charset="0"/>
              <a:buChar char="§"/>
              <a:defRPr sz="1600" kern="1200">
                <a:solidFill>
                  <a:schemeClr val="tx1"/>
                </a:solidFill>
                <a:latin typeface="+mn-lt"/>
                <a:ea typeface="ＭＳ Ｐゴシック" charset="0"/>
                <a:cs typeface="+mn-cs"/>
              </a:defRPr>
            </a:lvl2pPr>
            <a:lvl3pPr marL="549275" indent="-182563"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3pPr>
            <a:lvl4pPr marL="731838" indent="-182563"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4pPr>
            <a:lvl5pPr marL="914400" indent="-182880" algn="l" defTabSz="731838" rtl="0" eaLnBrk="0" fontAlgn="base" hangingPunct="0">
              <a:lnSpc>
                <a:spcPct val="100000"/>
              </a:lnSpc>
              <a:spcBef>
                <a:spcPts val="0"/>
              </a:spcBef>
              <a:spcAft>
                <a:spcPts val="200"/>
              </a:spcAft>
              <a:buClr>
                <a:schemeClr val="bg2"/>
              </a:buClr>
              <a:buFont typeface="Wingdings" charset="0"/>
              <a:buChar char="§"/>
              <a:defRPr lang="en-US" sz="1400" kern="1200" dirty="0">
                <a:solidFill>
                  <a:schemeClr val="tx1"/>
                </a:solidFill>
                <a:latin typeface="+mn-lt"/>
                <a:ea typeface="ＭＳ Ｐゴシック" charset="0"/>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457200" indent="-457200">
              <a:buClr>
                <a:srgbClr val="0067C5"/>
              </a:buClr>
              <a:buFont typeface="+mj-lt"/>
              <a:buAutoNum type="arabicPeriod"/>
            </a:pPr>
            <a:r>
              <a:rPr lang="en-US" dirty="0"/>
              <a:t>Deploy Cloud Manager from </a:t>
            </a:r>
            <a:r>
              <a:rPr lang="en-US" dirty="0">
                <a:solidFill>
                  <a:srgbClr val="000000"/>
                </a:solidFill>
              </a:rPr>
              <a:t>Cloud Central</a:t>
            </a:r>
            <a:r>
              <a:rPr lang="en-US" dirty="0"/>
              <a:t>.</a:t>
            </a:r>
          </a:p>
          <a:p>
            <a:pPr marL="457200" indent="-457200">
              <a:buClr>
                <a:srgbClr val="0067C5"/>
              </a:buClr>
              <a:buFont typeface="+mj-lt"/>
              <a:buAutoNum type="arabicPeriod"/>
            </a:pPr>
            <a:r>
              <a:rPr lang="en-US" dirty="0"/>
              <a:t>Launch Cloud Manager.</a:t>
            </a:r>
          </a:p>
          <a:p>
            <a:pPr marL="457200" indent="-457200">
              <a:buClr>
                <a:srgbClr val="0067C5"/>
              </a:buClr>
              <a:buFont typeface="+mj-lt"/>
              <a:buAutoNum type="arabicPeriod"/>
            </a:pPr>
            <a:r>
              <a:rPr lang="en-US" dirty="0"/>
              <a:t>Configure Cloud Manager.</a:t>
            </a:r>
          </a:p>
          <a:p>
            <a:pPr marL="457200" indent="-457200">
              <a:buClr>
                <a:srgbClr val="0067C5"/>
              </a:buClr>
              <a:buFont typeface="+mj-lt"/>
              <a:buAutoNum type="arabicPeriod"/>
            </a:pPr>
            <a:r>
              <a:rPr lang="en-US" dirty="0"/>
              <a:t>Deploy </a:t>
            </a:r>
            <a:r>
              <a:rPr lang="en-US" dirty="0">
                <a:solidFill>
                  <a:srgbClr val="000000"/>
                </a:solidFill>
              </a:rPr>
              <a:t>Cloud Volumes ONTAP</a:t>
            </a:r>
            <a:r>
              <a:rPr lang="en-US" dirty="0"/>
              <a:t> software by using Cloud Manager.</a:t>
            </a:r>
          </a:p>
        </p:txBody>
      </p:sp>
      <p:grpSp>
        <p:nvGrpSpPr>
          <p:cNvPr id="13" name="Group 12">
            <a:extLst>
              <a:ext uri="{FF2B5EF4-FFF2-40B4-BE49-F238E27FC236}">
                <a16:creationId xmlns:a16="http://schemas.microsoft.com/office/drawing/2014/main" id="{83264C68-F93F-4FA7-8AD8-CD452FF2C5B0}"/>
              </a:ext>
            </a:extLst>
          </p:cNvPr>
          <p:cNvGrpSpPr/>
          <p:nvPr/>
        </p:nvGrpSpPr>
        <p:grpSpPr>
          <a:xfrm>
            <a:off x="4552022" y="2869001"/>
            <a:ext cx="1228725" cy="1158479"/>
            <a:chOff x="5528773" y="2303573"/>
            <a:chExt cx="1228725" cy="1158479"/>
          </a:xfrm>
        </p:grpSpPr>
        <p:pic>
          <p:nvPicPr>
            <p:cNvPr id="14" name="Picture 13">
              <a:extLst>
                <a:ext uri="{FF2B5EF4-FFF2-40B4-BE49-F238E27FC236}">
                  <a16:creationId xmlns:a16="http://schemas.microsoft.com/office/drawing/2014/main" id="{73B1B924-A346-49EC-8ABE-B86FB32C15E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9853" y="2821972"/>
              <a:ext cx="640080" cy="640080"/>
            </a:xfrm>
            <a:prstGeom prst="rect">
              <a:avLst/>
            </a:prstGeom>
          </p:spPr>
        </p:pic>
        <p:sp>
          <p:nvSpPr>
            <p:cNvPr id="15" name="TextBox 14">
              <a:extLst>
                <a:ext uri="{FF2B5EF4-FFF2-40B4-BE49-F238E27FC236}">
                  <a16:creationId xmlns:a16="http://schemas.microsoft.com/office/drawing/2014/main" id="{F18F252E-BFC6-4FBA-85AE-AA33FBD0E163}"/>
                </a:ext>
              </a:extLst>
            </p:cNvPr>
            <p:cNvSpPr txBox="1"/>
            <p:nvPr/>
          </p:nvSpPr>
          <p:spPr>
            <a:xfrm>
              <a:off x="5528773" y="2303573"/>
              <a:ext cx="1228725" cy="523875"/>
            </a:xfrm>
            <a:prstGeom prst="rect">
              <a:avLst/>
            </a:prstGeom>
          </p:spPr>
          <p:txBody>
            <a:bodyPr vert="horz" wrap="none" lIns="91440" tIns="45720" rIns="91440" bIns="45720" rtlCol="0" anchor="ctr">
              <a:noAutofit/>
            </a:bodyPr>
            <a:lstStyle/>
            <a:p>
              <a:pPr algn="ctr" defTabSz="914400">
                <a:lnSpc>
                  <a:spcPct val="95000"/>
                </a:lnSpc>
              </a:pPr>
              <a:r>
                <a:rPr lang="en-US" sz="1400" dirty="0">
                  <a:solidFill>
                    <a:sysClr val="windowText" lastClr="000000"/>
                  </a:solidFill>
                </a:rPr>
                <a:t>Cloud Manager</a:t>
              </a:r>
            </a:p>
          </p:txBody>
        </p:sp>
      </p:grpSp>
      <p:sp>
        <p:nvSpPr>
          <p:cNvPr id="36" name="Freeform: Shape 22">
            <a:extLst>
              <a:ext uri="{FF2B5EF4-FFF2-40B4-BE49-F238E27FC236}">
                <a16:creationId xmlns:a16="http://schemas.microsoft.com/office/drawing/2014/main" id="{82619642-BF1F-4E4D-86AF-51792FEB0BE7}"/>
              </a:ext>
            </a:extLst>
          </p:cNvPr>
          <p:cNvSpPr/>
          <p:nvPr/>
        </p:nvSpPr>
        <p:spPr>
          <a:xfrm>
            <a:off x="6405073" y="2425855"/>
            <a:ext cx="561138" cy="371381"/>
          </a:xfrm>
          <a:prstGeom prst="can">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endParaRPr lang="en-US" sz="1400" dirty="0">
              <a:latin typeface="Arial" panose="020B0604020202020204" pitchFamily="34" charset="0"/>
              <a:cs typeface="Arial" panose="020B0604020202020204" pitchFamily="34" charset="0"/>
            </a:endParaRPr>
          </a:p>
        </p:txBody>
      </p:sp>
      <p:pic>
        <p:nvPicPr>
          <p:cNvPr id="33" name="Picture 32" descr="ontap-cloud.png">
            <a:extLst>
              <a:ext uri="{FF2B5EF4-FFF2-40B4-BE49-F238E27FC236}">
                <a16:creationId xmlns:a16="http://schemas.microsoft.com/office/drawing/2014/main" id="{1F2A7B44-84BC-034C-B9BB-089BA43F26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08613" y="2896160"/>
            <a:ext cx="552080" cy="552081"/>
          </a:xfrm>
          <a:prstGeom prst="rect">
            <a:avLst/>
          </a:prstGeom>
        </p:spPr>
      </p:pic>
      <p:cxnSp>
        <p:nvCxnSpPr>
          <p:cNvPr id="34" name="Straight Connector 33">
            <a:extLst>
              <a:ext uri="{FF2B5EF4-FFF2-40B4-BE49-F238E27FC236}">
                <a16:creationId xmlns:a16="http://schemas.microsoft.com/office/drawing/2014/main" id="{2885413B-8644-1F4B-BDAF-784F42323A84}"/>
              </a:ext>
            </a:extLst>
          </p:cNvPr>
          <p:cNvCxnSpPr>
            <a:cxnSpLocks/>
            <a:endCxn id="36" idx="1"/>
          </p:cNvCxnSpPr>
          <p:nvPr/>
        </p:nvCxnSpPr>
        <p:spPr>
          <a:xfrm>
            <a:off x="6685641" y="2161104"/>
            <a:ext cx="1" cy="2647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18D76F0-8DD1-5548-8F41-844F123F3E7B}"/>
              </a:ext>
            </a:extLst>
          </p:cNvPr>
          <p:cNvCxnSpPr>
            <a:endCxn id="33" idx="0"/>
          </p:cNvCxnSpPr>
          <p:nvPr/>
        </p:nvCxnSpPr>
        <p:spPr>
          <a:xfrm>
            <a:off x="6684653" y="2796463"/>
            <a:ext cx="1" cy="99697"/>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8" name="image273.png" descr="Stack-Virtual-App-OS.png">
            <a:extLst>
              <a:ext uri="{FF2B5EF4-FFF2-40B4-BE49-F238E27FC236}">
                <a16:creationId xmlns:a16="http://schemas.microsoft.com/office/drawing/2014/main" id="{B5ACD200-7A5D-8644-8FBA-A6062AD57E6F}"/>
              </a:ext>
            </a:extLst>
          </p:cNvPr>
          <p:cNvPicPr/>
          <p:nvPr/>
        </p:nvPicPr>
        <p:blipFill>
          <a:blip r:embed="rId5">
            <a:extLst/>
          </a:blip>
          <a:stretch>
            <a:fillRect/>
          </a:stretch>
        </p:blipFill>
        <p:spPr>
          <a:xfrm>
            <a:off x="6451036" y="1446210"/>
            <a:ext cx="468263" cy="703433"/>
          </a:xfrm>
          <a:prstGeom prst="rect">
            <a:avLst/>
          </a:prstGeom>
          <a:ln w="12700">
            <a:miter lim="400000"/>
          </a:ln>
        </p:spPr>
      </p:pic>
      <p:pic>
        <p:nvPicPr>
          <p:cNvPr id="42" name="image156.png" descr="Aggregate-Storage.png">
            <a:extLst>
              <a:ext uri="{FF2B5EF4-FFF2-40B4-BE49-F238E27FC236}">
                <a16:creationId xmlns:a16="http://schemas.microsoft.com/office/drawing/2014/main" id="{827C31E3-853D-924F-9870-D6414E8DF48F}"/>
              </a:ext>
            </a:extLst>
          </p:cNvPr>
          <p:cNvPicPr/>
          <p:nvPr/>
        </p:nvPicPr>
        <p:blipFill>
          <a:blip r:embed="rId6">
            <a:extLst/>
          </a:blip>
          <a:stretch>
            <a:fillRect/>
          </a:stretch>
        </p:blipFill>
        <p:spPr>
          <a:xfrm>
            <a:off x="6395261" y="3600282"/>
            <a:ext cx="580762" cy="481609"/>
          </a:xfrm>
          <a:prstGeom prst="rect">
            <a:avLst/>
          </a:prstGeom>
          <a:ln w="12700">
            <a:miter lim="400000"/>
          </a:ln>
        </p:spPr>
      </p:pic>
      <p:grpSp>
        <p:nvGrpSpPr>
          <p:cNvPr id="46" name="Group 45">
            <a:extLst>
              <a:ext uri="{FF2B5EF4-FFF2-40B4-BE49-F238E27FC236}">
                <a16:creationId xmlns:a16="http://schemas.microsoft.com/office/drawing/2014/main" id="{1936821F-9577-204B-AA49-858FCE4A4780}"/>
              </a:ext>
            </a:extLst>
          </p:cNvPr>
          <p:cNvGrpSpPr/>
          <p:nvPr/>
        </p:nvGrpSpPr>
        <p:grpSpPr>
          <a:xfrm>
            <a:off x="6272497" y="4293523"/>
            <a:ext cx="826291" cy="621909"/>
            <a:chOff x="7569685" y="4213342"/>
            <a:chExt cx="826291" cy="621909"/>
          </a:xfrm>
        </p:grpSpPr>
        <p:pic>
          <p:nvPicPr>
            <p:cNvPr id="41" name="image139.png" descr="Volume.png">
              <a:extLst>
                <a:ext uri="{FF2B5EF4-FFF2-40B4-BE49-F238E27FC236}">
                  <a16:creationId xmlns:a16="http://schemas.microsoft.com/office/drawing/2014/main" id="{B49716EE-8100-8943-912B-145E18CC177D}"/>
                </a:ext>
              </a:extLst>
            </p:cNvPr>
            <p:cNvPicPr/>
            <p:nvPr/>
          </p:nvPicPr>
          <p:blipFill>
            <a:blip r:embed="rId7">
              <a:extLst/>
            </a:blip>
            <a:stretch>
              <a:fillRect/>
            </a:stretch>
          </p:blipFill>
          <p:spPr>
            <a:xfrm>
              <a:off x="7569685" y="4213342"/>
              <a:ext cx="280479" cy="481609"/>
            </a:xfrm>
            <a:prstGeom prst="rect">
              <a:avLst/>
            </a:prstGeom>
            <a:ln w="12700">
              <a:miter lim="400000"/>
            </a:ln>
          </p:spPr>
        </p:pic>
        <p:pic>
          <p:nvPicPr>
            <p:cNvPr id="44" name="image139.png" descr="Volume.png">
              <a:extLst>
                <a:ext uri="{FF2B5EF4-FFF2-40B4-BE49-F238E27FC236}">
                  <a16:creationId xmlns:a16="http://schemas.microsoft.com/office/drawing/2014/main" id="{989C4010-F737-B94E-B9AC-9763176BC67E}"/>
                </a:ext>
              </a:extLst>
            </p:cNvPr>
            <p:cNvPicPr/>
            <p:nvPr/>
          </p:nvPicPr>
          <p:blipFill>
            <a:blip r:embed="rId7">
              <a:extLst/>
            </a:blip>
            <a:stretch>
              <a:fillRect/>
            </a:stretch>
          </p:blipFill>
          <p:spPr>
            <a:xfrm>
              <a:off x="8115497" y="4213342"/>
              <a:ext cx="280479" cy="481609"/>
            </a:xfrm>
            <a:prstGeom prst="rect">
              <a:avLst/>
            </a:prstGeom>
            <a:ln w="12700">
              <a:miter lim="400000"/>
            </a:ln>
          </p:spPr>
        </p:pic>
        <p:pic>
          <p:nvPicPr>
            <p:cNvPr id="45" name="image139.png" descr="Volume.png">
              <a:extLst>
                <a:ext uri="{FF2B5EF4-FFF2-40B4-BE49-F238E27FC236}">
                  <a16:creationId xmlns:a16="http://schemas.microsoft.com/office/drawing/2014/main" id="{D98FE7D4-E46C-A041-9687-E0C4D0301185}"/>
                </a:ext>
              </a:extLst>
            </p:cNvPr>
            <p:cNvPicPr/>
            <p:nvPr/>
          </p:nvPicPr>
          <p:blipFill>
            <a:blip r:embed="rId7">
              <a:extLst/>
            </a:blip>
            <a:stretch>
              <a:fillRect/>
            </a:stretch>
          </p:blipFill>
          <p:spPr>
            <a:xfrm>
              <a:off x="7842591" y="4353642"/>
              <a:ext cx="280479" cy="481609"/>
            </a:xfrm>
            <a:prstGeom prst="rect">
              <a:avLst/>
            </a:prstGeom>
            <a:ln w="12700">
              <a:miter lim="400000"/>
            </a:ln>
          </p:spPr>
        </p:pic>
      </p:grpSp>
      <p:cxnSp>
        <p:nvCxnSpPr>
          <p:cNvPr id="48" name="Straight Connector 47">
            <a:extLst>
              <a:ext uri="{FF2B5EF4-FFF2-40B4-BE49-F238E27FC236}">
                <a16:creationId xmlns:a16="http://schemas.microsoft.com/office/drawing/2014/main" id="{EFCFA961-FF5E-1942-A199-1EEFDA4DDFCC}"/>
              </a:ext>
            </a:extLst>
          </p:cNvPr>
          <p:cNvCxnSpPr>
            <a:stCxn id="33" idx="2"/>
            <a:endCxn id="42" idx="0"/>
          </p:cNvCxnSpPr>
          <p:nvPr/>
        </p:nvCxnSpPr>
        <p:spPr>
          <a:xfrm>
            <a:off x="6684653" y="3448241"/>
            <a:ext cx="989" cy="15204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1F131D4-ECE3-6148-9650-D5486FA2D5B2}"/>
              </a:ext>
            </a:extLst>
          </p:cNvPr>
          <p:cNvCxnSpPr>
            <a:stCxn id="42" idx="2"/>
            <a:endCxn id="45" idx="0"/>
          </p:cNvCxnSpPr>
          <p:nvPr/>
        </p:nvCxnSpPr>
        <p:spPr>
          <a:xfrm>
            <a:off x="6685642" y="4081891"/>
            <a:ext cx="1" cy="3519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8A8671A-C7E3-5348-BD16-89BEE84D5475}"/>
              </a:ext>
            </a:extLst>
          </p:cNvPr>
          <p:cNvCxnSpPr>
            <a:stCxn id="42" idx="2"/>
            <a:endCxn id="41" idx="0"/>
          </p:cNvCxnSpPr>
          <p:nvPr/>
        </p:nvCxnSpPr>
        <p:spPr>
          <a:xfrm flipH="1">
            <a:off x="6412737" y="4081891"/>
            <a:ext cx="272905" cy="2116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461C9E2-88AD-224E-AB58-C45541AB0F0C}"/>
              </a:ext>
            </a:extLst>
          </p:cNvPr>
          <p:cNvCxnSpPr>
            <a:stCxn id="42" idx="2"/>
            <a:endCxn id="44" idx="0"/>
          </p:cNvCxnSpPr>
          <p:nvPr/>
        </p:nvCxnSpPr>
        <p:spPr>
          <a:xfrm>
            <a:off x="6685642" y="4081891"/>
            <a:ext cx="272907" cy="211632"/>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3458907A-6653-EB40-AF0E-43F2F4945367}"/>
              </a:ext>
            </a:extLst>
          </p:cNvPr>
          <p:cNvGrpSpPr/>
          <p:nvPr/>
        </p:nvGrpSpPr>
        <p:grpSpPr>
          <a:xfrm>
            <a:off x="4856593" y="4243072"/>
            <a:ext cx="1394765" cy="582508"/>
            <a:chOff x="5571027" y="3981947"/>
            <a:chExt cx="1394765" cy="582508"/>
          </a:xfrm>
        </p:grpSpPr>
        <p:sp>
          <p:nvSpPr>
            <p:cNvPr id="65" name="Freeform 64">
              <a:extLst>
                <a:ext uri="{FF2B5EF4-FFF2-40B4-BE49-F238E27FC236}">
                  <a16:creationId xmlns:a16="http://schemas.microsoft.com/office/drawing/2014/main" id="{562C11AC-8D19-9948-B60B-AC445F667702}"/>
                </a:ext>
              </a:extLst>
            </p:cNvPr>
            <p:cNvSpPr/>
            <p:nvPr/>
          </p:nvSpPr>
          <p:spPr>
            <a:xfrm rot="5400000">
              <a:off x="5977156" y="3575818"/>
              <a:ext cx="582507" cy="1394765"/>
            </a:xfrm>
            <a:custGeom>
              <a:avLst/>
              <a:gdLst>
                <a:gd name="connsiteX0" fmla="*/ 0 w 582507"/>
                <a:gd name="connsiteY0" fmla="*/ 1394765 h 1394765"/>
                <a:gd name="connsiteX1" fmla="*/ 0 w 582507"/>
                <a:gd name="connsiteY1" fmla="*/ 209432 h 1394765"/>
                <a:gd name="connsiteX2" fmla="*/ 173171 w 582507"/>
                <a:gd name="connsiteY2" fmla="*/ 209432 h 1394765"/>
                <a:gd name="connsiteX3" fmla="*/ 294641 w 582507"/>
                <a:gd name="connsiteY3" fmla="*/ 0 h 1394765"/>
                <a:gd name="connsiteX4" fmla="*/ 416111 w 582507"/>
                <a:gd name="connsiteY4" fmla="*/ 209432 h 1394765"/>
                <a:gd name="connsiteX5" fmla="*/ 582507 w 582507"/>
                <a:gd name="connsiteY5" fmla="*/ 209432 h 1394765"/>
                <a:gd name="connsiteX6" fmla="*/ 582507 w 582507"/>
                <a:gd name="connsiteY6" fmla="*/ 1394765 h 139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507" h="1394765">
                  <a:moveTo>
                    <a:pt x="0" y="1394765"/>
                  </a:moveTo>
                  <a:lnTo>
                    <a:pt x="0" y="209432"/>
                  </a:lnTo>
                  <a:lnTo>
                    <a:pt x="173171" y="209432"/>
                  </a:lnTo>
                  <a:lnTo>
                    <a:pt x="294641" y="0"/>
                  </a:lnTo>
                  <a:lnTo>
                    <a:pt x="416111" y="209432"/>
                  </a:lnTo>
                  <a:lnTo>
                    <a:pt x="582507" y="209432"/>
                  </a:lnTo>
                  <a:lnTo>
                    <a:pt x="582507" y="1394765"/>
                  </a:lnTo>
                  <a:close/>
                </a:path>
              </a:pathLst>
            </a:cu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68" name="Rectangle 67">
              <a:extLst>
                <a:ext uri="{FF2B5EF4-FFF2-40B4-BE49-F238E27FC236}">
                  <a16:creationId xmlns:a16="http://schemas.microsoft.com/office/drawing/2014/main" id="{FB4B8BB6-C061-484D-A0C3-D1447882FAA8}"/>
                </a:ext>
              </a:extLst>
            </p:cNvPr>
            <p:cNvSpPr/>
            <p:nvPr/>
          </p:nvSpPr>
          <p:spPr>
            <a:xfrm>
              <a:off x="5571027" y="3981948"/>
              <a:ext cx="1185333" cy="58250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dirty="0"/>
                <a:t>Amazon or Azure disks</a:t>
              </a:r>
            </a:p>
          </p:txBody>
        </p:sp>
      </p:grpSp>
      <p:grpSp>
        <p:nvGrpSpPr>
          <p:cNvPr id="72" name="Group 71">
            <a:extLst>
              <a:ext uri="{FF2B5EF4-FFF2-40B4-BE49-F238E27FC236}">
                <a16:creationId xmlns:a16="http://schemas.microsoft.com/office/drawing/2014/main" id="{39D69A37-6162-C54A-84C4-64C4414CBA0C}"/>
              </a:ext>
            </a:extLst>
          </p:cNvPr>
          <p:cNvGrpSpPr/>
          <p:nvPr/>
        </p:nvGrpSpPr>
        <p:grpSpPr>
          <a:xfrm>
            <a:off x="6947434" y="3554147"/>
            <a:ext cx="1394765" cy="582508"/>
            <a:chOff x="7661868" y="3293022"/>
            <a:chExt cx="1394765" cy="582508"/>
          </a:xfrm>
        </p:grpSpPr>
        <p:sp>
          <p:nvSpPr>
            <p:cNvPr id="66" name="Freeform 65">
              <a:extLst>
                <a:ext uri="{FF2B5EF4-FFF2-40B4-BE49-F238E27FC236}">
                  <a16:creationId xmlns:a16="http://schemas.microsoft.com/office/drawing/2014/main" id="{3EA1EA77-8D7D-D840-A2B4-E0D4590B4279}"/>
                </a:ext>
              </a:extLst>
            </p:cNvPr>
            <p:cNvSpPr/>
            <p:nvPr/>
          </p:nvSpPr>
          <p:spPr>
            <a:xfrm rot="16200000">
              <a:off x="8067997" y="2886893"/>
              <a:ext cx="582508" cy="1394765"/>
            </a:xfrm>
            <a:custGeom>
              <a:avLst/>
              <a:gdLst>
                <a:gd name="connsiteX0" fmla="*/ 582508 w 582508"/>
                <a:gd name="connsiteY0" fmla="*/ 209432 h 1394765"/>
                <a:gd name="connsiteX1" fmla="*/ 582507 w 582508"/>
                <a:gd name="connsiteY1" fmla="*/ 1394765 h 1394765"/>
                <a:gd name="connsiteX2" fmla="*/ 0 w 582508"/>
                <a:gd name="connsiteY2" fmla="*/ 1394765 h 1394765"/>
                <a:gd name="connsiteX3" fmla="*/ 0 w 582508"/>
                <a:gd name="connsiteY3" fmla="*/ 209432 h 1394765"/>
                <a:gd name="connsiteX4" fmla="*/ 173171 w 582508"/>
                <a:gd name="connsiteY4" fmla="*/ 209432 h 1394765"/>
                <a:gd name="connsiteX5" fmla="*/ 294641 w 582508"/>
                <a:gd name="connsiteY5" fmla="*/ 0 h 1394765"/>
                <a:gd name="connsiteX6" fmla="*/ 416111 w 582508"/>
                <a:gd name="connsiteY6" fmla="*/ 209432 h 139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508" h="1394765">
                  <a:moveTo>
                    <a:pt x="582508" y="209432"/>
                  </a:moveTo>
                  <a:lnTo>
                    <a:pt x="582507" y="1394765"/>
                  </a:lnTo>
                  <a:lnTo>
                    <a:pt x="0" y="1394765"/>
                  </a:lnTo>
                  <a:lnTo>
                    <a:pt x="0" y="209432"/>
                  </a:lnTo>
                  <a:lnTo>
                    <a:pt x="173171" y="209432"/>
                  </a:lnTo>
                  <a:lnTo>
                    <a:pt x="294641" y="0"/>
                  </a:lnTo>
                  <a:lnTo>
                    <a:pt x="416111" y="209432"/>
                  </a:lnTo>
                  <a:close/>
                </a:path>
              </a:pathLst>
            </a:cu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69" name="Rectangle 68">
              <a:extLst>
                <a:ext uri="{FF2B5EF4-FFF2-40B4-BE49-F238E27FC236}">
                  <a16:creationId xmlns:a16="http://schemas.microsoft.com/office/drawing/2014/main" id="{F7E364AD-961A-6D45-B7D6-F0F18C1EE3CF}"/>
                </a:ext>
              </a:extLst>
            </p:cNvPr>
            <p:cNvSpPr/>
            <p:nvPr/>
          </p:nvSpPr>
          <p:spPr>
            <a:xfrm>
              <a:off x="7871300" y="3293022"/>
              <a:ext cx="1185333" cy="58250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dirty="0"/>
                <a:t>Aggregate</a:t>
              </a:r>
            </a:p>
          </p:txBody>
        </p:sp>
      </p:grpSp>
      <p:grpSp>
        <p:nvGrpSpPr>
          <p:cNvPr id="71" name="Group 70">
            <a:extLst>
              <a:ext uri="{FF2B5EF4-FFF2-40B4-BE49-F238E27FC236}">
                <a16:creationId xmlns:a16="http://schemas.microsoft.com/office/drawing/2014/main" id="{7E336FC1-6B60-CB41-B5AD-8DE58121FECA}"/>
              </a:ext>
            </a:extLst>
          </p:cNvPr>
          <p:cNvGrpSpPr/>
          <p:nvPr/>
        </p:nvGrpSpPr>
        <p:grpSpPr>
          <a:xfrm>
            <a:off x="6947434" y="2332943"/>
            <a:ext cx="1394765" cy="582507"/>
            <a:chOff x="7661868" y="2071818"/>
            <a:chExt cx="1394765" cy="582507"/>
          </a:xfrm>
        </p:grpSpPr>
        <p:sp>
          <p:nvSpPr>
            <p:cNvPr id="67" name="Freeform 66">
              <a:extLst>
                <a:ext uri="{FF2B5EF4-FFF2-40B4-BE49-F238E27FC236}">
                  <a16:creationId xmlns:a16="http://schemas.microsoft.com/office/drawing/2014/main" id="{185726E7-C3D6-B34F-AB74-D1FAE5D49588}"/>
                </a:ext>
              </a:extLst>
            </p:cNvPr>
            <p:cNvSpPr/>
            <p:nvPr/>
          </p:nvSpPr>
          <p:spPr>
            <a:xfrm rot="10800000">
              <a:off x="7661868" y="2071818"/>
              <a:ext cx="1394765" cy="582507"/>
            </a:xfrm>
            <a:custGeom>
              <a:avLst/>
              <a:gdLst>
                <a:gd name="connsiteX0" fmla="*/ 1185333 w 1394765"/>
                <a:gd name="connsiteY0" fmla="*/ 582507 h 582507"/>
                <a:gd name="connsiteX1" fmla="*/ 0 w 1394765"/>
                <a:gd name="connsiteY1" fmla="*/ 582507 h 582507"/>
                <a:gd name="connsiteX2" fmla="*/ 0 w 1394765"/>
                <a:gd name="connsiteY2" fmla="*/ 0 h 582507"/>
                <a:gd name="connsiteX3" fmla="*/ 1185333 w 1394765"/>
                <a:gd name="connsiteY3" fmla="*/ 0 h 582507"/>
                <a:gd name="connsiteX4" fmla="*/ 1185333 w 1394765"/>
                <a:gd name="connsiteY4" fmla="*/ 173170 h 582507"/>
                <a:gd name="connsiteX5" fmla="*/ 1394765 w 1394765"/>
                <a:gd name="connsiteY5" fmla="*/ 294641 h 582507"/>
                <a:gd name="connsiteX6" fmla="*/ 1185333 w 1394765"/>
                <a:gd name="connsiteY6" fmla="*/ 416111 h 58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4765" h="582507">
                  <a:moveTo>
                    <a:pt x="1185333" y="582507"/>
                  </a:moveTo>
                  <a:lnTo>
                    <a:pt x="0" y="582507"/>
                  </a:lnTo>
                  <a:lnTo>
                    <a:pt x="0" y="0"/>
                  </a:lnTo>
                  <a:lnTo>
                    <a:pt x="1185333" y="0"/>
                  </a:lnTo>
                  <a:lnTo>
                    <a:pt x="1185333" y="173170"/>
                  </a:lnTo>
                  <a:lnTo>
                    <a:pt x="1394765" y="294641"/>
                  </a:lnTo>
                  <a:lnTo>
                    <a:pt x="1185333" y="416111"/>
                  </a:lnTo>
                  <a:close/>
                </a:path>
              </a:pathLst>
            </a:cu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70" name="Rectangle 69">
              <a:extLst>
                <a:ext uri="{FF2B5EF4-FFF2-40B4-BE49-F238E27FC236}">
                  <a16:creationId xmlns:a16="http://schemas.microsoft.com/office/drawing/2014/main" id="{83BF0603-76ED-9A48-9D12-A045C78B7E60}"/>
                </a:ext>
              </a:extLst>
            </p:cNvPr>
            <p:cNvSpPr/>
            <p:nvPr/>
          </p:nvSpPr>
          <p:spPr>
            <a:xfrm>
              <a:off x="7871300" y="2071818"/>
              <a:ext cx="1185333" cy="58250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dirty="0"/>
                <a:t>Volume</a:t>
              </a:r>
            </a:p>
          </p:txBody>
        </p:sp>
      </p:grpSp>
    </p:spTree>
    <p:extLst>
      <p:ext uri="{BB962C8B-B14F-4D97-AF65-F5344CB8AC3E}">
        <p14:creationId xmlns:p14="http://schemas.microsoft.com/office/powerpoint/2010/main" val="154312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down)">
                                      <p:cBhvr>
                                        <p:cTn id="12" dur="500"/>
                                        <p:tgtEl>
                                          <p:spTgt spid="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wipe(down)">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wipe(down)">
                                      <p:cBhvr>
                                        <p:cTn id="25" dur="500"/>
                                        <p:tgtEl>
                                          <p:spTgt spid="7">
                                            <p:txEl>
                                              <p:pRg st="3" end="3"/>
                                            </p:txEl>
                                          </p:spTgt>
                                        </p:tgtEl>
                                      </p:cBhvr>
                                    </p:animEffect>
                                  </p:childTnLst>
                                </p:cTn>
                              </p:par>
                              <p:par>
                                <p:cTn id="26" presetID="26" presetClass="emph" presetSubtype="0" fill="hold" nodeType="withEffect">
                                  <p:stCondLst>
                                    <p:cond delay="0"/>
                                  </p:stCondLst>
                                  <p:childTnLst>
                                    <p:animEffect transition="out" filter="fade">
                                      <p:cBhvr>
                                        <p:cTn id="27" dur="500" tmFilter="0, 0; .2, .5; .8, .5; 1, 0"/>
                                        <p:tgtEl>
                                          <p:spTgt spid="33"/>
                                        </p:tgtEl>
                                      </p:cBhvr>
                                    </p:animEffect>
                                    <p:animScale>
                                      <p:cBhvr>
                                        <p:cTn id="28"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p:txBody>
          <a:bodyPr/>
          <a:lstStyle/>
          <a:p>
            <a:r>
              <a:rPr lang="en-US"/>
              <a:t>© 2019 NetApp, Inc. All rights reserved. </a:t>
            </a:r>
            <a:endParaRPr lang="en-US" dirty="0"/>
          </a:p>
        </p:txBody>
      </p:sp>
      <p:sp>
        <p:nvSpPr>
          <p:cNvPr id="5" name="Content Placeholder 4"/>
          <p:cNvSpPr>
            <a:spLocks noGrp="1"/>
          </p:cNvSpPr>
          <p:nvPr>
            <p:ph sz="quarter" idx="10"/>
          </p:nvPr>
        </p:nvSpPr>
        <p:spPr/>
        <p:txBody>
          <a:bodyPr anchor="ctr"/>
          <a:lstStyle/>
          <a:p>
            <a:pPr marL="0" indent="0">
              <a:buNone/>
            </a:pPr>
            <a:r>
              <a:rPr lang="en-US" dirty="0"/>
              <a:t>This module focuses on enabling you to do the following:</a:t>
            </a:r>
          </a:p>
          <a:p>
            <a:r>
              <a:rPr lang="en-US" dirty="0"/>
              <a:t>Deploy and configure OnCommand Cloud Manager from NetApp Cloud Central</a:t>
            </a:r>
          </a:p>
          <a:p>
            <a:r>
              <a:rPr lang="en-US" dirty="0"/>
              <a:t>Use Cloud Manager to deploy NetApp Cloud Volumes ONTAP software</a:t>
            </a:r>
          </a:p>
          <a:p>
            <a:pPr marL="0" indent="0">
              <a:buNone/>
            </a:pPr>
            <a:endParaRPr lang="en-US" dirty="0"/>
          </a:p>
        </p:txBody>
      </p:sp>
      <p:sp>
        <p:nvSpPr>
          <p:cNvPr id="2" name="Slide Number Placeholder 1">
            <a:extLst>
              <a:ext uri="{FF2B5EF4-FFF2-40B4-BE49-F238E27FC236}">
                <a16:creationId xmlns:a16="http://schemas.microsoft.com/office/drawing/2014/main" id="{AE263B94-FA5B-0046-ACE0-8DD1C27DA091}"/>
              </a:ext>
            </a:extLst>
          </p:cNvPr>
          <p:cNvSpPr>
            <a:spLocks noGrp="1"/>
          </p:cNvSpPr>
          <p:nvPr>
            <p:ph type="sldNum" sz="quarter" idx="4"/>
          </p:nvPr>
        </p:nvSpPr>
        <p:spPr/>
        <p:txBody>
          <a:bodyPr/>
          <a:lstStyle/>
          <a:p>
            <a:fld id="{92978B7E-5EBE-134C-B481-E4E8CA36F800}" type="slidenum">
              <a:rPr lang="en-US" smtClean="0"/>
              <a:pPr/>
              <a:t>2</a:t>
            </a:fld>
            <a:endParaRPr lang="en-US" dirty="0"/>
          </a:p>
        </p:txBody>
      </p:sp>
    </p:spTree>
    <p:extLst>
      <p:ext uri="{BB962C8B-B14F-4D97-AF65-F5344CB8AC3E}">
        <p14:creationId xmlns:p14="http://schemas.microsoft.com/office/powerpoint/2010/main" val="203862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8E28-B00F-47A8-8173-D6474C9C6773}"/>
              </a:ext>
            </a:extLst>
          </p:cNvPr>
          <p:cNvSpPr>
            <a:spLocks noGrp="1"/>
          </p:cNvSpPr>
          <p:nvPr>
            <p:ph type="title"/>
          </p:nvPr>
        </p:nvSpPr>
        <p:spPr/>
        <p:txBody>
          <a:bodyPr/>
          <a:lstStyle/>
          <a:p>
            <a:r>
              <a:rPr lang="en-US" dirty="0"/>
              <a:t>Cloud Manager</a:t>
            </a:r>
          </a:p>
        </p:txBody>
      </p:sp>
      <p:sp>
        <p:nvSpPr>
          <p:cNvPr id="3" name="Text Placeholder 2">
            <a:extLst>
              <a:ext uri="{FF2B5EF4-FFF2-40B4-BE49-F238E27FC236}">
                <a16:creationId xmlns:a16="http://schemas.microsoft.com/office/drawing/2014/main" id="{CFD19B4A-0B2E-41FB-BCB2-29F921C4E435}"/>
              </a:ext>
            </a:extLst>
          </p:cNvPr>
          <p:cNvSpPr>
            <a:spLocks noGrp="1"/>
          </p:cNvSpPr>
          <p:nvPr>
            <p:ph type="body" idx="10"/>
          </p:nvPr>
        </p:nvSpPr>
        <p:spPr/>
        <p:txBody>
          <a:bodyPr/>
          <a:lstStyle/>
          <a:p>
            <a:r>
              <a:rPr lang="en-US" dirty="0"/>
              <a:t>Deploy </a:t>
            </a:r>
            <a:r>
              <a:rPr lang="en-US" dirty="0">
                <a:solidFill>
                  <a:srgbClr val="0067C5"/>
                </a:solidFill>
              </a:rPr>
              <a:t>a Cloud Volumes ONTAP</a:t>
            </a:r>
            <a:r>
              <a:rPr lang="en-US" dirty="0"/>
              <a:t> by using Cloud Manager from </a:t>
            </a:r>
            <a:r>
              <a:rPr lang="en-US" dirty="0">
                <a:solidFill>
                  <a:srgbClr val="0067C5"/>
                </a:solidFill>
              </a:rPr>
              <a:t>Cloud Central</a:t>
            </a:r>
            <a:endParaRPr lang="en-US" dirty="0">
              <a:solidFill>
                <a:srgbClr val="0067C5"/>
              </a:solidFill>
              <a:latin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185A3C50-8FC9-4380-8A06-50AB33095DA3}"/>
              </a:ext>
            </a:extLst>
          </p:cNvPr>
          <p:cNvSpPr>
            <a:spLocks noGrp="1"/>
          </p:cNvSpPr>
          <p:nvPr>
            <p:ph type="sldNum" sz="quarter" idx="4"/>
          </p:nvPr>
        </p:nvSpPr>
        <p:spPr/>
        <p:txBody>
          <a:bodyPr/>
          <a:lstStyle/>
          <a:p>
            <a:fld id="{92978B7E-5EBE-134C-B481-E4E8CA36F800}" type="slidenum">
              <a:rPr lang="en-US" smtClean="0"/>
              <a:pPr/>
              <a:t>20</a:t>
            </a:fld>
            <a:endParaRPr lang="en-US" dirty="0"/>
          </a:p>
        </p:txBody>
      </p:sp>
      <p:sp>
        <p:nvSpPr>
          <p:cNvPr id="7" name="Text Placeholder 6">
            <a:extLst>
              <a:ext uri="{FF2B5EF4-FFF2-40B4-BE49-F238E27FC236}">
                <a16:creationId xmlns:a16="http://schemas.microsoft.com/office/drawing/2014/main" id="{147A1054-18BC-7446-AE41-6D172FFF9FAC}"/>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0C8226A1-AA4A-42A7-BACA-948513AA7A57}"/>
              </a:ext>
            </a:extLst>
          </p:cNvPr>
          <p:cNvSpPr>
            <a:spLocks noGrp="1"/>
          </p:cNvSpPr>
          <p:nvPr>
            <p:ph type="ftr" sz="quarter" idx="3"/>
          </p:nvPr>
        </p:nvSpPr>
        <p:spPr/>
        <p:txBody>
          <a:bodyPr/>
          <a:lstStyle/>
          <a:p>
            <a:pPr>
              <a:defRPr/>
            </a:pPr>
            <a:r>
              <a:rPr lang="en-US"/>
              <a:t>© 2019 NetApp, Inc. All rights reserved. </a:t>
            </a:r>
            <a:endParaRPr lang="en-US" dirty="0"/>
          </a:p>
        </p:txBody>
      </p:sp>
      <p:pic>
        <p:nvPicPr>
          <p:cNvPr id="5" name="Picture 4">
            <a:extLst>
              <a:ext uri="{FF2B5EF4-FFF2-40B4-BE49-F238E27FC236}">
                <a16:creationId xmlns:a16="http://schemas.microsoft.com/office/drawing/2014/main" id="{6E6BE889-8BAF-4A99-A4AE-14E63996362D}"/>
              </a:ext>
            </a:extLst>
          </p:cNvPr>
          <p:cNvPicPr>
            <a:picLocks noChangeAspect="1"/>
          </p:cNvPicPr>
          <p:nvPr/>
        </p:nvPicPr>
        <p:blipFill>
          <a:blip r:embed="rId3"/>
          <a:stretch>
            <a:fillRect/>
          </a:stretch>
        </p:blipFill>
        <p:spPr>
          <a:xfrm>
            <a:off x="449306" y="1670569"/>
            <a:ext cx="8577351" cy="2624542"/>
          </a:xfrm>
          <a:prstGeom prst="rect">
            <a:avLst/>
          </a:prstGeom>
          <a:ln>
            <a:solidFill>
              <a:schemeClr val="accent1"/>
            </a:solidFill>
          </a:ln>
        </p:spPr>
      </p:pic>
      <p:sp>
        <p:nvSpPr>
          <p:cNvPr id="8" name="Rounded Rectangle 7">
            <a:extLst>
              <a:ext uri="{FF2B5EF4-FFF2-40B4-BE49-F238E27FC236}">
                <a16:creationId xmlns:a16="http://schemas.microsoft.com/office/drawing/2014/main" id="{8F1AB45F-E26F-41C2-BCFD-1A16507792B2}"/>
              </a:ext>
            </a:extLst>
          </p:cNvPr>
          <p:cNvSpPr/>
          <p:nvPr/>
        </p:nvSpPr>
        <p:spPr>
          <a:xfrm flipV="1">
            <a:off x="1275644" y="2912532"/>
            <a:ext cx="1501423" cy="1219201"/>
          </a:xfrm>
          <a:prstGeom prst="roundRect">
            <a:avLst>
              <a:gd name="adj" fmla="val 7456"/>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Tree>
    <p:extLst>
      <p:ext uri="{BB962C8B-B14F-4D97-AF65-F5344CB8AC3E}">
        <p14:creationId xmlns:p14="http://schemas.microsoft.com/office/powerpoint/2010/main" val="258302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ADC89-C87C-4FBC-858E-3FA798F4A66C}"/>
              </a:ext>
            </a:extLst>
          </p:cNvPr>
          <p:cNvSpPr>
            <a:spLocks noGrp="1"/>
          </p:cNvSpPr>
          <p:nvPr>
            <p:ph type="title"/>
          </p:nvPr>
        </p:nvSpPr>
        <p:spPr/>
        <p:txBody>
          <a:bodyPr/>
          <a:lstStyle/>
          <a:p>
            <a:r>
              <a:rPr lang="en-US" dirty="0">
                <a:solidFill>
                  <a:srgbClr val="0067C5"/>
                </a:solidFill>
              </a:rPr>
              <a:t>Cloud Volumes ONTAP</a:t>
            </a:r>
            <a:r>
              <a:rPr lang="en-US" dirty="0"/>
              <a:t> Software</a:t>
            </a:r>
          </a:p>
        </p:txBody>
      </p:sp>
      <p:sp>
        <p:nvSpPr>
          <p:cNvPr id="9" name="Content Placeholder 8">
            <a:extLst>
              <a:ext uri="{FF2B5EF4-FFF2-40B4-BE49-F238E27FC236}">
                <a16:creationId xmlns:a16="http://schemas.microsoft.com/office/drawing/2014/main" id="{F08FF60D-4B61-4C8B-ABDD-829DE8C376EE}"/>
              </a:ext>
            </a:extLst>
          </p:cNvPr>
          <p:cNvSpPr>
            <a:spLocks noGrp="1"/>
          </p:cNvSpPr>
          <p:nvPr>
            <p:ph sz="quarter" idx="14"/>
          </p:nvPr>
        </p:nvSpPr>
        <p:spPr/>
        <p:txBody>
          <a:bodyPr/>
          <a:lstStyle/>
          <a:p>
            <a:r>
              <a:rPr lang="en-US" sz="1800" dirty="0"/>
              <a:t>The software is available as a single system or a high-availability (HA) pair.</a:t>
            </a:r>
          </a:p>
          <a:p>
            <a:pPr>
              <a:spcBef>
                <a:spcPts val="600"/>
              </a:spcBef>
            </a:pPr>
            <a:r>
              <a:rPr lang="en-US" sz="1800" dirty="0">
                <a:solidFill>
                  <a:schemeClr val="accent1"/>
                </a:solidFill>
              </a:rPr>
              <a:t>Each </a:t>
            </a:r>
            <a:r>
              <a:rPr lang="en-US" sz="1800" dirty="0">
                <a:solidFill>
                  <a:srgbClr val="0067C5"/>
                </a:solidFill>
              </a:rPr>
              <a:t>Cloud Volumes ONTAP</a:t>
            </a:r>
            <a:r>
              <a:rPr lang="en-US" sz="1800" dirty="0">
                <a:solidFill>
                  <a:schemeClr val="accent1"/>
                </a:solidFill>
              </a:rPr>
              <a:t> software supports a single </a:t>
            </a:r>
            <a:r>
              <a:rPr lang="en-US" sz="1800" dirty="0">
                <a:solidFill>
                  <a:srgbClr val="0067C5"/>
                </a:solidFill>
              </a:rPr>
              <a:t>storage virtual machine (SVM)</a:t>
            </a:r>
            <a:r>
              <a:rPr lang="en-US" sz="1800" dirty="0">
                <a:solidFill>
                  <a:schemeClr val="accent1"/>
                </a:solidFill>
              </a:rPr>
              <a:t>.</a:t>
            </a:r>
          </a:p>
          <a:p>
            <a:pPr lvl="1"/>
            <a:r>
              <a:rPr lang="en-US" dirty="0">
                <a:solidFill>
                  <a:schemeClr val="accent1"/>
                </a:solidFill>
              </a:rPr>
              <a:t>Cloud Manager creates this </a:t>
            </a:r>
            <a:r>
              <a:rPr lang="en-US" dirty="0">
                <a:solidFill>
                  <a:srgbClr val="0067C5"/>
                </a:solidFill>
              </a:rPr>
              <a:t>SVM</a:t>
            </a:r>
            <a:r>
              <a:rPr lang="en-US" dirty="0">
                <a:solidFill>
                  <a:schemeClr val="accent1"/>
                </a:solidFill>
              </a:rPr>
              <a:t> when it launches an instance.</a:t>
            </a:r>
          </a:p>
          <a:p>
            <a:pPr lvl="1"/>
            <a:r>
              <a:rPr lang="en-US" dirty="0">
                <a:solidFill>
                  <a:schemeClr val="accent1"/>
                </a:solidFill>
              </a:rPr>
              <a:t>You can create another </a:t>
            </a:r>
            <a:r>
              <a:rPr lang="en-US" dirty="0">
                <a:solidFill>
                  <a:srgbClr val="0067C5"/>
                </a:solidFill>
              </a:rPr>
              <a:t>SVM</a:t>
            </a:r>
            <a:r>
              <a:rPr lang="en-US" dirty="0">
                <a:solidFill>
                  <a:schemeClr val="accent1"/>
                </a:solidFill>
              </a:rPr>
              <a:t> from CLI or </a:t>
            </a:r>
            <a:r>
              <a:rPr lang="en-US" dirty="0">
                <a:solidFill>
                  <a:srgbClr val="0067C5"/>
                </a:solidFill>
              </a:rPr>
              <a:t>OnCommand System Manager,</a:t>
            </a:r>
            <a:r>
              <a:rPr lang="en-US" dirty="0">
                <a:solidFill>
                  <a:schemeClr val="accent1"/>
                </a:solidFill>
              </a:rPr>
              <a:t> but the use of multiple </a:t>
            </a:r>
            <a:r>
              <a:rPr lang="en-US" dirty="0">
                <a:solidFill>
                  <a:srgbClr val="0067C5"/>
                </a:solidFill>
              </a:rPr>
              <a:t>SVMs</a:t>
            </a:r>
            <a:r>
              <a:rPr lang="en-US" dirty="0">
                <a:solidFill>
                  <a:schemeClr val="accent1"/>
                </a:solidFill>
              </a:rPr>
              <a:t> </a:t>
            </a:r>
            <a:r>
              <a:rPr lang="en-US" dirty="0">
                <a:solidFill>
                  <a:srgbClr val="0067C5"/>
                </a:solidFill>
              </a:rPr>
              <a:t>is not</a:t>
            </a:r>
            <a:r>
              <a:rPr lang="en-US" dirty="0">
                <a:solidFill>
                  <a:schemeClr val="accent1"/>
                </a:solidFill>
              </a:rPr>
              <a:t> supported.</a:t>
            </a:r>
          </a:p>
          <a:p>
            <a:pPr>
              <a:spcBef>
                <a:spcPts val="600"/>
              </a:spcBef>
            </a:pPr>
            <a:r>
              <a:rPr lang="en-US" sz="1800" dirty="0"/>
              <a:t>Several network interfaces are created by default.</a:t>
            </a:r>
          </a:p>
          <a:p>
            <a:pPr lvl="1"/>
            <a:r>
              <a:rPr lang="en-US" dirty="0"/>
              <a:t>A cluster management LIF</a:t>
            </a:r>
          </a:p>
          <a:p>
            <a:pPr lvl="1"/>
            <a:r>
              <a:rPr lang="en-US" dirty="0"/>
              <a:t>An intercluster LIF</a:t>
            </a:r>
          </a:p>
          <a:p>
            <a:pPr lvl="1"/>
            <a:r>
              <a:rPr lang="en-US" dirty="0"/>
              <a:t>A node management LIF</a:t>
            </a:r>
          </a:p>
          <a:p>
            <a:pPr lvl="1"/>
            <a:r>
              <a:rPr lang="en-US" dirty="0"/>
              <a:t>An iSCSI data LIF</a:t>
            </a:r>
          </a:p>
          <a:p>
            <a:pPr lvl="1"/>
            <a:r>
              <a:rPr lang="en-US" dirty="0"/>
              <a:t>A CIFS and NFS Data LIF</a:t>
            </a:r>
          </a:p>
          <a:p>
            <a:pPr marL="182880" lvl="1" indent="0">
              <a:buNone/>
            </a:pPr>
            <a:endParaRPr lang="en-US" sz="1200" b="1" dirty="0"/>
          </a:p>
          <a:p>
            <a:pPr marL="182880" lvl="1" indent="0">
              <a:buNone/>
            </a:pPr>
            <a:r>
              <a:rPr lang="en-US" sz="1200" b="1" dirty="0"/>
              <a:t>Note:</a:t>
            </a:r>
            <a:r>
              <a:rPr lang="en-US" sz="1200" dirty="0"/>
              <a:t> LIF failover is disabled by default due to Amazon Elastic Compute Cloud (Amazon EC2) requirements.</a:t>
            </a:r>
          </a:p>
        </p:txBody>
      </p:sp>
      <p:sp>
        <p:nvSpPr>
          <p:cNvPr id="8" name="Text Placeholder 7">
            <a:extLst>
              <a:ext uri="{FF2B5EF4-FFF2-40B4-BE49-F238E27FC236}">
                <a16:creationId xmlns:a16="http://schemas.microsoft.com/office/drawing/2014/main" id="{E759BAF0-6E48-4E4B-8F5F-E7A874097510}"/>
              </a:ext>
            </a:extLst>
          </p:cNvPr>
          <p:cNvSpPr>
            <a:spLocks noGrp="1"/>
          </p:cNvSpPr>
          <p:nvPr>
            <p:ph type="body" idx="10"/>
          </p:nvPr>
        </p:nvSpPr>
        <p:spPr/>
        <p:txBody>
          <a:bodyPr/>
          <a:lstStyle/>
          <a:p>
            <a:r>
              <a:rPr lang="en-US" dirty="0"/>
              <a:t>Architecture details</a:t>
            </a:r>
          </a:p>
        </p:txBody>
      </p:sp>
      <p:sp>
        <p:nvSpPr>
          <p:cNvPr id="4" name="Slide Number Placeholder 3">
            <a:extLst>
              <a:ext uri="{FF2B5EF4-FFF2-40B4-BE49-F238E27FC236}">
                <a16:creationId xmlns:a16="http://schemas.microsoft.com/office/drawing/2014/main" id="{203D14EC-7CAA-489D-9CFD-4ABC49D460DF}"/>
              </a:ext>
            </a:extLst>
          </p:cNvPr>
          <p:cNvSpPr>
            <a:spLocks noGrp="1"/>
          </p:cNvSpPr>
          <p:nvPr>
            <p:ph type="sldNum" sz="quarter" idx="4"/>
          </p:nvPr>
        </p:nvSpPr>
        <p:spPr/>
        <p:txBody>
          <a:bodyPr/>
          <a:lstStyle/>
          <a:p>
            <a:fld id="{92978B7E-5EBE-134C-B481-E4E8CA36F800}" type="slidenum">
              <a:rPr lang="en-US" smtClean="0"/>
              <a:pPr/>
              <a:t>21</a:t>
            </a:fld>
            <a:endParaRPr lang="en-US" dirty="0"/>
          </a:p>
        </p:txBody>
      </p:sp>
      <p:sp>
        <p:nvSpPr>
          <p:cNvPr id="6" name="Footer Placeholder 5">
            <a:extLst>
              <a:ext uri="{FF2B5EF4-FFF2-40B4-BE49-F238E27FC236}">
                <a16:creationId xmlns:a16="http://schemas.microsoft.com/office/drawing/2014/main" id="{97DD61E9-0A6F-42DF-90BA-29D88702FC89}"/>
              </a:ext>
            </a:extLst>
          </p:cNvPr>
          <p:cNvSpPr>
            <a:spLocks noGrp="1"/>
          </p:cNvSpPr>
          <p:nvPr>
            <p:ph type="ftr" sz="quarter" idx="3"/>
          </p:nvPr>
        </p:nvSpPr>
        <p:spPr/>
        <p:txBody>
          <a:bodyPr/>
          <a:lstStyle/>
          <a:p>
            <a:pPr>
              <a:defRPr/>
            </a:pPr>
            <a:r>
              <a:rPr lang="en-US"/>
              <a:t>© 2019 NetApp, Inc. All rights reserved. </a:t>
            </a:r>
            <a:endParaRPr lang="en-US" dirty="0"/>
          </a:p>
        </p:txBody>
      </p:sp>
    </p:spTree>
    <p:extLst>
      <p:ext uri="{BB962C8B-B14F-4D97-AF65-F5344CB8AC3E}">
        <p14:creationId xmlns:p14="http://schemas.microsoft.com/office/powerpoint/2010/main" val="3384264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257A-DE6D-4A50-B3D9-4DD12A22E2B8}"/>
              </a:ext>
            </a:extLst>
          </p:cNvPr>
          <p:cNvSpPr>
            <a:spLocks noGrp="1"/>
          </p:cNvSpPr>
          <p:nvPr>
            <p:ph type="title"/>
          </p:nvPr>
        </p:nvSpPr>
        <p:spPr/>
        <p:txBody>
          <a:bodyPr/>
          <a:lstStyle/>
          <a:p>
            <a:r>
              <a:rPr lang="en-US" dirty="0"/>
              <a:t>Cloud Manager</a:t>
            </a:r>
          </a:p>
        </p:txBody>
      </p:sp>
      <p:sp>
        <p:nvSpPr>
          <p:cNvPr id="3" name="Text Placeholder 2">
            <a:extLst>
              <a:ext uri="{FF2B5EF4-FFF2-40B4-BE49-F238E27FC236}">
                <a16:creationId xmlns:a16="http://schemas.microsoft.com/office/drawing/2014/main" id="{DFF11CF4-793A-4AC9-B276-CDDAC5D8C7CE}"/>
              </a:ext>
            </a:extLst>
          </p:cNvPr>
          <p:cNvSpPr>
            <a:spLocks noGrp="1"/>
          </p:cNvSpPr>
          <p:nvPr>
            <p:ph type="body" idx="10"/>
          </p:nvPr>
        </p:nvSpPr>
        <p:spPr/>
        <p:txBody>
          <a:bodyPr/>
          <a:lstStyle/>
          <a:p>
            <a:r>
              <a:rPr lang="en-US" dirty="0"/>
              <a:t>Provisioning volumes</a:t>
            </a:r>
          </a:p>
          <a:p>
            <a:endParaRPr lang="en-US" dirty="0"/>
          </a:p>
        </p:txBody>
      </p:sp>
      <p:sp>
        <p:nvSpPr>
          <p:cNvPr id="4" name="Slide Number Placeholder 3">
            <a:extLst>
              <a:ext uri="{FF2B5EF4-FFF2-40B4-BE49-F238E27FC236}">
                <a16:creationId xmlns:a16="http://schemas.microsoft.com/office/drawing/2014/main" id="{49864857-F470-4ADC-BCF5-EAD4B21F67E9}"/>
              </a:ext>
            </a:extLst>
          </p:cNvPr>
          <p:cNvSpPr>
            <a:spLocks noGrp="1"/>
          </p:cNvSpPr>
          <p:nvPr>
            <p:ph type="sldNum" sz="quarter" idx="4"/>
          </p:nvPr>
        </p:nvSpPr>
        <p:spPr/>
        <p:txBody>
          <a:bodyPr/>
          <a:lstStyle/>
          <a:p>
            <a:fld id="{92978B7E-5EBE-134C-B481-E4E8CA36F800}" type="slidenum">
              <a:rPr lang="en-US" smtClean="0"/>
              <a:pPr/>
              <a:t>22</a:t>
            </a:fld>
            <a:endParaRPr lang="en-US" dirty="0"/>
          </a:p>
        </p:txBody>
      </p:sp>
      <p:sp>
        <p:nvSpPr>
          <p:cNvPr id="12" name="Text Placeholder 11">
            <a:extLst>
              <a:ext uri="{FF2B5EF4-FFF2-40B4-BE49-F238E27FC236}">
                <a16:creationId xmlns:a16="http://schemas.microsoft.com/office/drawing/2014/main" id="{D9015CEA-20A2-B24A-910F-06B1D7260C62}"/>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EA3FEA47-9CDF-4674-9169-121FFD8E618A}"/>
              </a:ext>
            </a:extLst>
          </p:cNvPr>
          <p:cNvSpPr>
            <a:spLocks noGrp="1"/>
          </p:cNvSpPr>
          <p:nvPr>
            <p:ph type="ftr" sz="quarter" idx="3"/>
          </p:nvPr>
        </p:nvSpPr>
        <p:spPr/>
        <p:txBody>
          <a:bodyPr/>
          <a:lstStyle/>
          <a:p>
            <a:pPr>
              <a:defRPr/>
            </a:pPr>
            <a:r>
              <a:rPr lang="en-US"/>
              <a:t>© 2019 NetApp, Inc. All rights reserved. </a:t>
            </a:r>
            <a:endParaRPr lang="en-US" dirty="0"/>
          </a:p>
        </p:txBody>
      </p:sp>
      <p:pic>
        <p:nvPicPr>
          <p:cNvPr id="10" name="Picture 9" hidden="1">
            <a:extLst>
              <a:ext uri="{FF2B5EF4-FFF2-40B4-BE49-F238E27FC236}">
                <a16:creationId xmlns:a16="http://schemas.microsoft.com/office/drawing/2014/main" id="{357D30C6-EEBB-4833-8A45-A1F3AFB90F1E}"/>
              </a:ext>
            </a:extLst>
          </p:cNvPr>
          <p:cNvPicPr>
            <a:picLocks noChangeAspect="1"/>
          </p:cNvPicPr>
          <p:nvPr/>
        </p:nvPicPr>
        <p:blipFill>
          <a:blip r:embed="rId3"/>
          <a:stretch>
            <a:fillRect/>
          </a:stretch>
        </p:blipFill>
        <p:spPr>
          <a:xfrm>
            <a:off x="629869" y="457002"/>
            <a:ext cx="8497036" cy="4572396"/>
          </a:xfrm>
          <a:prstGeom prst="rect">
            <a:avLst/>
          </a:prstGeom>
          <a:ln>
            <a:solidFill>
              <a:schemeClr val="accent1"/>
            </a:solidFill>
          </a:ln>
        </p:spPr>
      </p:pic>
      <p:pic>
        <p:nvPicPr>
          <p:cNvPr id="11" name="Picture 10" hidden="1">
            <a:extLst>
              <a:ext uri="{FF2B5EF4-FFF2-40B4-BE49-F238E27FC236}">
                <a16:creationId xmlns:a16="http://schemas.microsoft.com/office/drawing/2014/main" id="{6CA9D336-DCAD-4726-A7FC-33C95F23D71E}"/>
              </a:ext>
            </a:extLst>
          </p:cNvPr>
          <p:cNvPicPr>
            <a:picLocks noChangeAspect="1"/>
          </p:cNvPicPr>
          <p:nvPr/>
        </p:nvPicPr>
        <p:blipFill>
          <a:blip r:embed="rId4"/>
          <a:stretch>
            <a:fillRect/>
          </a:stretch>
        </p:blipFill>
        <p:spPr>
          <a:xfrm>
            <a:off x="1729748" y="525712"/>
            <a:ext cx="7272421" cy="4876800"/>
          </a:xfrm>
          <a:prstGeom prst="rect">
            <a:avLst/>
          </a:prstGeom>
          <a:ln>
            <a:solidFill>
              <a:schemeClr val="accent1"/>
            </a:solidFill>
          </a:ln>
        </p:spPr>
      </p:pic>
      <p:pic>
        <p:nvPicPr>
          <p:cNvPr id="13" name="Picture 12">
            <a:extLst>
              <a:ext uri="{FF2B5EF4-FFF2-40B4-BE49-F238E27FC236}">
                <a16:creationId xmlns:a16="http://schemas.microsoft.com/office/drawing/2014/main" id="{E3FCA70E-CCC0-4ACB-AD91-5E721FB045A8}"/>
              </a:ext>
            </a:extLst>
          </p:cNvPr>
          <p:cNvPicPr>
            <a:picLocks noChangeAspect="1"/>
          </p:cNvPicPr>
          <p:nvPr/>
        </p:nvPicPr>
        <p:blipFill>
          <a:blip r:embed="rId5"/>
          <a:stretch>
            <a:fillRect/>
          </a:stretch>
        </p:blipFill>
        <p:spPr>
          <a:xfrm>
            <a:off x="267826" y="1469789"/>
            <a:ext cx="4842154" cy="2478551"/>
          </a:xfrm>
          <a:prstGeom prst="rect">
            <a:avLst/>
          </a:prstGeom>
          <a:ln>
            <a:solidFill>
              <a:schemeClr val="accent1"/>
            </a:solidFill>
          </a:ln>
        </p:spPr>
      </p:pic>
      <p:pic>
        <p:nvPicPr>
          <p:cNvPr id="15" name="Picture 14">
            <a:extLst>
              <a:ext uri="{FF2B5EF4-FFF2-40B4-BE49-F238E27FC236}">
                <a16:creationId xmlns:a16="http://schemas.microsoft.com/office/drawing/2014/main" id="{74E35C53-493E-411E-987A-F24461B6704C}"/>
              </a:ext>
            </a:extLst>
          </p:cNvPr>
          <p:cNvPicPr>
            <a:picLocks noChangeAspect="1"/>
          </p:cNvPicPr>
          <p:nvPr/>
        </p:nvPicPr>
        <p:blipFill>
          <a:blip r:embed="rId6"/>
          <a:stretch>
            <a:fillRect/>
          </a:stretch>
        </p:blipFill>
        <p:spPr>
          <a:xfrm>
            <a:off x="2951208" y="1921809"/>
            <a:ext cx="4317543" cy="2870219"/>
          </a:xfrm>
          <a:prstGeom prst="rect">
            <a:avLst/>
          </a:prstGeom>
          <a:ln>
            <a:solidFill>
              <a:schemeClr val="accent1"/>
            </a:solidFill>
          </a:ln>
        </p:spPr>
      </p:pic>
      <p:pic>
        <p:nvPicPr>
          <p:cNvPr id="17" name="Picture 16">
            <a:extLst>
              <a:ext uri="{FF2B5EF4-FFF2-40B4-BE49-F238E27FC236}">
                <a16:creationId xmlns:a16="http://schemas.microsoft.com/office/drawing/2014/main" id="{47642F5D-8201-4C18-8BC9-2995828406A2}"/>
              </a:ext>
            </a:extLst>
          </p:cNvPr>
          <p:cNvPicPr>
            <a:picLocks noChangeAspect="1"/>
          </p:cNvPicPr>
          <p:nvPr/>
        </p:nvPicPr>
        <p:blipFill>
          <a:blip r:embed="rId7"/>
          <a:stretch>
            <a:fillRect/>
          </a:stretch>
        </p:blipFill>
        <p:spPr>
          <a:xfrm>
            <a:off x="6362113" y="3948340"/>
            <a:ext cx="2527430" cy="1104957"/>
          </a:xfrm>
          <a:prstGeom prst="rect">
            <a:avLst/>
          </a:prstGeom>
          <a:ln>
            <a:solidFill>
              <a:schemeClr val="accent1"/>
            </a:solidFill>
          </a:ln>
        </p:spPr>
      </p:pic>
    </p:spTree>
    <p:extLst>
      <p:ext uri="{BB962C8B-B14F-4D97-AF65-F5344CB8AC3E}">
        <p14:creationId xmlns:p14="http://schemas.microsoft.com/office/powerpoint/2010/main" val="219890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7F4407-DFAA-48D3-9BA0-4EF88084CB40}"/>
              </a:ext>
            </a:extLst>
          </p:cNvPr>
          <p:cNvPicPr>
            <a:picLocks noChangeAspect="1"/>
          </p:cNvPicPr>
          <p:nvPr/>
        </p:nvPicPr>
        <p:blipFill>
          <a:blip r:embed="rId3"/>
          <a:stretch>
            <a:fillRect/>
          </a:stretch>
        </p:blipFill>
        <p:spPr>
          <a:xfrm>
            <a:off x="287447" y="1345990"/>
            <a:ext cx="5134442" cy="3757235"/>
          </a:xfrm>
          <a:prstGeom prst="rect">
            <a:avLst/>
          </a:prstGeom>
          <a:ln>
            <a:solidFill>
              <a:schemeClr val="accent1"/>
            </a:solidFill>
          </a:ln>
        </p:spPr>
      </p:pic>
      <p:sp>
        <p:nvSpPr>
          <p:cNvPr id="2" name="Title 1">
            <a:extLst>
              <a:ext uri="{FF2B5EF4-FFF2-40B4-BE49-F238E27FC236}">
                <a16:creationId xmlns:a16="http://schemas.microsoft.com/office/drawing/2014/main" id="{3540982C-4FBE-4275-A369-1FF88EA89C2D}"/>
              </a:ext>
            </a:extLst>
          </p:cNvPr>
          <p:cNvSpPr>
            <a:spLocks noGrp="1"/>
          </p:cNvSpPr>
          <p:nvPr>
            <p:ph type="title"/>
          </p:nvPr>
        </p:nvSpPr>
        <p:spPr/>
        <p:txBody>
          <a:bodyPr/>
          <a:lstStyle/>
          <a:p>
            <a:r>
              <a:rPr lang="en-US" dirty="0"/>
              <a:t>Cloud Manager</a:t>
            </a:r>
          </a:p>
        </p:txBody>
      </p:sp>
      <p:sp>
        <p:nvSpPr>
          <p:cNvPr id="4" name="Text Placeholder 3">
            <a:extLst>
              <a:ext uri="{FF2B5EF4-FFF2-40B4-BE49-F238E27FC236}">
                <a16:creationId xmlns:a16="http://schemas.microsoft.com/office/drawing/2014/main" id="{EABE944F-4116-420B-8894-51571360F3B9}"/>
              </a:ext>
            </a:extLst>
          </p:cNvPr>
          <p:cNvSpPr>
            <a:spLocks noGrp="1"/>
          </p:cNvSpPr>
          <p:nvPr>
            <p:ph type="body" idx="10"/>
          </p:nvPr>
        </p:nvSpPr>
        <p:spPr/>
        <p:txBody>
          <a:bodyPr/>
          <a:lstStyle/>
          <a:p>
            <a:r>
              <a:rPr lang="en-US" dirty="0"/>
              <a:t>Managing volumes</a:t>
            </a:r>
          </a:p>
        </p:txBody>
      </p:sp>
      <p:sp>
        <p:nvSpPr>
          <p:cNvPr id="5" name="Slide Number Placeholder 4">
            <a:extLst>
              <a:ext uri="{FF2B5EF4-FFF2-40B4-BE49-F238E27FC236}">
                <a16:creationId xmlns:a16="http://schemas.microsoft.com/office/drawing/2014/main" id="{2447B8F6-0E88-499D-9E36-46431B750C29}"/>
              </a:ext>
            </a:extLst>
          </p:cNvPr>
          <p:cNvSpPr>
            <a:spLocks noGrp="1"/>
          </p:cNvSpPr>
          <p:nvPr>
            <p:ph type="sldNum" sz="quarter" idx="4"/>
          </p:nvPr>
        </p:nvSpPr>
        <p:spPr/>
        <p:txBody>
          <a:bodyPr/>
          <a:lstStyle/>
          <a:p>
            <a:fld id="{92978B7E-5EBE-134C-B481-E4E8CA36F800}" type="slidenum">
              <a:rPr lang="en-US" smtClean="0"/>
              <a:pPr/>
              <a:t>23</a:t>
            </a:fld>
            <a:endParaRPr lang="en-US" dirty="0"/>
          </a:p>
        </p:txBody>
      </p:sp>
      <p:sp>
        <p:nvSpPr>
          <p:cNvPr id="8" name="Text Placeholder 7">
            <a:extLst>
              <a:ext uri="{FF2B5EF4-FFF2-40B4-BE49-F238E27FC236}">
                <a16:creationId xmlns:a16="http://schemas.microsoft.com/office/drawing/2014/main" id="{8FA23ABD-24CB-1B48-8790-4B42044E8F6C}"/>
              </a:ext>
            </a:extLst>
          </p:cNvPr>
          <p:cNvSpPr>
            <a:spLocks noGrp="1"/>
          </p:cNvSpPr>
          <p:nvPr>
            <p:ph type="body" sz="quarter" idx="16"/>
          </p:nvPr>
        </p:nvSpPr>
        <p:spPr/>
        <p:txBody>
          <a:bodyPr/>
          <a:lstStyle/>
          <a:p>
            <a:endParaRPr lang="en-US"/>
          </a:p>
        </p:txBody>
      </p:sp>
      <p:sp>
        <p:nvSpPr>
          <p:cNvPr id="7" name="Footer Placeholder 6">
            <a:extLst>
              <a:ext uri="{FF2B5EF4-FFF2-40B4-BE49-F238E27FC236}">
                <a16:creationId xmlns:a16="http://schemas.microsoft.com/office/drawing/2014/main" id="{CAC69D79-C38D-4A95-B1AB-4F4C20EB675E}"/>
              </a:ext>
            </a:extLst>
          </p:cNvPr>
          <p:cNvSpPr>
            <a:spLocks noGrp="1"/>
          </p:cNvSpPr>
          <p:nvPr>
            <p:ph type="ftr" sz="quarter" idx="3"/>
          </p:nvPr>
        </p:nvSpPr>
        <p:spPr/>
        <p:txBody>
          <a:bodyPr/>
          <a:lstStyle/>
          <a:p>
            <a:pPr>
              <a:defRPr/>
            </a:pPr>
            <a:r>
              <a:rPr lang="en-US"/>
              <a:t>© 2019 NetApp, Inc. All rights reserved. </a:t>
            </a:r>
            <a:endParaRPr lang="en-US" dirty="0"/>
          </a:p>
        </p:txBody>
      </p:sp>
      <p:cxnSp>
        <p:nvCxnSpPr>
          <p:cNvPr id="11" name="Straight Arrow Connector 10">
            <a:extLst>
              <a:ext uri="{FF2B5EF4-FFF2-40B4-BE49-F238E27FC236}">
                <a16:creationId xmlns:a16="http://schemas.microsoft.com/office/drawing/2014/main" id="{42A419AB-88F5-4826-BF8E-4AE7FBE528E6}"/>
              </a:ext>
            </a:extLst>
          </p:cNvPr>
          <p:cNvCxnSpPr>
            <a:cxnSpLocks/>
            <a:stCxn id="12" idx="2"/>
            <a:endCxn id="21" idx="1"/>
          </p:cNvCxnSpPr>
          <p:nvPr/>
        </p:nvCxnSpPr>
        <p:spPr>
          <a:xfrm flipV="1">
            <a:off x="3125115" y="2612235"/>
            <a:ext cx="2085694" cy="1329449"/>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7">
            <a:extLst>
              <a:ext uri="{FF2B5EF4-FFF2-40B4-BE49-F238E27FC236}">
                <a16:creationId xmlns:a16="http://schemas.microsoft.com/office/drawing/2014/main" id="{21C63617-8350-4D23-8332-6AD7EBBA6B19}"/>
              </a:ext>
            </a:extLst>
          </p:cNvPr>
          <p:cNvSpPr/>
          <p:nvPr/>
        </p:nvSpPr>
        <p:spPr>
          <a:xfrm flipV="1">
            <a:off x="2529526" y="3941684"/>
            <a:ext cx="1191178" cy="340756"/>
          </a:xfrm>
          <a:prstGeom prst="roundRect">
            <a:avLst>
              <a:gd name="adj" fmla="val 0"/>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13" name="Rounded Rectangle 7">
            <a:extLst>
              <a:ext uri="{FF2B5EF4-FFF2-40B4-BE49-F238E27FC236}">
                <a16:creationId xmlns:a16="http://schemas.microsoft.com/office/drawing/2014/main" id="{1B262DC7-C792-465C-8FF4-CA501FA12675}"/>
              </a:ext>
            </a:extLst>
          </p:cNvPr>
          <p:cNvSpPr/>
          <p:nvPr/>
        </p:nvSpPr>
        <p:spPr>
          <a:xfrm flipV="1">
            <a:off x="423464" y="2242608"/>
            <a:ext cx="821606" cy="369627"/>
          </a:xfrm>
          <a:prstGeom prst="roundRect">
            <a:avLst>
              <a:gd name="adj" fmla="val 0"/>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pic>
        <p:nvPicPr>
          <p:cNvPr id="21" name="Picture 20">
            <a:extLst>
              <a:ext uri="{FF2B5EF4-FFF2-40B4-BE49-F238E27FC236}">
                <a16:creationId xmlns:a16="http://schemas.microsoft.com/office/drawing/2014/main" id="{A4D1A78A-AFAE-45A4-9455-54AB470C8773}"/>
              </a:ext>
            </a:extLst>
          </p:cNvPr>
          <p:cNvPicPr>
            <a:picLocks noChangeAspect="1"/>
          </p:cNvPicPr>
          <p:nvPr/>
        </p:nvPicPr>
        <p:blipFill>
          <a:blip r:embed="rId4"/>
          <a:stretch>
            <a:fillRect/>
          </a:stretch>
        </p:blipFill>
        <p:spPr>
          <a:xfrm>
            <a:off x="5210809" y="1512814"/>
            <a:ext cx="4138194" cy="2198842"/>
          </a:xfrm>
          <a:prstGeom prst="rect">
            <a:avLst/>
          </a:prstGeom>
          <a:ln>
            <a:solidFill>
              <a:schemeClr val="accent1"/>
            </a:solidFill>
          </a:ln>
        </p:spPr>
      </p:pic>
    </p:spTree>
    <p:extLst>
      <p:ext uri="{BB962C8B-B14F-4D97-AF65-F5344CB8AC3E}">
        <p14:creationId xmlns:p14="http://schemas.microsoft.com/office/powerpoint/2010/main" val="160874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1000"/>
                                        <p:tgtEl>
                                          <p:spTgt spid="12"/>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62C5-765F-4F0F-A219-A3CEDA696C2E}"/>
              </a:ext>
            </a:extLst>
          </p:cNvPr>
          <p:cNvSpPr>
            <a:spLocks noGrp="1"/>
          </p:cNvSpPr>
          <p:nvPr>
            <p:ph type="title"/>
          </p:nvPr>
        </p:nvSpPr>
        <p:spPr/>
        <p:txBody>
          <a:bodyPr/>
          <a:lstStyle/>
          <a:p>
            <a:r>
              <a:rPr lang="en-US" dirty="0"/>
              <a:t>General Networking Requirements for Cloud Manager</a:t>
            </a:r>
          </a:p>
        </p:txBody>
      </p:sp>
      <p:sp>
        <p:nvSpPr>
          <p:cNvPr id="8" name="Content Placeholder 7">
            <a:extLst>
              <a:ext uri="{FF2B5EF4-FFF2-40B4-BE49-F238E27FC236}">
                <a16:creationId xmlns:a16="http://schemas.microsoft.com/office/drawing/2014/main" id="{B6611D65-7CF4-4C39-9223-C470F6647333}"/>
              </a:ext>
            </a:extLst>
          </p:cNvPr>
          <p:cNvSpPr>
            <a:spLocks noGrp="1"/>
          </p:cNvSpPr>
          <p:nvPr>
            <p:ph sz="quarter" idx="14"/>
          </p:nvPr>
        </p:nvSpPr>
        <p:spPr/>
        <p:txBody>
          <a:bodyPr anchor="ctr"/>
          <a:lstStyle/>
          <a:p>
            <a:r>
              <a:rPr lang="en-US" sz="1800" dirty="0"/>
              <a:t>Connection to target networks </a:t>
            </a:r>
          </a:p>
          <a:p>
            <a:r>
              <a:rPr lang="en-US" sz="1800" dirty="0"/>
              <a:t>Outbound internet access to deploy and manage </a:t>
            </a:r>
            <a:r>
              <a:rPr lang="en-US" sz="1800" dirty="0">
                <a:solidFill>
                  <a:srgbClr val="000000"/>
                </a:solidFill>
              </a:rPr>
              <a:t>Cloud Volumes ONTAP</a:t>
            </a:r>
            <a:endParaRPr lang="en-US" sz="1800" dirty="0">
              <a:solidFill>
                <a:srgbClr val="000000"/>
              </a:solidFill>
              <a:latin typeface="Arial" panose="020B0604020202020204" pitchFamily="34" charset="0"/>
            </a:endParaRPr>
          </a:p>
          <a:p>
            <a:r>
              <a:rPr lang="en-US" sz="1800" dirty="0"/>
              <a:t>Ports and security groups</a:t>
            </a:r>
          </a:p>
        </p:txBody>
      </p:sp>
      <p:sp>
        <p:nvSpPr>
          <p:cNvPr id="3" name="Text Placeholder 2">
            <a:extLst>
              <a:ext uri="{FF2B5EF4-FFF2-40B4-BE49-F238E27FC236}">
                <a16:creationId xmlns:a16="http://schemas.microsoft.com/office/drawing/2014/main" id="{FB01F2AD-E311-5C43-B5C8-13003E0F98B6}"/>
              </a:ext>
            </a:extLst>
          </p:cNvPr>
          <p:cNvSpPr>
            <a:spLocks noGrp="1"/>
          </p:cNvSpPr>
          <p:nvPr>
            <p:ph type="body" idx="10"/>
          </p:nvPr>
        </p:nvSpPr>
        <p:spPr/>
        <p:txBody>
          <a:bodyPr/>
          <a:lstStyle/>
          <a:p>
            <a:endParaRPr lang="en-US"/>
          </a:p>
        </p:txBody>
      </p:sp>
      <p:sp>
        <p:nvSpPr>
          <p:cNvPr id="4" name="Slide Number Placeholder 3">
            <a:extLst>
              <a:ext uri="{FF2B5EF4-FFF2-40B4-BE49-F238E27FC236}">
                <a16:creationId xmlns:a16="http://schemas.microsoft.com/office/drawing/2014/main" id="{BEBD969C-48A7-4622-8B94-F29AEC261D66}"/>
              </a:ext>
            </a:extLst>
          </p:cNvPr>
          <p:cNvSpPr>
            <a:spLocks noGrp="1"/>
          </p:cNvSpPr>
          <p:nvPr>
            <p:ph type="sldNum" sz="quarter" idx="4"/>
          </p:nvPr>
        </p:nvSpPr>
        <p:spPr/>
        <p:txBody>
          <a:bodyPr/>
          <a:lstStyle/>
          <a:p>
            <a:fld id="{92978B7E-5EBE-134C-B481-E4E8CA36F800}" type="slidenum">
              <a:rPr lang="en-US" smtClean="0"/>
              <a:pPr/>
              <a:t>24</a:t>
            </a:fld>
            <a:endParaRPr lang="en-US" dirty="0"/>
          </a:p>
        </p:txBody>
      </p:sp>
      <p:sp>
        <p:nvSpPr>
          <p:cNvPr id="5" name="Text Placeholder 4">
            <a:extLst>
              <a:ext uri="{FF2B5EF4-FFF2-40B4-BE49-F238E27FC236}">
                <a16:creationId xmlns:a16="http://schemas.microsoft.com/office/drawing/2014/main" id="{014C80EC-9920-B24A-BD2B-3C38AF567C3F}"/>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0D0618A3-15AF-47A8-986B-DF8FA9F4CDD6}"/>
              </a:ext>
            </a:extLst>
          </p:cNvPr>
          <p:cNvSpPr>
            <a:spLocks noGrp="1"/>
          </p:cNvSpPr>
          <p:nvPr>
            <p:ph type="ftr" sz="quarter" idx="3"/>
          </p:nvPr>
        </p:nvSpPr>
        <p:spPr/>
        <p:txBody>
          <a:bodyPr/>
          <a:lstStyle/>
          <a:p>
            <a:pPr>
              <a:defRPr/>
            </a:pPr>
            <a:r>
              <a:rPr lang="en-US"/>
              <a:t>© 2019 NetApp, Inc. All rights reserved. </a:t>
            </a:r>
            <a:endParaRPr lang="en-US" dirty="0"/>
          </a:p>
        </p:txBody>
      </p:sp>
    </p:spTree>
    <p:extLst>
      <p:ext uri="{BB962C8B-B14F-4D97-AF65-F5344CB8AC3E}">
        <p14:creationId xmlns:p14="http://schemas.microsoft.com/office/powerpoint/2010/main" val="209037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D62C5-765F-4F0F-A219-A3CEDA696C2E}"/>
              </a:ext>
            </a:extLst>
          </p:cNvPr>
          <p:cNvSpPr>
            <a:spLocks noGrp="1"/>
          </p:cNvSpPr>
          <p:nvPr>
            <p:ph type="title"/>
          </p:nvPr>
        </p:nvSpPr>
        <p:spPr/>
        <p:txBody>
          <a:bodyPr/>
          <a:lstStyle/>
          <a:p>
            <a:r>
              <a:rPr lang="en-US" dirty="0">
                <a:solidFill>
                  <a:srgbClr val="0067C5"/>
                </a:solidFill>
              </a:rPr>
              <a:t>Cloud Volumes ONTAP</a:t>
            </a:r>
            <a:endParaRPr lang="en-US" dirty="0">
              <a:solidFill>
                <a:srgbClr val="0067C5"/>
              </a:solidFill>
              <a:latin typeface="Arial" panose="020B0604020202020204" pitchFamily="34" charset="0"/>
            </a:endParaRPr>
          </a:p>
        </p:txBody>
      </p:sp>
      <p:sp>
        <p:nvSpPr>
          <p:cNvPr id="8" name="Content Placeholder 7">
            <a:extLst>
              <a:ext uri="{FF2B5EF4-FFF2-40B4-BE49-F238E27FC236}">
                <a16:creationId xmlns:a16="http://schemas.microsoft.com/office/drawing/2014/main" id="{B6611D65-7CF4-4C39-9223-C470F6647333}"/>
              </a:ext>
            </a:extLst>
          </p:cNvPr>
          <p:cNvSpPr>
            <a:spLocks noGrp="1"/>
          </p:cNvSpPr>
          <p:nvPr>
            <p:ph sz="quarter" idx="14"/>
          </p:nvPr>
        </p:nvSpPr>
        <p:spPr/>
        <p:txBody>
          <a:bodyPr/>
          <a:lstStyle/>
          <a:p>
            <a:pPr>
              <a:spcBef>
                <a:spcPts val="600"/>
              </a:spcBef>
            </a:pPr>
            <a:r>
              <a:rPr lang="en-US" sz="1800" dirty="0"/>
              <a:t>Outbound internet access for </a:t>
            </a:r>
            <a:r>
              <a:rPr lang="en-US" sz="1800" dirty="0">
                <a:solidFill>
                  <a:srgbClr val="000000"/>
                </a:solidFill>
              </a:rPr>
              <a:t>Cloud Volumes ONTAP</a:t>
            </a:r>
            <a:r>
              <a:rPr lang="en-US" sz="1800" dirty="0"/>
              <a:t> nodes</a:t>
            </a:r>
          </a:p>
          <a:p>
            <a:pPr>
              <a:spcBef>
                <a:spcPts val="600"/>
              </a:spcBef>
            </a:pPr>
            <a:r>
              <a:rPr lang="en-US" sz="1800" dirty="0"/>
              <a:t>Security groups</a:t>
            </a:r>
          </a:p>
          <a:p>
            <a:pPr>
              <a:spcBef>
                <a:spcPts val="600"/>
              </a:spcBef>
            </a:pPr>
            <a:r>
              <a:rPr lang="en-US" sz="1800" dirty="0"/>
              <a:t>Connection from </a:t>
            </a:r>
            <a:r>
              <a:rPr lang="en-US" sz="1800" dirty="0">
                <a:solidFill>
                  <a:srgbClr val="000000"/>
                </a:solidFill>
              </a:rPr>
              <a:t>Cloud Volumes ONTAP</a:t>
            </a:r>
            <a:r>
              <a:rPr lang="en-US" sz="1800" dirty="0"/>
              <a:t> to Amazon Simple Storage Service (</a:t>
            </a:r>
            <a:r>
              <a:rPr lang="en-US" sz="1800" dirty="0">
                <a:solidFill>
                  <a:srgbClr val="000000"/>
                </a:solidFill>
              </a:rPr>
              <a:t>Amazon S3</a:t>
            </a:r>
            <a:r>
              <a:rPr lang="en-US" sz="1800" dirty="0"/>
              <a:t> or </a:t>
            </a:r>
            <a:r>
              <a:rPr lang="en-US" sz="1800" dirty="0">
                <a:solidFill>
                  <a:srgbClr val="000000"/>
                </a:solidFill>
              </a:rPr>
              <a:t>S3</a:t>
            </a:r>
            <a:r>
              <a:rPr lang="en-US" sz="1800" dirty="0"/>
              <a:t>) or </a:t>
            </a:r>
            <a:r>
              <a:rPr lang="en-US" sz="1800" dirty="0">
                <a:solidFill>
                  <a:srgbClr val="000000"/>
                </a:solidFill>
              </a:rPr>
              <a:t>Azure Blob Storage</a:t>
            </a:r>
            <a:r>
              <a:rPr lang="en-US" sz="1800" dirty="0"/>
              <a:t> for data tiering</a:t>
            </a:r>
          </a:p>
          <a:p>
            <a:pPr>
              <a:spcBef>
                <a:spcPts val="600"/>
              </a:spcBef>
            </a:pPr>
            <a:r>
              <a:rPr lang="en-US" sz="1800" dirty="0"/>
              <a:t>Connections to ONTAP systems in other networks</a:t>
            </a:r>
          </a:p>
          <a:p>
            <a:pPr>
              <a:spcBef>
                <a:spcPts val="600"/>
              </a:spcBef>
            </a:pPr>
            <a:r>
              <a:rPr lang="en-US" sz="1800" dirty="0"/>
              <a:t>DNS and </a:t>
            </a:r>
            <a:r>
              <a:rPr lang="en-US" sz="1800" dirty="0">
                <a:solidFill>
                  <a:srgbClr val="000000"/>
                </a:solidFill>
              </a:rPr>
              <a:t>Active Directory</a:t>
            </a:r>
            <a:r>
              <a:rPr lang="en-US" sz="1800" dirty="0"/>
              <a:t> for CIFS</a:t>
            </a:r>
          </a:p>
          <a:p>
            <a:pPr>
              <a:spcBef>
                <a:spcPts val="600"/>
              </a:spcBef>
            </a:pPr>
            <a:r>
              <a:rPr lang="en-US" sz="1800" dirty="0"/>
              <a:t>For multi-AZ high-availability (HA) deployment in </a:t>
            </a:r>
            <a:r>
              <a:rPr lang="en-US" sz="1800" dirty="0">
                <a:solidFill>
                  <a:srgbClr val="000000"/>
                </a:solidFill>
              </a:rPr>
              <a:t>AWS</a:t>
            </a:r>
            <a:r>
              <a:rPr lang="en-US" sz="1800" dirty="0"/>
              <a:t>:</a:t>
            </a:r>
          </a:p>
          <a:p>
            <a:pPr lvl="1"/>
            <a:r>
              <a:rPr lang="en-US" dirty="0"/>
              <a:t>3 dedicated AZs</a:t>
            </a:r>
          </a:p>
          <a:p>
            <a:pPr lvl="1"/>
            <a:r>
              <a:rPr lang="en-US" dirty="0"/>
              <a:t>3 floating IPs </a:t>
            </a:r>
          </a:p>
          <a:p>
            <a:pPr lvl="2"/>
            <a:r>
              <a:rPr lang="en-US" dirty="0"/>
              <a:t>NAS data access (1 on each node)</a:t>
            </a:r>
          </a:p>
          <a:p>
            <a:pPr lvl="2"/>
            <a:r>
              <a:rPr lang="en-US" dirty="0"/>
              <a:t>Cluster management</a:t>
            </a:r>
          </a:p>
          <a:p>
            <a:pPr lvl="2"/>
            <a:r>
              <a:rPr lang="en-US" dirty="0"/>
              <a:t>Storage virtual machine (SVM) management (optional)</a:t>
            </a:r>
          </a:p>
        </p:txBody>
      </p:sp>
      <p:sp>
        <p:nvSpPr>
          <p:cNvPr id="3" name="Text Placeholder 2">
            <a:extLst>
              <a:ext uri="{FF2B5EF4-FFF2-40B4-BE49-F238E27FC236}">
                <a16:creationId xmlns:a16="http://schemas.microsoft.com/office/drawing/2014/main" id="{E24A033A-654D-CB48-9C97-D165316C7EF3}"/>
              </a:ext>
            </a:extLst>
          </p:cNvPr>
          <p:cNvSpPr>
            <a:spLocks noGrp="1"/>
          </p:cNvSpPr>
          <p:nvPr>
            <p:ph type="body" idx="10"/>
          </p:nvPr>
        </p:nvSpPr>
        <p:spPr/>
        <p:txBody>
          <a:bodyPr/>
          <a:lstStyle/>
          <a:p>
            <a:r>
              <a:rPr lang="en-US" dirty="0"/>
              <a:t>General Networking Requirements</a:t>
            </a:r>
          </a:p>
        </p:txBody>
      </p:sp>
      <p:sp>
        <p:nvSpPr>
          <p:cNvPr id="4" name="Slide Number Placeholder 3">
            <a:extLst>
              <a:ext uri="{FF2B5EF4-FFF2-40B4-BE49-F238E27FC236}">
                <a16:creationId xmlns:a16="http://schemas.microsoft.com/office/drawing/2014/main" id="{BEBD969C-48A7-4622-8B94-F29AEC261D66}"/>
              </a:ext>
            </a:extLst>
          </p:cNvPr>
          <p:cNvSpPr>
            <a:spLocks noGrp="1"/>
          </p:cNvSpPr>
          <p:nvPr>
            <p:ph type="sldNum" sz="quarter" idx="4"/>
          </p:nvPr>
        </p:nvSpPr>
        <p:spPr/>
        <p:txBody>
          <a:bodyPr/>
          <a:lstStyle/>
          <a:p>
            <a:fld id="{92978B7E-5EBE-134C-B481-E4E8CA36F800}" type="slidenum">
              <a:rPr lang="en-US" smtClean="0"/>
              <a:pPr/>
              <a:t>25</a:t>
            </a:fld>
            <a:endParaRPr lang="en-US" dirty="0"/>
          </a:p>
        </p:txBody>
      </p:sp>
      <p:sp>
        <p:nvSpPr>
          <p:cNvPr id="5" name="Text Placeholder 4">
            <a:extLst>
              <a:ext uri="{FF2B5EF4-FFF2-40B4-BE49-F238E27FC236}">
                <a16:creationId xmlns:a16="http://schemas.microsoft.com/office/drawing/2014/main" id="{A32244A2-C775-BC40-8A65-B72C58006A45}"/>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0D0618A3-15AF-47A8-986B-DF8FA9F4CDD6}"/>
              </a:ext>
            </a:extLst>
          </p:cNvPr>
          <p:cNvSpPr>
            <a:spLocks noGrp="1"/>
          </p:cNvSpPr>
          <p:nvPr>
            <p:ph type="ftr" sz="quarter" idx="3"/>
          </p:nvPr>
        </p:nvSpPr>
        <p:spPr/>
        <p:txBody>
          <a:bodyPr/>
          <a:lstStyle/>
          <a:p>
            <a:pPr>
              <a:defRPr/>
            </a:pPr>
            <a:r>
              <a:rPr lang="en-US"/>
              <a:t>© 2019 NetApp, Inc. All rights reserved. </a:t>
            </a:r>
            <a:endParaRPr lang="en-US" dirty="0"/>
          </a:p>
        </p:txBody>
      </p:sp>
    </p:spTree>
    <p:extLst>
      <p:ext uri="{BB962C8B-B14F-4D97-AF65-F5344CB8AC3E}">
        <p14:creationId xmlns:p14="http://schemas.microsoft.com/office/powerpoint/2010/main" val="3136789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FE30-2719-48DB-AF81-7CE6F7E36A7D}"/>
              </a:ext>
            </a:extLst>
          </p:cNvPr>
          <p:cNvSpPr>
            <a:spLocks noGrp="1"/>
          </p:cNvSpPr>
          <p:nvPr>
            <p:ph type="title"/>
          </p:nvPr>
        </p:nvSpPr>
        <p:spPr/>
        <p:txBody>
          <a:bodyPr/>
          <a:lstStyle/>
          <a:p>
            <a:r>
              <a:rPr lang="en-US" dirty="0"/>
              <a:t>Cloud Manager API</a:t>
            </a:r>
          </a:p>
        </p:txBody>
      </p:sp>
      <p:sp>
        <p:nvSpPr>
          <p:cNvPr id="3" name="Content Placeholder 2">
            <a:extLst>
              <a:ext uri="{FF2B5EF4-FFF2-40B4-BE49-F238E27FC236}">
                <a16:creationId xmlns:a16="http://schemas.microsoft.com/office/drawing/2014/main" id="{C0AA679F-493F-4136-8A4B-DF2E815AEF06}"/>
              </a:ext>
            </a:extLst>
          </p:cNvPr>
          <p:cNvSpPr>
            <a:spLocks noGrp="1"/>
          </p:cNvSpPr>
          <p:nvPr>
            <p:ph sz="quarter" idx="14"/>
          </p:nvPr>
        </p:nvSpPr>
        <p:spPr/>
        <p:txBody>
          <a:bodyPr/>
          <a:lstStyle/>
          <a:p>
            <a:r>
              <a:rPr lang="en-US" sz="1800" dirty="0"/>
              <a:t>Enables automation and management of </a:t>
            </a:r>
            <a:r>
              <a:rPr lang="en-US" sz="1800" dirty="0">
                <a:solidFill>
                  <a:srgbClr val="000000"/>
                </a:solidFill>
              </a:rPr>
              <a:t>Cloud Volumes ONTAP</a:t>
            </a:r>
            <a:endParaRPr lang="en-US" sz="1800" dirty="0">
              <a:solidFill>
                <a:srgbClr val="000000"/>
              </a:solidFill>
              <a:latin typeface="Arial" panose="020B0604020202020204" pitchFamily="34" charset="0"/>
            </a:endParaRPr>
          </a:p>
          <a:p>
            <a:r>
              <a:rPr lang="en-US" sz="1800" dirty="0"/>
              <a:t>Can perform operations on the following:</a:t>
            </a:r>
          </a:p>
          <a:p>
            <a:pPr lvl="1"/>
            <a:r>
              <a:rPr lang="en-US" dirty="0"/>
              <a:t>Administrative resources</a:t>
            </a:r>
          </a:p>
          <a:p>
            <a:pPr lvl="1"/>
            <a:r>
              <a:rPr lang="en-US" dirty="0"/>
              <a:t>Auditing resources</a:t>
            </a:r>
          </a:p>
          <a:p>
            <a:pPr lvl="1"/>
            <a:r>
              <a:rPr lang="en-US" dirty="0"/>
              <a:t>Authentication resources</a:t>
            </a:r>
          </a:p>
          <a:p>
            <a:pPr lvl="1"/>
            <a:r>
              <a:rPr lang="en-US" dirty="0"/>
              <a:t>Working environment resources</a:t>
            </a:r>
          </a:p>
          <a:p>
            <a:r>
              <a:rPr lang="en-US" sz="1800" dirty="0"/>
              <a:t>Provides interactive API documentation through Swagger interface</a:t>
            </a:r>
          </a:p>
          <a:p>
            <a:r>
              <a:rPr lang="en-US" dirty="0"/>
              <a:t>You need to use authentication APIs before you use </a:t>
            </a:r>
            <a:r>
              <a:rPr lang="en-US" dirty="0">
                <a:solidFill>
                  <a:srgbClr val="000000"/>
                </a:solidFill>
              </a:rPr>
              <a:t>TryIt</a:t>
            </a:r>
            <a:r>
              <a:rPr lang="en-US" dirty="0"/>
              <a:t> from Swagger.</a:t>
            </a:r>
          </a:p>
          <a:p>
            <a:r>
              <a:rPr lang="en-US" dirty="0"/>
              <a:t>API URLs are relative to </a:t>
            </a:r>
            <a:r>
              <a:rPr lang="en-US" b="1" dirty="0" err="1"/>
              <a:t>ip_address:port</a:t>
            </a:r>
            <a:r>
              <a:rPr lang="en-US" b="1" dirty="0"/>
              <a:t>/</a:t>
            </a:r>
            <a:r>
              <a:rPr lang="en-US" b="1" dirty="0" err="1"/>
              <a:t>occm</a:t>
            </a:r>
            <a:r>
              <a:rPr lang="en-US" b="1" dirty="0"/>
              <a:t>/</a:t>
            </a:r>
            <a:r>
              <a:rPr lang="en-US" b="1" dirty="0" err="1"/>
              <a:t>api</a:t>
            </a:r>
            <a:endParaRPr lang="en-US" b="1" dirty="0"/>
          </a:p>
          <a:p>
            <a:r>
              <a:rPr lang="en-US" dirty="0"/>
              <a:t>API Documentation: </a:t>
            </a:r>
            <a:r>
              <a:rPr lang="en-US" dirty="0">
                <a:hlinkClick r:id="rId3"/>
              </a:rPr>
              <a:t>https://docs.netapp.com/us-en/occm/api.html</a:t>
            </a:r>
            <a:endParaRPr lang="en-US" dirty="0"/>
          </a:p>
          <a:p>
            <a:endParaRPr lang="en-US" dirty="0"/>
          </a:p>
          <a:p>
            <a:endParaRPr lang="en-US" dirty="0"/>
          </a:p>
        </p:txBody>
      </p:sp>
      <p:sp>
        <p:nvSpPr>
          <p:cNvPr id="4" name="Text Placeholder 3">
            <a:extLst>
              <a:ext uri="{FF2B5EF4-FFF2-40B4-BE49-F238E27FC236}">
                <a16:creationId xmlns:a16="http://schemas.microsoft.com/office/drawing/2014/main" id="{562B1C89-E818-40E7-A7F5-E1AF66ACF756}"/>
              </a:ext>
            </a:extLst>
          </p:cNvPr>
          <p:cNvSpPr>
            <a:spLocks noGrp="1"/>
          </p:cNvSpPr>
          <p:nvPr>
            <p:ph type="body" idx="10"/>
          </p:nvPr>
        </p:nvSpPr>
        <p:spPr/>
        <p:txBody>
          <a:bodyPr/>
          <a:lstStyle/>
          <a:p>
            <a:endParaRPr lang="en-US" dirty="0"/>
          </a:p>
        </p:txBody>
      </p:sp>
      <p:sp>
        <p:nvSpPr>
          <p:cNvPr id="5" name="Slide Number Placeholder 4">
            <a:extLst>
              <a:ext uri="{FF2B5EF4-FFF2-40B4-BE49-F238E27FC236}">
                <a16:creationId xmlns:a16="http://schemas.microsoft.com/office/drawing/2014/main" id="{11B8CE9F-BB7B-4C14-9703-F12A4958C0FE}"/>
              </a:ext>
            </a:extLst>
          </p:cNvPr>
          <p:cNvSpPr>
            <a:spLocks noGrp="1"/>
          </p:cNvSpPr>
          <p:nvPr>
            <p:ph type="sldNum" sz="quarter" idx="4"/>
          </p:nvPr>
        </p:nvSpPr>
        <p:spPr/>
        <p:txBody>
          <a:bodyPr/>
          <a:lstStyle/>
          <a:p>
            <a:fld id="{92978B7E-5EBE-134C-B481-E4E8CA36F800}" type="slidenum">
              <a:rPr lang="en-US" smtClean="0"/>
              <a:pPr/>
              <a:t>26</a:t>
            </a:fld>
            <a:endParaRPr lang="en-US" dirty="0"/>
          </a:p>
        </p:txBody>
      </p:sp>
      <p:sp>
        <p:nvSpPr>
          <p:cNvPr id="6" name="Text Placeholder 5">
            <a:extLst>
              <a:ext uri="{FF2B5EF4-FFF2-40B4-BE49-F238E27FC236}">
                <a16:creationId xmlns:a16="http://schemas.microsoft.com/office/drawing/2014/main" id="{69041155-2FB1-4896-8683-244B736F9F6C}"/>
              </a:ext>
            </a:extLst>
          </p:cNvPr>
          <p:cNvSpPr>
            <a:spLocks noGrp="1"/>
          </p:cNvSpPr>
          <p:nvPr>
            <p:ph type="body" sz="quarter" idx="16"/>
          </p:nvPr>
        </p:nvSpPr>
        <p:spPr/>
        <p:txBody>
          <a:bodyPr/>
          <a:lstStyle/>
          <a:p>
            <a:endParaRPr lang="en-US" dirty="0"/>
          </a:p>
        </p:txBody>
      </p:sp>
      <p:sp>
        <p:nvSpPr>
          <p:cNvPr id="7" name="Footer Placeholder 6">
            <a:extLst>
              <a:ext uri="{FF2B5EF4-FFF2-40B4-BE49-F238E27FC236}">
                <a16:creationId xmlns:a16="http://schemas.microsoft.com/office/drawing/2014/main" id="{5741CC6D-DD1E-4834-B7A2-38BBE44F7F7D}"/>
              </a:ext>
            </a:extLst>
          </p:cNvPr>
          <p:cNvSpPr>
            <a:spLocks noGrp="1"/>
          </p:cNvSpPr>
          <p:nvPr>
            <p:ph type="ftr" sz="quarter" idx="3"/>
          </p:nvPr>
        </p:nvSpPr>
        <p:spPr/>
        <p:txBody>
          <a:bodyPr/>
          <a:lstStyle/>
          <a:p>
            <a:pPr>
              <a:defRPr/>
            </a:pPr>
            <a:r>
              <a:rPr lang="en-US"/>
              <a:t>© 2019 NetApp, Inc. All rights reserved. </a:t>
            </a:r>
            <a:endParaRPr lang="en-US" dirty="0"/>
          </a:p>
        </p:txBody>
      </p:sp>
    </p:spTree>
    <p:extLst>
      <p:ext uri="{BB962C8B-B14F-4D97-AF65-F5344CB8AC3E}">
        <p14:creationId xmlns:p14="http://schemas.microsoft.com/office/powerpoint/2010/main" val="2007444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FE30-2719-48DB-AF81-7CE6F7E36A7D}"/>
              </a:ext>
            </a:extLst>
          </p:cNvPr>
          <p:cNvSpPr>
            <a:spLocks noGrp="1"/>
          </p:cNvSpPr>
          <p:nvPr>
            <p:ph type="title"/>
          </p:nvPr>
        </p:nvSpPr>
        <p:spPr/>
        <p:txBody>
          <a:bodyPr/>
          <a:lstStyle/>
          <a:p>
            <a:r>
              <a:rPr lang="en-US" dirty="0"/>
              <a:t>Cloud Manager API</a:t>
            </a:r>
          </a:p>
        </p:txBody>
      </p:sp>
      <p:sp>
        <p:nvSpPr>
          <p:cNvPr id="3" name="Content Placeholder 2">
            <a:extLst>
              <a:ext uri="{FF2B5EF4-FFF2-40B4-BE49-F238E27FC236}">
                <a16:creationId xmlns:a16="http://schemas.microsoft.com/office/drawing/2014/main" id="{C0AA679F-493F-4136-8A4B-DF2E815AEF06}"/>
              </a:ext>
            </a:extLst>
          </p:cNvPr>
          <p:cNvSpPr>
            <a:spLocks noGrp="1"/>
          </p:cNvSpPr>
          <p:nvPr>
            <p:ph sz="quarter" idx="14"/>
          </p:nvPr>
        </p:nvSpPr>
        <p:spPr/>
        <p:txBody>
          <a:bodyPr/>
          <a:lstStyle/>
          <a:p>
            <a:pPr marL="0" indent="0">
              <a:buNone/>
            </a:pPr>
            <a:r>
              <a:rPr lang="en-US" dirty="0"/>
              <a:t>Launching a single </a:t>
            </a:r>
            <a:r>
              <a:rPr lang="en-US" dirty="0">
                <a:solidFill>
                  <a:srgbClr val="000000"/>
                </a:solidFill>
              </a:rPr>
              <a:t>Cloud Volumes ONTAP</a:t>
            </a:r>
            <a:r>
              <a:rPr lang="en-US" dirty="0"/>
              <a:t> instance in Azure					</a:t>
            </a:r>
          </a:p>
        </p:txBody>
      </p:sp>
      <p:sp>
        <p:nvSpPr>
          <p:cNvPr id="4" name="Text Placeholder 3">
            <a:extLst>
              <a:ext uri="{FF2B5EF4-FFF2-40B4-BE49-F238E27FC236}">
                <a16:creationId xmlns:a16="http://schemas.microsoft.com/office/drawing/2014/main" id="{562B1C89-E818-40E7-A7F5-E1AF66ACF756}"/>
              </a:ext>
            </a:extLst>
          </p:cNvPr>
          <p:cNvSpPr>
            <a:spLocks noGrp="1"/>
          </p:cNvSpPr>
          <p:nvPr>
            <p:ph type="body" idx="10"/>
          </p:nvPr>
        </p:nvSpPr>
        <p:spPr/>
        <p:txBody>
          <a:bodyPr/>
          <a:lstStyle/>
          <a:p>
            <a:r>
              <a:rPr lang="en-US" dirty="0"/>
              <a:t>Example</a:t>
            </a:r>
          </a:p>
        </p:txBody>
      </p:sp>
      <p:sp>
        <p:nvSpPr>
          <p:cNvPr id="5" name="Slide Number Placeholder 4">
            <a:extLst>
              <a:ext uri="{FF2B5EF4-FFF2-40B4-BE49-F238E27FC236}">
                <a16:creationId xmlns:a16="http://schemas.microsoft.com/office/drawing/2014/main" id="{11B8CE9F-BB7B-4C14-9703-F12A4958C0FE}"/>
              </a:ext>
            </a:extLst>
          </p:cNvPr>
          <p:cNvSpPr>
            <a:spLocks noGrp="1"/>
          </p:cNvSpPr>
          <p:nvPr>
            <p:ph type="sldNum" sz="quarter" idx="4"/>
          </p:nvPr>
        </p:nvSpPr>
        <p:spPr/>
        <p:txBody>
          <a:bodyPr/>
          <a:lstStyle/>
          <a:p>
            <a:fld id="{92978B7E-5EBE-134C-B481-E4E8CA36F800}" type="slidenum">
              <a:rPr lang="en-US" smtClean="0"/>
              <a:pPr/>
              <a:t>27</a:t>
            </a:fld>
            <a:endParaRPr lang="en-US" dirty="0"/>
          </a:p>
        </p:txBody>
      </p:sp>
      <p:sp>
        <p:nvSpPr>
          <p:cNvPr id="6" name="Text Placeholder 5">
            <a:extLst>
              <a:ext uri="{FF2B5EF4-FFF2-40B4-BE49-F238E27FC236}">
                <a16:creationId xmlns:a16="http://schemas.microsoft.com/office/drawing/2014/main" id="{69041155-2FB1-4896-8683-244B736F9F6C}"/>
              </a:ext>
            </a:extLst>
          </p:cNvPr>
          <p:cNvSpPr>
            <a:spLocks noGrp="1"/>
          </p:cNvSpPr>
          <p:nvPr>
            <p:ph type="body" sz="quarter" idx="16"/>
          </p:nvPr>
        </p:nvSpPr>
        <p:spPr/>
        <p:txBody>
          <a:bodyPr/>
          <a:lstStyle/>
          <a:p>
            <a:endParaRPr lang="en-US" dirty="0"/>
          </a:p>
        </p:txBody>
      </p:sp>
      <p:sp>
        <p:nvSpPr>
          <p:cNvPr id="7" name="Footer Placeholder 6">
            <a:extLst>
              <a:ext uri="{FF2B5EF4-FFF2-40B4-BE49-F238E27FC236}">
                <a16:creationId xmlns:a16="http://schemas.microsoft.com/office/drawing/2014/main" id="{5741CC6D-DD1E-4834-B7A2-38BBE44F7F7D}"/>
              </a:ext>
            </a:extLst>
          </p:cNvPr>
          <p:cNvSpPr>
            <a:spLocks noGrp="1"/>
          </p:cNvSpPr>
          <p:nvPr>
            <p:ph type="ftr" sz="quarter" idx="3"/>
          </p:nvPr>
        </p:nvSpPr>
        <p:spPr/>
        <p:txBody>
          <a:bodyPr/>
          <a:lstStyle/>
          <a:p>
            <a:pPr>
              <a:defRPr/>
            </a:pPr>
            <a:r>
              <a:rPr lang="en-US"/>
              <a:t>© 2019 NetApp, Inc. All rights reserved. </a:t>
            </a:r>
            <a:endParaRPr lang="en-US" dirty="0"/>
          </a:p>
        </p:txBody>
      </p:sp>
      <p:pic>
        <p:nvPicPr>
          <p:cNvPr id="8" name="Picture 7">
            <a:extLst>
              <a:ext uri="{FF2B5EF4-FFF2-40B4-BE49-F238E27FC236}">
                <a16:creationId xmlns:a16="http://schemas.microsoft.com/office/drawing/2014/main" id="{E7D53235-098A-490C-897C-19A656CBA2AF}"/>
              </a:ext>
            </a:extLst>
          </p:cNvPr>
          <p:cNvPicPr>
            <a:picLocks noChangeAspect="1"/>
          </p:cNvPicPr>
          <p:nvPr/>
        </p:nvPicPr>
        <p:blipFill>
          <a:blip r:embed="rId3"/>
          <a:stretch>
            <a:fillRect/>
          </a:stretch>
        </p:blipFill>
        <p:spPr>
          <a:xfrm>
            <a:off x="260861" y="1865452"/>
            <a:ext cx="9299731" cy="2560424"/>
          </a:xfrm>
          <a:prstGeom prst="rect">
            <a:avLst/>
          </a:prstGeom>
          <a:ln>
            <a:solidFill>
              <a:schemeClr val="accent1"/>
            </a:solidFill>
          </a:ln>
        </p:spPr>
      </p:pic>
      <p:sp>
        <p:nvSpPr>
          <p:cNvPr id="9" name="TextBox 8">
            <a:extLst>
              <a:ext uri="{FF2B5EF4-FFF2-40B4-BE49-F238E27FC236}">
                <a16:creationId xmlns:a16="http://schemas.microsoft.com/office/drawing/2014/main" id="{6609D7E4-5674-4D66-BF67-078A0A182F04}"/>
              </a:ext>
            </a:extLst>
          </p:cNvPr>
          <p:cNvSpPr txBox="1"/>
          <p:nvPr/>
        </p:nvSpPr>
        <p:spPr>
          <a:xfrm>
            <a:off x="566670" y="4185634"/>
            <a:ext cx="8538693" cy="656822"/>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endParaRPr kumimoji="0" lang="en-US" sz="1800" b="0" i="0" u="none" strike="noStrike" kern="1200" cap="none" spc="0" normalizeH="0" baseline="0" noProof="0" dirty="0">
              <a:ln>
                <a:noFill/>
              </a:ln>
              <a:solidFill>
                <a:sysClr val="windowText" lastClr="000000"/>
              </a:solidFill>
              <a:effectLst/>
              <a:uLnTx/>
              <a:uFillTx/>
              <a:latin typeface="+mn-lt"/>
            </a:endParaRPr>
          </a:p>
        </p:txBody>
      </p:sp>
    </p:spTree>
    <p:extLst>
      <p:ext uri="{BB962C8B-B14F-4D97-AF65-F5344CB8AC3E}">
        <p14:creationId xmlns:p14="http://schemas.microsoft.com/office/powerpoint/2010/main" val="4276362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15211D8-3C1B-4E41-9870-14682CFE01B0}"/>
              </a:ext>
            </a:extLst>
          </p:cNvPr>
          <p:cNvSpPr/>
          <p:nvPr/>
        </p:nvSpPr>
        <p:spPr>
          <a:xfrm>
            <a:off x="0" y="2734333"/>
            <a:ext cx="9756775" cy="2752066"/>
          </a:xfrm>
          <a:prstGeom prst="rect">
            <a:avLst/>
          </a:prstGeom>
          <a:solidFill>
            <a:schemeClr val="bg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2F4601EC-F121-1F42-944A-935A7B5B816C}"/>
              </a:ext>
            </a:extLst>
          </p:cNvPr>
          <p:cNvSpPr/>
          <p:nvPr/>
        </p:nvSpPr>
        <p:spPr>
          <a:xfrm>
            <a:off x="0" y="8643"/>
            <a:ext cx="9756775" cy="272569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 name="Rectangle 3">
            <a:extLst>
              <a:ext uri="{FF2B5EF4-FFF2-40B4-BE49-F238E27FC236}">
                <a16:creationId xmlns:a16="http://schemas.microsoft.com/office/drawing/2014/main" id="{A0BF19DE-D68C-2643-9B53-091C9858C734}"/>
              </a:ext>
            </a:extLst>
          </p:cNvPr>
          <p:cNvSpPr/>
          <p:nvPr/>
        </p:nvSpPr>
        <p:spPr>
          <a:xfrm>
            <a:off x="7005021" y="2734333"/>
            <a:ext cx="2751754" cy="275175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 name="TextBox 5">
            <a:extLst>
              <a:ext uri="{FF2B5EF4-FFF2-40B4-BE49-F238E27FC236}">
                <a16:creationId xmlns:a16="http://schemas.microsoft.com/office/drawing/2014/main" id="{DCB9DFD6-AEEC-5344-89F3-811E02EAF9E6}"/>
              </a:ext>
            </a:extLst>
          </p:cNvPr>
          <p:cNvSpPr txBox="1"/>
          <p:nvPr/>
        </p:nvSpPr>
        <p:spPr>
          <a:xfrm>
            <a:off x="1706993" y="1213723"/>
            <a:ext cx="3875744" cy="793368"/>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95000"/>
              </a:lnSpc>
              <a:spcBef>
                <a:spcPts val="400"/>
              </a:spcBef>
              <a:spcAft>
                <a:spcPts val="20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Arial"/>
                <a:ea typeface="+mn-ea"/>
                <a:cs typeface="+mn-cs"/>
              </a:rPr>
              <a:t>Hands-On Activity</a:t>
            </a:r>
          </a:p>
        </p:txBody>
      </p:sp>
      <p:sp>
        <p:nvSpPr>
          <p:cNvPr id="7" name="TextBox 6">
            <a:extLst>
              <a:ext uri="{FF2B5EF4-FFF2-40B4-BE49-F238E27FC236}">
                <a16:creationId xmlns:a16="http://schemas.microsoft.com/office/drawing/2014/main" id="{3EC1D5DB-4595-2D42-A006-BB13E03A0199}"/>
              </a:ext>
            </a:extLst>
          </p:cNvPr>
          <p:cNvSpPr txBox="1"/>
          <p:nvPr/>
        </p:nvSpPr>
        <p:spPr>
          <a:xfrm>
            <a:off x="1720246" y="2007091"/>
            <a:ext cx="6971560" cy="639366"/>
          </a:xfrm>
          <a:prstGeom prst="rect">
            <a:avLst/>
          </a:prstGeom>
        </p:spPr>
        <p:txBody>
          <a:bodyPr vert="horz" wrap="square" lIns="91440" tIns="45720" rIns="91440" bIns="45720" rtlCol="0" anchor="t">
            <a:noAutofit/>
          </a:bodyPr>
          <a:lstStyle/>
          <a:p>
            <a:pPr lvl="0">
              <a:lnSpc>
                <a:spcPct val="95000"/>
              </a:lnSpc>
              <a:spcBef>
                <a:spcPts val="400"/>
              </a:spcBef>
              <a:spcAft>
                <a:spcPts val="200"/>
              </a:spcAf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Module 3</a:t>
            </a:r>
            <a:r>
              <a:rPr lang="en-US" dirty="0">
                <a:solidFill>
                  <a:prstClr val="white"/>
                </a:solidFill>
              </a:rPr>
              <a:t>: NetApp Cloud Volumes ONTAP</a:t>
            </a: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 name="TextBox 9">
            <a:extLst>
              <a:ext uri="{FF2B5EF4-FFF2-40B4-BE49-F238E27FC236}">
                <a16:creationId xmlns:a16="http://schemas.microsoft.com/office/drawing/2014/main" id="{922F097B-C223-4046-8F24-AA9050B6ED2E}"/>
              </a:ext>
            </a:extLst>
          </p:cNvPr>
          <p:cNvSpPr txBox="1"/>
          <p:nvPr/>
        </p:nvSpPr>
        <p:spPr>
          <a:xfrm>
            <a:off x="1704478" y="3017920"/>
            <a:ext cx="5116010" cy="2387275"/>
          </a:xfrm>
          <a:prstGeom prst="rect">
            <a:avLst/>
          </a:prstGeom>
        </p:spPr>
        <p:txBody>
          <a:bodyPr vert="horz" wrap="square" lIns="91440" tIns="45720" rIns="91440" bIns="45720" rtlCol="0" anchor="t">
            <a:noAutofit/>
          </a:bodyPr>
          <a:lstStyle/>
          <a:p>
            <a:pPr marL="0" marR="0" lvl="0" indent="0" algn="l" defTabSz="914400" rtl="0" eaLnBrk="1" fontAlgn="auto" latinLnBrk="0" hangingPunct="1">
              <a:lnSpc>
                <a:spcPct val="95000"/>
              </a:lnSpc>
              <a:spcBef>
                <a:spcPts val="400"/>
              </a:spcBef>
              <a:spcAft>
                <a:spcPts val="200"/>
              </a:spcAft>
              <a:buClrTx/>
              <a:buSzTx/>
              <a:buFontTx/>
              <a:buNone/>
              <a:tabLst/>
              <a:defRPr/>
            </a:pPr>
            <a:r>
              <a:rPr kumimoji="0" lang="en-US" sz="2800" b="0" i="0" u="none" strike="noStrike" kern="1200" cap="none" spc="0" normalizeH="0" baseline="0" noProof="0" dirty="0">
                <a:ln>
                  <a:noFill/>
                </a:ln>
                <a:solidFill>
                  <a:sysClr val="windowText" lastClr="000000"/>
                </a:solidFill>
                <a:effectLst/>
                <a:uLnTx/>
                <a:uFillTx/>
                <a:latin typeface="Arial"/>
                <a:ea typeface="+mn-ea"/>
                <a:cs typeface="+mn-cs"/>
              </a:rPr>
              <a:t>Exercise 1: </a:t>
            </a:r>
          </a:p>
          <a:p>
            <a:pPr lvl="0">
              <a:lnSpc>
                <a:spcPct val="95000"/>
              </a:lnSpc>
              <a:spcBef>
                <a:spcPts val="400"/>
              </a:spcBef>
              <a:spcAft>
                <a:spcPts val="200"/>
              </a:spcAft>
            </a:pPr>
            <a:r>
              <a:rPr lang="en-US" sz="2800" dirty="0">
                <a:solidFill>
                  <a:sysClr val="windowText" lastClr="000000"/>
                </a:solidFill>
              </a:rPr>
              <a:t>Using OnCommand Cloud Manager to Deploy </a:t>
            </a:r>
            <a:r>
              <a:rPr lang="en-US" sz="2800" dirty="0">
                <a:solidFill>
                  <a:srgbClr val="000000"/>
                </a:solidFill>
              </a:rPr>
              <a:t>Cloud Volumes ONTAP</a:t>
            </a:r>
            <a:r>
              <a:rPr lang="en-US" sz="2800" dirty="0">
                <a:solidFill>
                  <a:sysClr val="windowText" lastClr="000000"/>
                </a:solidFill>
              </a:rPr>
              <a:t> </a:t>
            </a:r>
            <a:endParaRPr kumimoji="0" lang="en-US" sz="2800" b="0"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11" name="TextBox 10">
            <a:extLst>
              <a:ext uri="{FF2B5EF4-FFF2-40B4-BE49-F238E27FC236}">
                <a16:creationId xmlns:a16="http://schemas.microsoft.com/office/drawing/2014/main" id="{2652E7BF-1A29-A246-B506-71312388023B}"/>
              </a:ext>
            </a:extLst>
          </p:cNvPr>
          <p:cNvSpPr txBox="1"/>
          <p:nvPr/>
        </p:nvSpPr>
        <p:spPr>
          <a:xfrm>
            <a:off x="6838122" y="-1126435"/>
            <a:ext cx="0" cy="0"/>
          </a:xfrm>
          <a:prstGeom prst="rect">
            <a:avLst/>
          </a:prstGeom>
        </p:spPr>
        <p:txBody>
          <a:bodyPr vert="horz" wrap="none" lIns="91440" tIns="45720" rIns="91440" bIns="45720" rtlCol="0" anchor="ctr">
            <a:noAutofit/>
          </a:bodyPr>
          <a:lstStyle/>
          <a:p>
            <a:pPr marL="0" marR="0" lvl="0" indent="0" algn="l" defTabSz="914400" rtl="0" eaLnBrk="1" fontAlgn="auto" latinLnBrk="0" hangingPunct="1">
              <a:lnSpc>
                <a:spcPct val="95000"/>
              </a:lnSpc>
              <a:spcBef>
                <a:spcPts val="400"/>
              </a:spcBef>
              <a:spcAft>
                <a:spcPts val="20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Arial"/>
              <a:ea typeface="+mn-ea"/>
              <a:cs typeface="+mn-cs"/>
            </a:endParaRPr>
          </a:p>
        </p:txBody>
      </p:sp>
      <p:pic>
        <p:nvPicPr>
          <p:cNvPr id="13" name="Picture 12">
            <a:extLst>
              <a:ext uri="{FF2B5EF4-FFF2-40B4-BE49-F238E27FC236}">
                <a16:creationId xmlns:a16="http://schemas.microsoft.com/office/drawing/2014/main" id="{A5575820-7252-994F-BFCC-25960D992013}"/>
              </a:ext>
            </a:extLst>
          </p:cNvPr>
          <p:cNvPicPr>
            <a:picLocks noChangeAspect="1"/>
          </p:cNvPicPr>
          <p:nvPr/>
        </p:nvPicPr>
        <p:blipFill rotWithShape="1">
          <a:blip r:embed="rId3"/>
          <a:srcRect l="29854" t="43237" r="31727"/>
          <a:stretch/>
        </p:blipFill>
        <p:spPr>
          <a:xfrm>
            <a:off x="-28127" y="1119266"/>
            <a:ext cx="1640029" cy="1615067"/>
          </a:xfrm>
          <a:prstGeom prst="rect">
            <a:avLst/>
          </a:prstGeom>
        </p:spPr>
      </p:pic>
      <p:sp>
        <p:nvSpPr>
          <p:cNvPr id="16" name="Rectangle 15">
            <a:extLst>
              <a:ext uri="{FF2B5EF4-FFF2-40B4-BE49-F238E27FC236}">
                <a16:creationId xmlns:a16="http://schemas.microsoft.com/office/drawing/2014/main" id="{3B701B6B-C40B-304E-B532-52BA536BB405}"/>
              </a:ext>
            </a:extLst>
          </p:cNvPr>
          <p:cNvSpPr/>
          <p:nvPr/>
        </p:nvSpPr>
        <p:spPr>
          <a:xfrm>
            <a:off x="1611903" y="546181"/>
            <a:ext cx="573084" cy="57308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25" name="Group 24">
            <a:extLst>
              <a:ext uri="{FF2B5EF4-FFF2-40B4-BE49-F238E27FC236}">
                <a16:creationId xmlns:a16="http://schemas.microsoft.com/office/drawing/2014/main" id="{4FEE6648-B0EC-8A41-B088-034598CFA867}"/>
              </a:ext>
            </a:extLst>
          </p:cNvPr>
          <p:cNvGrpSpPr/>
          <p:nvPr/>
        </p:nvGrpSpPr>
        <p:grpSpPr>
          <a:xfrm>
            <a:off x="8236770" y="72373"/>
            <a:ext cx="1381793" cy="1381799"/>
            <a:chOff x="6673595" y="1805937"/>
            <a:chExt cx="1280158" cy="1280163"/>
          </a:xfrm>
        </p:grpSpPr>
        <p:sp>
          <p:nvSpPr>
            <p:cNvPr id="26" name="Oval 25">
              <a:extLst>
                <a:ext uri="{FF2B5EF4-FFF2-40B4-BE49-F238E27FC236}">
                  <a16:creationId xmlns:a16="http://schemas.microsoft.com/office/drawing/2014/main" id="{2BEDEECD-9176-854C-B65E-E70AB178E25D}"/>
                </a:ext>
              </a:extLst>
            </p:cNvPr>
            <p:cNvSpPr/>
            <p:nvPr userDrawn="1"/>
          </p:nvSpPr>
          <p:spPr>
            <a:xfrm>
              <a:off x="6934200" y="2032000"/>
              <a:ext cx="838200" cy="838200"/>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27" name="image101.png" descr="Exclamation-Circle-Solid_256.png">
              <a:extLst>
                <a:ext uri="{FF2B5EF4-FFF2-40B4-BE49-F238E27FC236}">
                  <a16:creationId xmlns:a16="http://schemas.microsoft.com/office/drawing/2014/main" id="{B757E266-8097-714B-98D4-D4AA93367546}"/>
                </a:ext>
              </a:extLst>
            </p:cNvPr>
            <p:cNvPicPr/>
            <p:nvPr userDrawn="1"/>
          </p:nvPicPr>
          <p:blipFill>
            <a:blip r:embed="rId4" cstate="print">
              <a:duotone>
                <a:schemeClr val="accent1">
                  <a:shade val="45000"/>
                  <a:satMod val="135000"/>
                </a:schemeClr>
                <a:prstClr val="white"/>
              </a:duotone>
              <a:extLst/>
            </a:blip>
            <a:stretch>
              <a:fillRect/>
            </a:stretch>
          </p:blipFill>
          <p:spPr>
            <a:xfrm>
              <a:off x="6673595" y="1805937"/>
              <a:ext cx="1280158" cy="1280163"/>
            </a:xfrm>
            <a:prstGeom prst="rect">
              <a:avLst/>
            </a:prstGeom>
            <a:ln w="12700">
              <a:miter lim="400000"/>
            </a:ln>
          </p:spPr>
        </p:pic>
      </p:grpSp>
      <p:sp>
        <p:nvSpPr>
          <p:cNvPr id="17" name="TextBox 16">
            <a:extLst>
              <a:ext uri="{FF2B5EF4-FFF2-40B4-BE49-F238E27FC236}">
                <a16:creationId xmlns:a16="http://schemas.microsoft.com/office/drawing/2014/main" id="{B7220510-016C-4645-86FA-F9E317AE2C19}"/>
              </a:ext>
            </a:extLst>
          </p:cNvPr>
          <p:cNvSpPr txBox="1"/>
          <p:nvPr/>
        </p:nvSpPr>
        <p:spPr>
          <a:xfrm>
            <a:off x="1720246" y="4780210"/>
            <a:ext cx="5100242" cy="319913"/>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600" b="0" i="0" u="none" strike="noStrike" kern="1200" cap="none" spc="0" normalizeH="0" baseline="0" noProof="0" dirty="0">
                <a:ln>
                  <a:noFill/>
                </a:ln>
                <a:solidFill>
                  <a:sysClr val="windowText" lastClr="000000"/>
                </a:solidFill>
                <a:effectLst/>
                <a:uLnTx/>
                <a:uFillTx/>
                <a:latin typeface="+mn-lt"/>
              </a:rPr>
              <a:t>This exercise requires approximately </a:t>
            </a:r>
            <a:r>
              <a:rPr lang="en-US" sz="1600" b="1" dirty="0">
                <a:solidFill>
                  <a:sysClr val="windowText" lastClr="000000"/>
                </a:solidFill>
              </a:rPr>
              <a:t>90 minutes</a:t>
            </a:r>
            <a:r>
              <a:rPr kumimoji="0" lang="en-US" sz="1600" b="0" i="0" u="none" strike="noStrike" kern="1200" cap="none" spc="0" normalizeH="0" baseline="0" noProof="0" dirty="0">
                <a:ln>
                  <a:noFill/>
                </a:ln>
                <a:solidFill>
                  <a:sysClr val="windowText" lastClr="000000"/>
                </a:solidFill>
                <a:effectLst/>
                <a:uLnTx/>
                <a:uFillTx/>
                <a:latin typeface="+mn-lt"/>
              </a:rPr>
              <a:t>.</a:t>
            </a:r>
          </a:p>
        </p:txBody>
      </p:sp>
    </p:spTree>
    <p:extLst>
      <p:ext uri="{BB962C8B-B14F-4D97-AF65-F5344CB8AC3E}">
        <p14:creationId xmlns:p14="http://schemas.microsoft.com/office/powerpoint/2010/main" val="162592107"/>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8902D77-B85B-1F46-8DC7-27489B2A7880}"/>
              </a:ext>
            </a:extLst>
          </p:cNvPr>
          <p:cNvSpPr>
            <a:spLocks noGrp="1"/>
          </p:cNvSpPr>
          <p:nvPr>
            <p:ph type="sldNum" sz="quarter" idx="4"/>
          </p:nvPr>
        </p:nvSpPr>
        <p:spPr/>
        <p:txBody>
          <a:bodyPr/>
          <a:lstStyle/>
          <a:p>
            <a:fld id="{92978B7E-5EBE-134C-B481-E4E8CA36F800}" type="slidenum">
              <a:rPr lang="en-US" smtClean="0"/>
              <a:pPr/>
              <a:t>29</a:t>
            </a:fld>
            <a:endParaRPr lang="en-US" dirty="0"/>
          </a:p>
        </p:txBody>
      </p:sp>
      <p:sp>
        <p:nvSpPr>
          <p:cNvPr id="20" name="Text Placeholder 19">
            <a:extLst>
              <a:ext uri="{FF2B5EF4-FFF2-40B4-BE49-F238E27FC236}">
                <a16:creationId xmlns:a16="http://schemas.microsoft.com/office/drawing/2014/main" id="{A53EF7E3-3DE5-284A-B3B9-85723906E7C5}"/>
              </a:ext>
            </a:extLst>
          </p:cNvPr>
          <p:cNvSpPr>
            <a:spLocks noGrp="1"/>
          </p:cNvSpPr>
          <p:nvPr>
            <p:ph type="body" sz="quarter" idx="16"/>
          </p:nvPr>
        </p:nvSpPr>
        <p:spPr/>
        <p:txBody>
          <a:bodyPr/>
          <a:lstStyle/>
          <a:p>
            <a:endParaRPr lang="en-US"/>
          </a:p>
        </p:txBody>
      </p:sp>
      <p:sp>
        <p:nvSpPr>
          <p:cNvPr id="11" name="Footer Placeholder 10">
            <a:extLst>
              <a:ext uri="{FF2B5EF4-FFF2-40B4-BE49-F238E27FC236}">
                <a16:creationId xmlns:a16="http://schemas.microsoft.com/office/drawing/2014/main" id="{5FF3AC42-0B5A-BC47-8447-88CE44E7EDA4}"/>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57" name="Rectangle 56">
            <a:extLst>
              <a:ext uri="{FF2B5EF4-FFF2-40B4-BE49-F238E27FC236}">
                <a16:creationId xmlns:a16="http://schemas.microsoft.com/office/drawing/2014/main" id="{2CF1E503-5DEA-B040-8CC0-17D4F96844FC}"/>
              </a:ext>
            </a:extLst>
          </p:cNvPr>
          <p:cNvSpPr/>
          <p:nvPr/>
        </p:nvSpPr>
        <p:spPr>
          <a:xfrm>
            <a:off x="398032" y="605908"/>
            <a:ext cx="5694897" cy="4400432"/>
          </a:xfrm>
          <a:prstGeom prst="rect">
            <a:avLst/>
          </a:prstGeom>
          <a:solidFill>
            <a:schemeClr val="bg2">
              <a:lumMod val="20000"/>
              <a:lumOff val="80000"/>
            </a:schemeClr>
          </a:solidFill>
          <a:ln w="25400">
            <a:solidFill>
              <a:srgbClr val="FF8E0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grpSp>
        <p:nvGrpSpPr>
          <p:cNvPr id="58" name="Group 57">
            <a:extLst>
              <a:ext uri="{FF2B5EF4-FFF2-40B4-BE49-F238E27FC236}">
                <a16:creationId xmlns:a16="http://schemas.microsoft.com/office/drawing/2014/main" id="{F64B5F07-E40B-FA45-A76C-5AF595151A00}"/>
              </a:ext>
            </a:extLst>
          </p:cNvPr>
          <p:cNvGrpSpPr/>
          <p:nvPr/>
        </p:nvGrpSpPr>
        <p:grpSpPr>
          <a:xfrm>
            <a:off x="590257" y="433067"/>
            <a:ext cx="5747185" cy="4374274"/>
            <a:chOff x="590257" y="433067"/>
            <a:chExt cx="5747185" cy="4374274"/>
          </a:xfrm>
        </p:grpSpPr>
        <p:sp>
          <p:nvSpPr>
            <p:cNvPr id="60" name="Graphic 15">
              <a:extLst>
                <a:ext uri="{FF2B5EF4-FFF2-40B4-BE49-F238E27FC236}">
                  <a16:creationId xmlns:a16="http://schemas.microsoft.com/office/drawing/2014/main" id="{3D53A4D3-DAE2-5541-9CD1-FBADEBC47619}"/>
                </a:ext>
              </a:extLst>
            </p:cNvPr>
            <p:cNvSpPr/>
            <p:nvPr/>
          </p:nvSpPr>
          <p:spPr>
            <a:xfrm>
              <a:off x="590257" y="433067"/>
              <a:ext cx="473384" cy="315589"/>
            </a:xfrm>
            <a:custGeom>
              <a:avLst/>
              <a:gdLst>
                <a:gd name="connsiteX0" fmla="*/ 379834 w 473383"/>
                <a:gd name="connsiteY0" fmla="*/ 129617 h 315589"/>
                <a:gd name="connsiteX1" fmla="*/ 242327 w 473383"/>
                <a:gd name="connsiteY1" fmla="*/ 16907 h 315589"/>
                <a:gd name="connsiteX2" fmla="*/ 118346 w 473383"/>
                <a:gd name="connsiteY2" fmla="*/ 93550 h 315589"/>
                <a:gd name="connsiteX3" fmla="*/ 16907 w 473383"/>
                <a:gd name="connsiteY3" fmla="*/ 204006 h 315589"/>
                <a:gd name="connsiteX4" fmla="*/ 129617 w 473383"/>
                <a:gd name="connsiteY4" fmla="*/ 316716 h 315589"/>
                <a:gd name="connsiteX5" fmla="*/ 373071 w 473383"/>
                <a:gd name="connsiteY5" fmla="*/ 316716 h 315589"/>
                <a:gd name="connsiteX6" fmla="*/ 467748 w 473383"/>
                <a:gd name="connsiteY6" fmla="*/ 222040 h 315589"/>
                <a:gd name="connsiteX7" fmla="*/ 379834 w 473383"/>
                <a:gd name="connsiteY7" fmla="*/ 129617 h 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383" h="315589">
                  <a:moveTo>
                    <a:pt x="379834" y="129617"/>
                  </a:moveTo>
                  <a:cubicBezTo>
                    <a:pt x="366309" y="64245"/>
                    <a:pt x="309954" y="16907"/>
                    <a:pt x="242327" y="16907"/>
                  </a:cubicBezTo>
                  <a:cubicBezTo>
                    <a:pt x="188226" y="16907"/>
                    <a:pt x="140888" y="48465"/>
                    <a:pt x="118346" y="93550"/>
                  </a:cubicBezTo>
                  <a:cubicBezTo>
                    <a:pt x="59737" y="98058"/>
                    <a:pt x="16907" y="145396"/>
                    <a:pt x="16907" y="204006"/>
                  </a:cubicBezTo>
                  <a:cubicBezTo>
                    <a:pt x="16907" y="267124"/>
                    <a:pt x="66499" y="316716"/>
                    <a:pt x="129617" y="316716"/>
                  </a:cubicBezTo>
                  <a:lnTo>
                    <a:pt x="373071" y="316716"/>
                  </a:lnTo>
                  <a:cubicBezTo>
                    <a:pt x="424918" y="316716"/>
                    <a:pt x="467748" y="273886"/>
                    <a:pt x="467748" y="222040"/>
                  </a:cubicBezTo>
                  <a:cubicBezTo>
                    <a:pt x="467748" y="172447"/>
                    <a:pt x="429427" y="131871"/>
                    <a:pt x="379834" y="129617"/>
                  </a:cubicBezTo>
                  <a:close/>
                </a:path>
              </a:pathLst>
            </a:custGeom>
            <a:solidFill>
              <a:srgbClr val="FF8E02"/>
            </a:solidFill>
            <a:ln w="9525" cap="flat">
              <a:noFill/>
              <a:prstDash val="solid"/>
              <a:miter/>
            </a:ln>
          </p:spPr>
          <p:txBody>
            <a:bodyPr rtlCol="0" anchor="b"/>
            <a:lstStyle/>
            <a:p>
              <a:pPr algn="ctr"/>
              <a:r>
                <a:rPr lang="en-US" sz="900" b="1" dirty="0">
                  <a:solidFill>
                    <a:schemeClr val="bg1"/>
                  </a:solidFill>
                </a:rPr>
                <a:t>AWS</a:t>
              </a:r>
            </a:p>
          </p:txBody>
        </p:sp>
        <p:sp>
          <p:nvSpPr>
            <p:cNvPr id="61" name="Rectangle 60">
              <a:extLst>
                <a:ext uri="{FF2B5EF4-FFF2-40B4-BE49-F238E27FC236}">
                  <a16:creationId xmlns:a16="http://schemas.microsoft.com/office/drawing/2014/main" id="{ECC8F8A1-2363-ED43-89E4-31384644FC87}"/>
                </a:ext>
              </a:extLst>
            </p:cNvPr>
            <p:cNvSpPr/>
            <p:nvPr/>
          </p:nvSpPr>
          <p:spPr>
            <a:xfrm>
              <a:off x="668598" y="1007820"/>
              <a:ext cx="3295271" cy="3799521"/>
            </a:xfrm>
            <a:prstGeom prst="rec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62" name="Rectangle 61">
              <a:extLst>
                <a:ext uri="{FF2B5EF4-FFF2-40B4-BE49-F238E27FC236}">
                  <a16:creationId xmlns:a16="http://schemas.microsoft.com/office/drawing/2014/main" id="{C3BD2C4B-D5EB-7543-AC37-6F09CAF96251}"/>
                </a:ext>
              </a:extLst>
            </p:cNvPr>
            <p:cNvSpPr/>
            <p:nvPr/>
          </p:nvSpPr>
          <p:spPr>
            <a:xfrm>
              <a:off x="1768374" y="999033"/>
              <a:ext cx="2195495" cy="221448"/>
            </a:xfrm>
            <a:prstGeom prst="rect">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solidFill>
                    <a:schemeClr val="bg1"/>
                  </a:solidFill>
                </a:rPr>
                <a:t>Primary VPC – 10.221.0.0/16</a:t>
              </a:r>
            </a:p>
          </p:txBody>
        </p:sp>
        <p:sp>
          <p:nvSpPr>
            <p:cNvPr id="63" name="Graphic 15">
              <a:extLst>
                <a:ext uri="{FF2B5EF4-FFF2-40B4-BE49-F238E27FC236}">
                  <a16:creationId xmlns:a16="http://schemas.microsoft.com/office/drawing/2014/main" id="{87251D48-24FC-B546-9279-0C7C3CD855C3}"/>
                </a:ext>
              </a:extLst>
            </p:cNvPr>
            <p:cNvSpPr/>
            <p:nvPr/>
          </p:nvSpPr>
          <p:spPr>
            <a:xfrm>
              <a:off x="793420" y="810607"/>
              <a:ext cx="473384" cy="315589"/>
            </a:xfrm>
            <a:custGeom>
              <a:avLst/>
              <a:gdLst>
                <a:gd name="connsiteX0" fmla="*/ 379834 w 473383"/>
                <a:gd name="connsiteY0" fmla="*/ 129617 h 315589"/>
                <a:gd name="connsiteX1" fmla="*/ 242327 w 473383"/>
                <a:gd name="connsiteY1" fmla="*/ 16907 h 315589"/>
                <a:gd name="connsiteX2" fmla="*/ 118346 w 473383"/>
                <a:gd name="connsiteY2" fmla="*/ 93550 h 315589"/>
                <a:gd name="connsiteX3" fmla="*/ 16907 w 473383"/>
                <a:gd name="connsiteY3" fmla="*/ 204006 h 315589"/>
                <a:gd name="connsiteX4" fmla="*/ 129617 w 473383"/>
                <a:gd name="connsiteY4" fmla="*/ 316716 h 315589"/>
                <a:gd name="connsiteX5" fmla="*/ 373071 w 473383"/>
                <a:gd name="connsiteY5" fmla="*/ 316716 h 315589"/>
                <a:gd name="connsiteX6" fmla="*/ 467748 w 473383"/>
                <a:gd name="connsiteY6" fmla="*/ 222040 h 315589"/>
                <a:gd name="connsiteX7" fmla="*/ 379834 w 473383"/>
                <a:gd name="connsiteY7" fmla="*/ 129617 h 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383" h="315589">
                  <a:moveTo>
                    <a:pt x="379834" y="129617"/>
                  </a:moveTo>
                  <a:cubicBezTo>
                    <a:pt x="366309" y="64245"/>
                    <a:pt x="309954" y="16907"/>
                    <a:pt x="242327" y="16907"/>
                  </a:cubicBezTo>
                  <a:cubicBezTo>
                    <a:pt x="188226" y="16907"/>
                    <a:pt x="140888" y="48465"/>
                    <a:pt x="118346" y="93550"/>
                  </a:cubicBezTo>
                  <a:cubicBezTo>
                    <a:pt x="59737" y="98058"/>
                    <a:pt x="16907" y="145396"/>
                    <a:pt x="16907" y="204006"/>
                  </a:cubicBezTo>
                  <a:cubicBezTo>
                    <a:pt x="16907" y="267124"/>
                    <a:pt x="66499" y="316716"/>
                    <a:pt x="129617" y="316716"/>
                  </a:cubicBezTo>
                  <a:lnTo>
                    <a:pt x="373071" y="316716"/>
                  </a:lnTo>
                  <a:cubicBezTo>
                    <a:pt x="424918" y="316716"/>
                    <a:pt x="467748" y="273886"/>
                    <a:pt x="467748" y="222040"/>
                  </a:cubicBezTo>
                  <a:cubicBezTo>
                    <a:pt x="467748" y="172447"/>
                    <a:pt x="429427" y="131871"/>
                    <a:pt x="379834" y="129617"/>
                  </a:cubicBezTo>
                  <a:close/>
                </a:path>
              </a:pathLst>
            </a:custGeom>
            <a:solidFill>
              <a:schemeClr val="accent1"/>
            </a:solidFill>
            <a:ln w="9525" cap="flat">
              <a:noFill/>
              <a:prstDash val="solid"/>
              <a:miter/>
            </a:ln>
          </p:spPr>
          <p:txBody>
            <a:bodyPr rtlCol="0" anchor="b"/>
            <a:lstStyle/>
            <a:p>
              <a:pPr algn="ctr"/>
              <a:r>
                <a:rPr lang="en-US" sz="900" b="1" dirty="0">
                  <a:solidFill>
                    <a:schemeClr val="bg1"/>
                  </a:solidFill>
                </a:rPr>
                <a:t>VPC</a:t>
              </a:r>
            </a:p>
          </p:txBody>
        </p:sp>
        <p:sp>
          <p:nvSpPr>
            <p:cNvPr id="64" name="Rectangle 63">
              <a:extLst>
                <a:ext uri="{FF2B5EF4-FFF2-40B4-BE49-F238E27FC236}">
                  <a16:creationId xmlns:a16="http://schemas.microsoft.com/office/drawing/2014/main" id="{480C3F69-13C4-0C47-9F1E-499051B5FB74}"/>
                </a:ext>
              </a:extLst>
            </p:cNvPr>
            <p:cNvSpPr/>
            <p:nvPr/>
          </p:nvSpPr>
          <p:spPr>
            <a:xfrm>
              <a:off x="913111" y="1646099"/>
              <a:ext cx="2262435" cy="226499"/>
            </a:xfrm>
            <a:prstGeom prst="rect">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t>Public Subnet 10.221.16/20 </a:t>
              </a:r>
            </a:p>
          </p:txBody>
        </p:sp>
        <p:sp>
          <p:nvSpPr>
            <p:cNvPr id="65" name="Rectangle 64">
              <a:extLst>
                <a:ext uri="{FF2B5EF4-FFF2-40B4-BE49-F238E27FC236}">
                  <a16:creationId xmlns:a16="http://schemas.microsoft.com/office/drawing/2014/main" id="{99529887-30A2-904E-AE1D-AF8D879113F2}"/>
                </a:ext>
              </a:extLst>
            </p:cNvPr>
            <p:cNvSpPr/>
            <p:nvPr/>
          </p:nvSpPr>
          <p:spPr>
            <a:xfrm>
              <a:off x="913111" y="1858605"/>
              <a:ext cx="2262435" cy="1092488"/>
            </a:xfrm>
            <a:prstGeom prst="rect">
              <a:avLst/>
            </a:prstGeom>
            <a:solidFill>
              <a:schemeClr val="bg2">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nSpc>
                  <a:spcPct val="95000"/>
                </a:lnSpc>
              </a:pPr>
              <a:endParaRPr lang="en-US" sz="800" dirty="0">
                <a:solidFill>
                  <a:schemeClr val="tx1"/>
                </a:solidFill>
              </a:endParaRPr>
            </a:p>
          </p:txBody>
        </p:sp>
        <p:pic>
          <p:nvPicPr>
            <p:cNvPr id="66" name="Picture 65">
              <a:extLst>
                <a:ext uri="{FF2B5EF4-FFF2-40B4-BE49-F238E27FC236}">
                  <a16:creationId xmlns:a16="http://schemas.microsoft.com/office/drawing/2014/main" id="{A06D3032-8E03-C24E-AF1C-676D239DFEF2}"/>
                </a:ext>
              </a:extLst>
            </p:cNvPr>
            <p:cNvPicPr>
              <a:picLocks noChangeAspect="1"/>
            </p:cNvPicPr>
            <p:nvPr/>
          </p:nvPicPr>
          <p:blipFill>
            <a:blip r:embed="rId3"/>
            <a:stretch>
              <a:fillRect/>
            </a:stretch>
          </p:blipFill>
          <p:spPr>
            <a:xfrm>
              <a:off x="943752" y="1656476"/>
              <a:ext cx="172720" cy="193040"/>
            </a:xfrm>
            <a:prstGeom prst="rect">
              <a:avLst/>
            </a:prstGeom>
          </p:spPr>
        </p:pic>
        <p:sp>
          <p:nvSpPr>
            <p:cNvPr id="68" name="Rectangle 67">
              <a:extLst>
                <a:ext uri="{FF2B5EF4-FFF2-40B4-BE49-F238E27FC236}">
                  <a16:creationId xmlns:a16="http://schemas.microsoft.com/office/drawing/2014/main" id="{1F42861C-D6E9-584D-8F7B-3E768222B1B8}"/>
                </a:ext>
              </a:extLst>
            </p:cNvPr>
            <p:cNvSpPr/>
            <p:nvPr/>
          </p:nvSpPr>
          <p:spPr>
            <a:xfrm>
              <a:off x="2145169" y="2118708"/>
              <a:ext cx="527526" cy="527526"/>
            </a:xfrm>
            <a:prstGeom prst="rect">
              <a:avLst/>
            </a:prstGeom>
            <a:solidFill>
              <a:schemeClr val="accent4"/>
            </a:solidFill>
            <a:ln w="1270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600" dirty="0"/>
            </a:p>
          </p:txBody>
        </p:sp>
        <p:sp>
          <p:nvSpPr>
            <p:cNvPr id="69" name="Rectangle 68">
              <a:extLst>
                <a:ext uri="{FF2B5EF4-FFF2-40B4-BE49-F238E27FC236}">
                  <a16:creationId xmlns:a16="http://schemas.microsoft.com/office/drawing/2014/main" id="{38D7A888-BAE4-9348-9B03-25166A4889EF}"/>
                </a:ext>
              </a:extLst>
            </p:cNvPr>
            <p:cNvSpPr/>
            <p:nvPr/>
          </p:nvSpPr>
          <p:spPr>
            <a:xfrm>
              <a:off x="1063641" y="2136886"/>
              <a:ext cx="1096999" cy="497841"/>
            </a:xfrm>
            <a:prstGeom prst="rect">
              <a:avLst/>
            </a:prstGeom>
            <a:solidFill>
              <a:schemeClr val="bg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lnSpc>
                  <a:spcPct val="95000"/>
                </a:lnSpc>
              </a:pPr>
              <a:r>
                <a:rPr lang="en-US" sz="900" dirty="0">
                  <a:solidFill>
                    <a:schemeClr val="tx1"/>
                  </a:solidFill>
                </a:rPr>
                <a:t>W2k16 Amazon EC2 Instance</a:t>
              </a:r>
            </a:p>
          </p:txBody>
        </p:sp>
        <p:sp>
          <p:nvSpPr>
            <p:cNvPr id="71" name="Rectangle 70">
              <a:extLst>
                <a:ext uri="{FF2B5EF4-FFF2-40B4-BE49-F238E27FC236}">
                  <a16:creationId xmlns:a16="http://schemas.microsoft.com/office/drawing/2014/main" id="{77C5A51B-FD58-F945-B2B3-C06A8B5750E7}"/>
                </a:ext>
              </a:extLst>
            </p:cNvPr>
            <p:cNvSpPr/>
            <p:nvPr/>
          </p:nvSpPr>
          <p:spPr>
            <a:xfrm>
              <a:off x="2145169" y="3917485"/>
              <a:ext cx="527526" cy="527526"/>
            </a:xfrm>
            <a:prstGeom prst="rect">
              <a:avLst/>
            </a:prstGeom>
            <a:solidFill>
              <a:schemeClr val="accent4"/>
            </a:solidFill>
            <a:ln w="1270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600" dirty="0"/>
            </a:p>
          </p:txBody>
        </p:sp>
        <p:sp>
          <p:nvSpPr>
            <p:cNvPr id="72" name="Rectangle 71">
              <a:extLst>
                <a:ext uri="{FF2B5EF4-FFF2-40B4-BE49-F238E27FC236}">
                  <a16:creationId xmlns:a16="http://schemas.microsoft.com/office/drawing/2014/main" id="{95EF5021-4859-0E4D-8BDF-F28E4AA21D5E}"/>
                </a:ext>
              </a:extLst>
            </p:cNvPr>
            <p:cNvSpPr/>
            <p:nvPr/>
          </p:nvSpPr>
          <p:spPr>
            <a:xfrm>
              <a:off x="1063641" y="3944521"/>
              <a:ext cx="1096999" cy="497841"/>
            </a:xfrm>
            <a:prstGeom prst="rect">
              <a:avLst/>
            </a:prstGeom>
            <a:solidFill>
              <a:schemeClr val="bg2">
                <a:lumMod val="20000"/>
                <a:lumOff val="8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lnSpc>
                  <a:spcPct val="95000"/>
                </a:lnSpc>
              </a:pPr>
              <a:r>
                <a:rPr lang="en-US" sz="900" dirty="0">
                  <a:solidFill>
                    <a:schemeClr val="tx1"/>
                  </a:solidFill>
                </a:rPr>
                <a:t>RedHat Linux Instance</a:t>
              </a:r>
            </a:p>
          </p:txBody>
        </p:sp>
        <p:grpSp>
          <p:nvGrpSpPr>
            <p:cNvPr id="73" name="Group 72">
              <a:extLst>
                <a:ext uri="{FF2B5EF4-FFF2-40B4-BE49-F238E27FC236}">
                  <a16:creationId xmlns:a16="http://schemas.microsoft.com/office/drawing/2014/main" id="{E5E63952-2160-CE46-B97D-DBDF201EF6A3}"/>
                </a:ext>
              </a:extLst>
            </p:cNvPr>
            <p:cNvGrpSpPr/>
            <p:nvPr/>
          </p:nvGrpSpPr>
          <p:grpSpPr>
            <a:xfrm>
              <a:off x="2936608" y="2177527"/>
              <a:ext cx="452775" cy="457200"/>
              <a:chOff x="5737100" y="2951195"/>
              <a:chExt cx="452775" cy="457200"/>
            </a:xfrm>
          </p:grpSpPr>
          <p:sp>
            <p:nvSpPr>
              <p:cNvPr id="75" name="Oval 74">
                <a:extLst>
                  <a:ext uri="{FF2B5EF4-FFF2-40B4-BE49-F238E27FC236}">
                    <a16:creationId xmlns:a16="http://schemas.microsoft.com/office/drawing/2014/main" id="{6F791253-24D1-F744-BFC2-A57E08CD406D}"/>
                  </a:ext>
                </a:extLst>
              </p:cNvPr>
              <p:cNvSpPr/>
              <p:nvPr/>
            </p:nvSpPr>
            <p:spPr>
              <a:xfrm>
                <a:off x="5737100" y="2951195"/>
                <a:ext cx="452775" cy="457200"/>
              </a:xfrm>
              <a:prstGeom prst="ellipse">
                <a:avLst/>
              </a:prstGeom>
              <a:solidFill>
                <a:srgbClr val="FF8E0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77" name="Freeform 76">
                <a:extLst>
                  <a:ext uri="{FF2B5EF4-FFF2-40B4-BE49-F238E27FC236}">
                    <a16:creationId xmlns:a16="http://schemas.microsoft.com/office/drawing/2014/main" id="{0DF87EE5-BD65-9641-8DDC-F6A3A9CE6C85}"/>
                  </a:ext>
                </a:extLst>
              </p:cNvPr>
              <p:cNvSpPr/>
              <p:nvPr/>
            </p:nvSpPr>
            <p:spPr>
              <a:xfrm rot="5400000">
                <a:off x="5823337" y="3019040"/>
                <a:ext cx="337832" cy="327716"/>
              </a:xfrm>
              <a:custGeom>
                <a:avLst/>
                <a:gdLst>
                  <a:gd name="connsiteX0" fmla="*/ 246393 w 337832"/>
                  <a:gd name="connsiteY0" fmla="*/ 327716 h 327716"/>
                  <a:gd name="connsiteX1" fmla="*/ 292113 w 337832"/>
                  <a:gd name="connsiteY1" fmla="*/ 275658 h 327716"/>
                  <a:gd name="connsiteX2" fmla="*/ 337832 w 337832"/>
                  <a:gd name="connsiteY2" fmla="*/ 327716 h 327716"/>
                  <a:gd name="connsiteX3" fmla="*/ 119142 w 337832"/>
                  <a:gd name="connsiteY3" fmla="*/ 327716 h 327716"/>
                  <a:gd name="connsiteX4" fmla="*/ 164862 w 337832"/>
                  <a:gd name="connsiteY4" fmla="*/ 275658 h 327716"/>
                  <a:gd name="connsiteX5" fmla="*/ 210581 w 337832"/>
                  <a:gd name="connsiteY5" fmla="*/ 327716 h 327716"/>
                  <a:gd name="connsiteX6" fmla="*/ 20300 w 337832"/>
                  <a:gd name="connsiteY6" fmla="*/ 270384 h 327716"/>
                  <a:gd name="connsiteX7" fmla="*/ 20300 w 337832"/>
                  <a:gd name="connsiteY7" fmla="*/ 114936 h 327716"/>
                  <a:gd name="connsiteX8" fmla="*/ 66019 w 337832"/>
                  <a:gd name="connsiteY8" fmla="*/ 114936 h 327716"/>
                  <a:gd name="connsiteX9" fmla="*/ 66019 w 337832"/>
                  <a:gd name="connsiteY9" fmla="*/ 114939 h 327716"/>
                  <a:gd name="connsiteX10" fmla="*/ 143147 w 337832"/>
                  <a:gd name="connsiteY10" fmla="*/ 114939 h 327716"/>
                  <a:gd name="connsiteX11" fmla="*/ 143147 w 337832"/>
                  <a:gd name="connsiteY11" fmla="*/ 50906 h 327716"/>
                  <a:gd name="connsiteX12" fmla="*/ 117694 w 337832"/>
                  <a:gd name="connsiteY12" fmla="*/ 50906 h 327716"/>
                  <a:gd name="connsiteX13" fmla="*/ 168600 w 337832"/>
                  <a:gd name="connsiteY13" fmla="*/ 0 h 327716"/>
                  <a:gd name="connsiteX14" fmla="*/ 219505 w 337832"/>
                  <a:gd name="connsiteY14" fmla="*/ 50906 h 327716"/>
                  <a:gd name="connsiteX15" fmla="*/ 194052 w 337832"/>
                  <a:gd name="connsiteY15" fmla="*/ 50906 h 327716"/>
                  <a:gd name="connsiteX16" fmla="*/ 194052 w 337832"/>
                  <a:gd name="connsiteY16" fmla="*/ 114939 h 327716"/>
                  <a:gd name="connsiteX17" fmla="*/ 271178 w 337832"/>
                  <a:gd name="connsiteY17" fmla="*/ 114939 h 327716"/>
                  <a:gd name="connsiteX18" fmla="*/ 271178 w 337832"/>
                  <a:gd name="connsiteY18" fmla="*/ 114936 h 327716"/>
                  <a:gd name="connsiteX19" fmla="*/ 316897 w 337832"/>
                  <a:gd name="connsiteY19" fmla="*/ 114936 h 327716"/>
                  <a:gd name="connsiteX20" fmla="*/ 316897 w 337832"/>
                  <a:gd name="connsiteY20" fmla="*/ 270384 h 327716"/>
                  <a:gd name="connsiteX21" fmla="*/ 271178 w 337832"/>
                  <a:gd name="connsiteY21" fmla="*/ 270384 h 327716"/>
                  <a:gd name="connsiteX22" fmla="*/ 271178 w 337832"/>
                  <a:gd name="connsiteY22" fmla="*/ 160659 h 327716"/>
                  <a:gd name="connsiteX23" fmla="*/ 194052 w 337832"/>
                  <a:gd name="connsiteY23" fmla="*/ 160659 h 327716"/>
                  <a:gd name="connsiteX24" fmla="*/ 194052 w 337832"/>
                  <a:gd name="connsiteY24" fmla="*/ 270384 h 327716"/>
                  <a:gd name="connsiteX25" fmla="*/ 143147 w 337832"/>
                  <a:gd name="connsiteY25" fmla="*/ 270384 h 327716"/>
                  <a:gd name="connsiteX26" fmla="*/ 143147 w 337832"/>
                  <a:gd name="connsiteY26" fmla="*/ 160659 h 327716"/>
                  <a:gd name="connsiteX27" fmla="*/ 66019 w 337832"/>
                  <a:gd name="connsiteY27" fmla="*/ 160659 h 327716"/>
                  <a:gd name="connsiteX28" fmla="*/ 66019 w 337832"/>
                  <a:gd name="connsiteY28" fmla="*/ 270384 h 327716"/>
                  <a:gd name="connsiteX29" fmla="*/ 0 w 337832"/>
                  <a:gd name="connsiteY29" fmla="*/ 327716 h 327716"/>
                  <a:gd name="connsiteX30" fmla="*/ 45720 w 337832"/>
                  <a:gd name="connsiteY30" fmla="*/ 275658 h 327716"/>
                  <a:gd name="connsiteX31" fmla="*/ 91439 w 337832"/>
                  <a:gd name="connsiteY31" fmla="*/ 327716 h 32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7832" h="327716">
                    <a:moveTo>
                      <a:pt x="246393" y="327716"/>
                    </a:moveTo>
                    <a:lnTo>
                      <a:pt x="292113" y="275658"/>
                    </a:lnTo>
                    <a:lnTo>
                      <a:pt x="337832" y="327716"/>
                    </a:lnTo>
                    <a:close/>
                    <a:moveTo>
                      <a:pt x="119142" y="327716"/>
                    </a:moveTo>
                    <a:lnTo>
                      <a:pt x="164862" y="275658"/>
                    </a:lnTo>
                    <a:lnTo>
                      <a:pt x="210581" y="327716"/>
                    </a:lnTo>
                    <a:close/>
                    <a:moveTo>
                      <a:pt x="20300" y="270384"/>
                    </a:moveTo>
                    <a:lnTo>
                      <a:pt x="20300" y="114936"/>
                    </a:lnTo>
                    <a:lnTo>
                      <a:pt x="66019" y="114936"/>
                    </a:lnTo>
                    <a:lnTo>
                      <a:pt x="66019" y="114939"/>
                    </a:lnTo>
                    <a:lnTo>
                      <a:pt x="143147" y="114939"/>
                    </a:lnTo>
                    <a:lnTo>
                      <a:pt x="143147" y="50906"/>
                    </a:lnTo>
                    <a:lnTo>
                      <a:pt x="117694" y="50906"/>
                    </a:lnTo>
                    <a:lnTo>
                      <a:pt x="168600" y="0"/>
                    </a:lnTo>
                    <a:lnTo>
                      <a:pt x="219505" y="50906"/>
                    </a:lnTo>
                    <a:lnTo>
                      <a:pt x="194052" y="50906"/>
                    </a:lnTo>
                    <a:lnTo>
                      <a:pt x="194052" y="114939"/>
                    </a:lnTo>
                    <a:lnTo>
                      <a:pt x="271178" y="114939"/>
                    </a:lnTo>
                    <a:lnTo>
                      <a:pt x="271178" y="114936"/>
                    </a:lnTo>
                    <a:lnTo>
                      <a:pt x="316897" y="114936"/>
                    </a:lnTo>
                    <a:lnTo>
                      <a:pt x="316897" y="270384"/>
                    </a:lnTo>
                    <a:lnTo>
                      <a:pt x="271178" y="270384"/>
                    </a:lnTo>
                    <a:lnTo>
                      <a:pt x="271178" y="160659"/>
                    </a:lnTo>
                    <a:lnTo>
                      <a:pt x="194052" y="160659"/>
                    </a:lnTo>
                    <a:lnTo>
                      <a:pt x="194052" y="270384"/>
                    </a:lnTo>
                    <a:lnTo>
                      <a:pt x="143147" y="270384"/>
                    </a:lnTo>
                    <a:lnTo>
                      <a:pt x="143147" y="160659"/>
                    </a:lnTo>
                    <a:lnTo>
                      <a:pt x="66019" y="160659"/>
                    </a:lnTo>
                    <a:lnTo>
                      <a:pt x="66019" y="270384"/>
                    </a:lnTo>
                    <a:close/>
                    <a:moveTo>
                      <a:pt x="0" y="327716"/>
                    </a:moveTo>
                    <a:lnTo>
                      <a:pt x="45720" y="275658"/>
                    </a:lnTo>
                    <a:lnTo>
                      <a:pt x="91439" y="32771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grpSp>
        <p:sp>
          <p:nvSpPr>
            <p:cNvPr id="74" name="Rectangle 73">
              <a:extLst>
                <a:ext uri="{FF2B5EF4-FFF2-40B4-BE49-F238E27FC236}">
                  <a16:creationId xmlns:a16="http://schemas.microsoft.com/office/drawing/2014/main" id="{3031202E-4D22-3648-B73A-27B15FB643B4}"/>
                </a:ext>
              </a:extLst>
            </p:cNvPr>
            <p:cNvSpPr/>
            <p:nvPr/>
          </p:nvSpPr>
          <p:spPr>
            <a:xfrm>
              <a:off x="3379495" y="2195573"/>
              <a:ext cx="1065662" cy="391601"/>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5000"/>
                </a:lnSpc>
              </a:pPr>
              <a:r>
                <a:rPr lang="en-US" sz="900" b="1" dirty="0">
                  <a:solidFill>
                    <a:schemeClr val="tx1"/>
                  </a:solidFill>
                </a:rPr>
                <a:t>NATGW</a:t>
              </a:r>
            </a:p>
          </p:txBody>
        </p:sp>
        <p:sp>
          <p:nvSpPr>
            <p:cNvPr id="134" name="Rectangle 133">
              <a:extLst>
                <a:ext uri="{FF2B5EF4-FFF2-40B4-BE49-F238E27FC236}">
                  <a16:creationId xmlns:a16="http://schemas.microsoft.com/office/drawing/2014/main" id="{CEA73858-C952-E747-BDD4-2549C0574E4A}"/>
                </a:ext>
              </a:extLst>
            </p:cNvPr>
            <p:cNvSpPr/>
            <p:nvPr/>
          </p:nvSpPr>
          <p:spPr>
            <a:xfrm>
              <a:off x="4219256" y="3292771"/>
              <a:ext cx="2118186" cy="32329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b="1" dirty="0">
                  <a:solidFill>
                    <a:schemeClr val="tx1"/>
                  </a:solidFill>
                </a:rPr>
                <a:t>VPN Connections</a:t>
              </a:r>
            </a:p>
          </p:txBody>
        </p:sp>
      </p:grpSp>
      <p:sp>
        <p:nvSpPr>
          <p:cNvPr id="78" name="Rectangle 77">
            <a:extLst>
              <a:ext uri="{FF2B5EF4-FFF2-40B4-BE49-F238E27FC236}">
                <a16:creationId xmlns:a16="http://schemas.microsoft.com/office/drawing/2014/main" id="{B67FB625-31A3-004F-A2F3-A33C0629A89E}"/>
              </a:ext>
            </a:extLst>
          </p:cNvPr>
          <p:cNvSpPr/>
          <p:nvPr/>
        </p:nvSpPr>
        <p:spPr>
          <a:xfrm>
            <a:off x="4637497" y="602647"/>
            <a:ext cx="1455432" cy="221448"/>
          </a:xfrm>
          <a:prstGeom prst="rect">
            <a:avLst/>
          </a:prstGeom>
          <a:solidFill>
            <a:srgbClr val="FF8E02"/>
          </a:solidFill>
          <a:ln w="25400">
            <a:solidFill>
              <a:srgbClr val="FF8E0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solidFill>
                  <a:schemeClr val="bg1"/>
                </a:solidFill>
              </a:rPr>
              <a:t>N</a:t>
            </a:r>
            <a:r>
              <a:rPr lang="en-US" sz="900">
                <a:solidFill>
                  <a:schemeClr val="bg1"/>
                </a:solidFill>
              </a:rPr>
              <a:t>. </a:t>
            </a:r>
            <a:r>
              <a:rPr lang="en-US" sz="900" dirty="0" err="1">
                <a:solidFill>
                  <a:schemeClr val="bg1"/>
                </a:solidFill>
              </a:rPr>
              <a:t>VirginiaRegion</a:t>
            </a:r>
            <a:endParaRPr lang="en-US" sz="900" dirty="0">
              <a:solidFill>
                <a:schemeClr val="bg1"/>
              </a:solidFill>
            </a:endParaRPr>
          </a:p>
        </p:txBody>
      </p:sp>
      <p:sp>
        <p:nvSpPr>
          <p:cNvPr id="83" name="Rectangle 82">
            <a:extLst>
              <a:ext uri="{FF2B5EF4-FFF2-40B4-BE49-F238E27FC236}">
                <a16:creationId xmlns:a16="http://schemas.microsoft.com/office/drawing/2014/main" id="{D11CB790-5B56-B74C-8C3F-FF9150191105}"/>
              </a:ext>
            </a:extLst>
          </p:cNvPr>
          <p:cNvSpPr/>
          <p:nvPr/>
        </p:nvSpPr>
        <p:spPr>
          <a:xfrm>
            <a:off x="519007" y="1412606"/>
            <a:ext cx="5442859" cy="1716288"/>
          </a:xfrm>
          <a:prstGeom prst="rect">
            <a:avLst/>
          </a:prstGeom>
          <a:noFill/>
          <a:ln w="25400">
            <a:solidFill>
              <a:srgbClr val="FF8E0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84" name="Rectangle 83">
            <a:extLst>
              <a:ext uri="{FF2B5EF4-FFF2-40B4-BE49-F238E27FC236}">
                <a16:creationId xmlns:a16="http://schemas.microsoft.com/office/drawing/2014/main" id="{DE56C437-09A0-7447-B784-04A05704B66B}"/>
              </a:ext>
            </a:extLst>
          </p:cNvPr>
          <p:cNvSpPr/>
          <p:nvPr/>
        </p:nvSpPr>
        <p:spPr>
          <a:xfrm>
            <a:off x="4327699" y="2902585"/>
            <a:ext cx="1634168" cy="22144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solidFill>
                  <a:schemeClr val="accent4"/>
                </a:solidFill>
              </a:rPr>
              <a:t>Availability Zone us-east-1a</a:t>
            </a:r>
          </a:p>
        </p:txBody>
      </p:sp>
      <p:sp>
        <p:nvSpPr>
          <p:cNvPr id="85" name="Rectangle 84">
            <a:extLst>
              <a:ext uri="{FF2B5EF4-FFF2-40B4-BE49-F238E27FC236}">
                <a16:creationId xmlns:a16="http://schemas.microsoft.com/office/drawing/2014/main" id="{CF892EA6-0EE2-8A44-96D4-23B31DB6F2F1}"/>
              </a:ext>
            </a:extLst>
          </p:cNvPr>
          <p:cNvSpPr/>
          <p:nvPr/>
        </p:nvSpPr>
        <p:spPr>
          <a:xfrm>
            <a:off x="913111" y="3514545"/>
            <a:ext cx="2262435" cy="226499"/>
          </a:xfrm>
          <a:prstGeom prst="rect">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t>Private Subnet : 10.221.0.0/20 </a:t>
            </a:r>
          </a:p>
        </p:txBody>
      </p:sp>
      <p:sp>
        <p:nvSpPr>
          <p:cNvPr id="86" name="Rectangle 85">
            <a:extLst>
              <a:ext uri="{FF2B5EF4-FFF2-40B4-BE49-F238E27FC236}">
                <a16:creationId xmlns:a16="http://schemas.microsoft.com/office/drawing/2014/main" id="{A2A8966E-A150-1B44-9554-FE613875F4BA}"/>
              </a:ext>
            </a:extLst>
          </p:cNvPr>
          <p:cNvSpPr/>
          <p:nvPr/>
        </p:nvSpPr>
        <p:spPr>
          <a:xfrm>
            <a:off x="913111" y="3727051"/>
            <a:ext cx="2262435" cy="918789"/>
          </a:xfrm>
          <a:prstGeom prst="rect">
            <a:avLst/>
          </a:prstGeom>
          <a:solidFill>
            <a:schemeClr val="bg2">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nSpc>
                <a:spcPct val="95000"/>
              </a:lnSpc>
            </a:pPr>
            <a:endParaRPr lang="en-US" sz="800" dirty="0">
              <a:solidFill>
                <a:schemeClr val="tx1"/>
              </a:solidFill>
            </a:endParaRPr>
          </a:p>
        </p:txBody>
      </p:sp>
      <p:sp>
        <p:nvSpPr>
          <p:cNvPr id="87" name="Rectangle 86">
            <a:extLst>
              <a:ext uri="{FF2B5EF4-FFF2-40B4-BE49-F238E27FC236}">
                <a16:creationId xmlns:a16="http://schemas.microsoft.com/office/drawing/2014/main" id="{1F1B98EB-1015-6046-AC0F-370851454C21}"/>
              </a:ext>
            </a:extLst>
          </p:cNvPr>
          <p:cNvSpPr/>
          <p:nvPr/>
        </p:nvSpPr>
        <p:spPr>
          <a:xfrm>
            <a:off x="519007" y="3204315"/>
            <a:ext cx="5442859" cy="1716288"/>
          </a:xfrm>
          <a:prstGeom prst="rect">
            <a:avLst/>
          </a:prstGeom>
          <a:noFill/>
          <a:ln w="25400">
            <a:solidFill>
              <a:srgbClr val="FF8E0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88" name="Rectangle 87">
            <a:extLst>
              <a:ext uri="{FF2B5EF4-FFF2-40B4-BE49-F238E27FC236}">
                <a16:creationId xmlns:a16="http://schemas.microsoft.com/office/drawing/2014/main" id="{6C7F4E01-A9F9-FE46-BD77-DEA22C9967F0}"/>
              </a:ext>
            </a:extLst>
          </p:cNvPr>
          <p:cNvSpPr/>
          <p:nvPr/>
        </p:nvSpPr>
        <p:spPr>
          <a:xfrm>
            <a:off x="4327699" y="4695646"/>
            <a:ext cx="1634168" cy="22144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solidFill>
                  <a:schemeClr val="accent4"/>
                </a:solidFill>
              </a:rPr>
              <a:t>Availability Zone us-east-1b</a:t>
            </a:r>
          </a:p>
        </p:txBody>
      </p:sp>
      <p:pic>
        <p:nvPicPr>
          <p:cNvPr id="89" name="Picture 88">
            <a:extLst>
              <a:ext uri="{FF2B5EF4-FFF2-40B4-BE49-F238E27FC236}">
                <a16:creationId xmlns:a16="http://schemas.microsoft.com/office/drawing/2014/main" id="{6C9DE5E2-19F9-1C4F-A0BF-B0025DD7826C}"/>
              </a:ext>
            </a:extLst>
          </p:cNvPr>
          <p:cNvPicPr>
            <a:picLocks noChangeAspect="1"/>
          </p:cNvPicPr>
          <p:nvPr/>
        </p:nvPicPr>
        <p:blipFill>
          <a:blip r:embed="rId3"/>
          <a:stretch>
            <a:fillRect/>
          </a:stretch>
        </p:blipFill>
        <p:spPr>
          <a:xfrm>
            <a:off x="943752" y="3523573"/>
            <a:ext cx="172720" cy="193040"/>
          </a:xfrm>
          <a:prstGeom prst="rect">
            <a:avLst/>
          </a:prstGeom>
        </p:spPr>
      </p:pic>
      <p:grpSp>
        <p:nvGrpSpPr>
          <p:cNvPr id="90" name="Group 89">
            <a:extLst>
              <a:ext uri="{FF2B5EF4-FFF2-40B4-BE49-F238E27FC236}">
                <a16:creationId xmlns:a16="http://schemas.microsoft.com/office/drawing/2014/main" id="{DF26CB9B-6224-704A-BB08-3C1AE5602E1C}"/>
              </a:ext>
            </a:extLst>
          </p:cNvPr>
          <p:cNvGrpSpPr/>
          <p:nvPr/>
        </p:nvGrpSpPr>
        <p:grpSpPr>
          <a:xfrm>
            <a:off x="3755003" y="2691329"/>
            <a:ext cx="457200" cy="457200"/>
            <a:chOff x="7165399" y="438255"/>
            <a:chExt cx="457200" cy="457200"/>
          </a:xfrm>
        </p:grpSpPr>
        <p:sp>
          <p:nvSpPr>
            <p:cNvPr id="91" name="Oval 90">
              <a:extLst>
                <a:ext uri="{FF2B5EF4-FFF2-40B4-BE49-F238E27FC236}">
                  <a16:creationId xmlns:a16="http://schemas.microsoft.com/office/drawing/2014/main" id="{350F1D23-CA96-3C4F-ADC1-EDB6EDA015C0}"/>
                </a:ext>
              </a:extLst>
            </p:cNvPr>
            <p:cNvSpPr>
              <a:spLocks noChangeAspect="1"/>
            </p:cNvSpPr>
            <p:nvPr/>
          </p:nvSpPr>
          <p:spPr>
            <a:xfrm>
              <a:off x="7165399" y="438255"/>
              <a:ext cx="457200" cy="457200"/>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92" name="Graphic 15">
              <a:extLst>
                <a:ext uri="{FF2B5EF4-FFF2-40B4-BE49-F238E27FC236}">
                  <a16:creationId xmlns:a16="http://schemas.microsoft.com/office/drawing/2014/main" id="{E4A4285E-6CC5-8245-8690-FE66BE3E784C}"/>
                </a:ext>
              </a:extLst>
            </p:cNvPr>
            <p:cNvSpPr>
              <a:spLocks noChangeAspect="1"/>
            </p:cNvSpPr>
            <p:nvPr/>
          </p:nvSpPr>
          <p:spPr>
            <a:xfrm>
              <a:off x="7256839" y="575415"/>
              <a:ext cx="274320" cy="182880"/>
            </a:xfrm>
            <a:custGeom>
              <a:avLst/>
              <a:gdLst>
                <a:gd name="connsiteX0" fmla="*/ 379834 w 473383"/>
                <a:gd name="connsiteY0" fmla="*/ 129617 h 315589"/>
                <a:gd name="connsiteX1" fmla="*/ 242327 w 473383"/>
                <a:gd name="connsiteY1" fmla="*/ 16907 h 315589"/>
                <a:gd name="connsiteX2" fmla="*/ 118346 w 473383"/>
                <a:gd name="connsiteY2" fmla="*/ 93550 h 315589"/>
                <a:gd name="connsiteX3" fmla="*/ 16907 w 473383"/>
                <a:gd name="connsiteY3" fmla="*/ 204006 h 315589"/>
                <a:gd name="connsiteX4" fmla="*/ 129617 w 473383"/>
                <a:gd name="connsiteY4" fmla="*/ 316716 h 315589"/>
                <a:gd name="connsiteX5" fmla="*/ 373071 w 473383"/>
                <a:gd name="connsiteY5" fmla="*/ 316716 h 315589"/>
                <a:gd name="connsiteX6" fmla="*/ 467748 w 473383"/>
                <a:gd name="connsiteY6" fmla="*/ 222040 h 315589"/>
                <a:gd name="connsiteX7" fmla="*/ 379834 w 473383"/>
                <a:gd name="connsiteY7" fmla="*/ 129617 h 31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383" h="315589">
                  <a:moveTo>
                    <a:pt x="379834" y="129617"/>
                  </a:moveTo>
                  <a:cubicBezTo>
                    <a:pt x="366309" y="64245"/>
                    <a:pt x="309954" y="16907"/>
                    <a:pt x="242327" y="16907"/>
                  </a:cubicBezTo>
                  <a:cubicBezTo>
                    <a:pt x="188226" y="16907"/>
                    <a:pt x="140888" y="48465"/>
                    <a:pt x="118346" y="93550"/>
                  </a:cubicBezTo>
                  <a:cubicBezTo>
                    <a:pt x="59737" y="98058"/>
                    <a:pt x="16907" y="145396"/>
                    <a:pt x="16907" y="204006"/>
                  </a:cubicBezTo>
                  <a:cubicBezTo>
                    <a:pt x="16907" y="267124"/>
                    <a:pt x="66499" y="316716"/>
                    <a:pt x="129617" y="316716"/>
                  </a:cubicBezTo>
                  <a:lnTo>
                    <a:pt x="373071" y="316716"/>
                  </a:lnTo>
                  <a:cubicBezTo>
                    <a:pt x="424918" y="316716"/>
                    <a:pt x="467748" y="273886"/>
                    <a:pt x="467748" y="222040"/>
                  </a:cubicBezTo>
                  <a:cubicBezTo>
                    <a:pt x="467748" y="172447"/>
                    <a:pt x="429427" y="131871"/>
                    <a:pt x="379834" y="129617"/>
                  </a:cubicBezTo>
                  <a:close/>
                </a:path>
              </a:pathLst>
            </a:custGeom>
            <a:noFill/>
            <a:ln w="25400" cap="flat">
              <a:solidFill>
                <a:schemeClr val="bg1"/>
              </a:solidFill>
              <a:prstDash val="solid"/>
              <a:miter/>
            </a:ln>
          </p:spPr>
          <p:txBody>
            <a:bodyPr rtlCol="0" anchor="b"/>
            <a:lstStyle/>
            <a:p>
              <a:pPr algn="ctr"/>
              <a:endParaRPr lang="en-US" sz="900" b="1" dirty="0">
                <a:solidFill>
                  <a:schemeClr val="bg1"/>
                </a:solidFill>
              </a:endParaRPr>
            </a:p>
          </p:txBody>
        </p:sp>
      </p:grpSp>
      <p:sp>
        <p:nvSpPr>
          <p:cNvPr id="93" name="Rectangle 92">
            <a:extLst>
              <a:ext uri="{FF2B5EF4-FFF2-40B4-BE49-F238E27FC236}">
                <a16:creationId xmlns:a16="http://schemas.microsoft.com/office/drawing/2014/main" id="{D3D7FD0E-6A12-5645-8796-20094F011CB6}"/>
              </a:ext>
            </a:extLst>
          </p:cNvPr>
          <p:cNvSpPr/>
          <p:nvPr/>
        </p:nvSpPr>
        <p:spPr>
          <a:xfrm>
            <a:off x="2682579" y="2708921"/>
            <a:ext cx="1065662" cy="391601"/>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lnSpc>
                <a:spcPct val="95000"/>
              </a:lnSpc>
            </a:pPr>
            <a:r>
              <a:rPr lang="en-US" sz="900" b="1" dirty="0">
                <a:solidFill>
                  <a:schemeClr val="tx1"/>
                </a:solidFill>
              </a:rPr>
              <a:t>IGW</a:t>
            </a:r>
          </a:p>
        </p:txBody>
      </p:sp>
      <p:grpSp>
        <p:nvGrpSpPr>
          <p:cNvPr id="94" name="Group 93">
            <a:extLst>
              <a:ext uri="{FF2B5EF4-FFF2-40B4-BE49-F238E27FC236}">
                <a16:creationId xmlns:a16="http://schemas.microsoft.com/office/drawing/2014/main" id="{26973F2F-9D80-1A47-B3A0-7F6BD3BCF0DE}"/>
              </a:ext>
            </a:extLst>
          </p:cNvPr>
          <p:cNvGrpSpPr/>
          <p:nvPr/>
        </p:nvGrpSpPr>
        <p:grpSpPr>
          <a:xfrm>
            <a:off x="2793679" y="3217593"/>
            <a:ext cx="1430478" cy="457200"/>
            <a:chOff x="2793679" y="3217593"/>
            <a:chExt cx="1430478" cy="457200"/>
          </a:xfrm>
        </p:grpSpPr>
        <p:sp>
          <p:nvSpPr>
            <p:cNvPr id="102" name="Oval 101">
              <a:extLst>
                <a:ext uri="{FF2B5EF4-FFF2-40B4-BE49-F238E27FC236}">
                  <a16:creationId xmlns:a16="http://schemas.microsoft.com/office/drawing/2014/main" id="{02A4F04A-1366-A34D-9AD8-C11D95002B39}"/>
                </a:ext>
              </a:extLst>
            </p:cNvPr>
            <p:cNvSpPr/>
            <p:nvPr/>
          </p:nvSpPr>
          <p:spPr>
            <a:xfrm>
              <a:off x="3771382" y="3217593"/>
              <a:ext cx="452775" cy="457200"/>
            </a:xfrm>
            <a:prstGeom prst="ellipse">
              <a:avLst/>
            </a:prstGeom>
            <a:solidFill>
              <a:srgbClr val="FF8E0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03" name="Rectangle 102">
              <a:extLst>
                <a:ext uri="{FF2B5EF4-FFF2-40B4-BE49-F238E27FC236}">
                  <a16:creationId xmlns:a16="http://schemas.microsoft.com/office/drawing/2014/main" id="{5D02EFEB-E986-824F-AE05-7FBEF3D18468}"/>
                </a:ext>
              </a:extLst>
            </p:cNvPr>
            <p:cNvSpPr/>
            <p:nvPr/>
          </p:nvSpPr>
          <p:spPr>
            <a:xfrm>
              <a:off x="2793679" y="3283601"/>
              <a:ext cx="974824" cy="36199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lnSpc>
                  <a:spcPct val="95000"/>
                </a:lnSpc>
              </a:pPr>
              <a:r>
                <a:rPr lang="en-US" sz="900" b="1" dirty="0">
                  <a:solidFill>
                    <a:schemeClr val="tx1"/>
                  </a:solidFill>
                </a:rPr>
                <a:t>VGW</a:t>
              </a:r>
            </a:p>
          </p:txBody>
        </p:sp>
        <p:pic>
          <p:nvPicPr>
            <p:cNvPr id="104" name="Picture 103">
              <a:extLst>
                <a:ext uri="{FF2B5EF4-FFF2-40B4-BE49-F238E27FC236}">
                  <a16:creationId xmlns:a16="http://schemas.microsoft.com/office/drawing/2014/main" id="{53B5A7B4-E12B-5A43-868C-9F1AEFAD5971}"/>
                </a:ext>
              </a:extLst>
            </p:cNvPr>
            <p:cNvPicPr>
              <a:picLocks noChangeAspect="1"/>
            </p:cNvPicPr>
            <p:nvPr/>
          </p:nvPicPr>
          <p:blipFill>
            <a:blip r:embed="rId3">
              <a:biLevel thresh="25000"/>
            </a:blip>
            <a:stretch>
              <a:fillRect/>
            </a:stretch>
          </p:blipFill>
          <p:spPr>
            <a:xfrm>
              <a:off x="3911409" y="3349673"/>
              <a:ext cx="172720" cy="193040"/>
            </a:xfrm>
            <a:prstGeom prst="rect">
              <a:avLst/>
            </a:prstGeom>
          </p:spPr>
        </p:pic>
      </p:grpSp>
      <p:sp>
        <p:nvSpPr>
          <p:cNvPr id="126" name="Rectangle 125">
            <a:extLst>
              <a:ext uri="{FF2B5EF4-FFF2-40B4-BE49-F238E27FC236}">
                <a16:creationId xmlns:a16="http://schemas.microsoft.com/office/drawing/2014/main" id="{DFE29BA1-5F26-424A-8D77-55911C2A531C}"/>
              </a:ext>
            </a:extLst>
          </p:cNvPr>
          <p:cNvSpPr/>
          <p:nvPr/>
        </p:nvSpPr>
        <p:spPr>
          <a:xfrm>
            <a:off x="986916" y="4211178"/>
            <a:ext cx="730872" cy="427331"/>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solidFill>
                  <a:schemeClr val="tx1"/>
                </a:solidFill>
              </a:rPr>
              <a:t>RedHat Linux Instance</a:t>
            </a:r>
          </a:p>
        </p:txBody>
      </p:sp>
      <p:sp>
        <p:nvSpPr>
          <p:cNvPr id="125" name="Rectangle 124">
            <a:extLst>
              <a:ext uri="{FF2B5EF4-FFF2-40B4-BE49-F238E27FC236}">
                <a16:creationId xmlns:a16="http://schemas.microsoft.com/office/drawing/2014/main" id="{D69E8FE6-29CD-3747-9490-F53CFDF7C8AD}"/>
              </a:ext>
            </a:extLst>
          </p:cNvPr>
          <p:cNvSpPr>
            <a:spLocks noChangeAspect="1"/>
          </p:cNvSpPr>
          <p:nvPr/>
        </p:nvSpPr>
        <p:spPr>
          <a:xfrm>
            <a:off x="1170446" y="3845418"/>
            <a:ext cx="363811" cy="365760"/>
          </a:xfrm>
          <a:prstGeom prst="rect">
            <a:avLst/>
          </a:prstGeom>
          <a:solidFill>
            <a:schemeClr val="accent4"/>
          </a:solidFill>
          <a:ln w="12700">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600" dirty="0"/>
          </a:p>
        </p:txBody>
      </p:sp>
      <p:pic>
        <p:nvPicPr>
          <p:cNvPr id="128" name="Picture 127" descr="ontap-cloud.png">
            <a:extLst>
              <a:ext uri="{FF2B5EF4-FFF2-40B4-BE49-F238E27FC236}">
                <a16:creationId xmlns:a16="http://schemas.microsoft.com/office/drawing/2014/main" id="{A7E9117B-7281-0B49-BAE0-DD396DB2817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52450" y="3860707"/>
            <a:ext cx="365759" cy="365760"/>
          </a:xfrm>
          <a:prstGeom prst="rect">
            <a:avLst/>
          </a:prstGeom>
        </p:spPr>
      </p:pic>
      <p:sp>
        <p:nvSpPr>
          <p:cNvPr id="129" name="Rectangle 128">
            <a:extLst>
              <a:ext uri="{FF2B5EF4-FFF2-40B4-BE49-F238E27FC236}">
                <a16:creationId xmlns:a16="http://schemas.microsoft.com/office/drawing/2014/main" id="{B49FACFE-5F36-3F42-B51A-F93E858950E7}"/>
              </a:ext>
            </a:extLst>
          </p:cNvPr>
          <p:cNvSpPr/>
          <p:nvPr/>
        </p:nvSpPr>
        <p:spPr>
          <a:xfrm>
            <a:off x="6337442" y="1558636"/>
            <a:ext cx="3142137" cy="2494976"/>
          </a:xfrm>
          <a:prstGeom prst="rect">
            <a:avLst/>
          </a:prstGeom>
          <a:solidFill>
            <a:schemeClr val="bg2">
              <a:lumMod val="20000"/>
              <a:lumOff val="8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30" name="Rectangle 129">
            <a:extLst>
              <a:ext uri="{FF2B5EF4-FFF2-40B4-BE49-F238E27FC236}">
                <a16:creationId xmlns:a16="http://schemas.microsoft.com/office/drawing/2014/main" id="{F8E51343-82B0-1D42-99E1-E2D093AC4824}"/>
              </a:ext>
            </a:extLst>
          </p:cNvPr>
          <p:cNvSpPr/>
          <p:nvPr/>
        </p:nvSpPr>
        <p:spPr>
          <a:xfrm>
            <a:off x="7834836" y="1558752"/>
            <a:ext cx="1640560" cy="221448"/>
          </a:xfrm>
          <a:prstGeom prst="rect">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solidFill>
                  <a:schemeClr val="bg1"/>
                </a:solidFill>
              </a:rPr>
              <a:t>On-Premises Data Center</a:t>
            </a:r>
          </a:p>
        </p:txBody>
      </p:sp>
      <p:cxnSp>
        <p:nvCxnSpPr>
          <p:cNvPr id="23" name="Straight Connector 22">
            <a:extLst>
              <a:ext uri="{FF2B5EF4-FFF2-40B4-BE49-F238E27FC236}">
                <a16:creationId xmlns:a16="http://schemas.microsoft.com/office/drawing/2014/main" id="{EA03A549-6309-914A-8EC9-66B6AC614F44}"/>
              </a:ext>
            </a:extLst>
          </p:cNvPr>
          <p:cNvCxnSpPr>
            <a:stCxn id="102" idx="7"/>
          </p:cNvCxnSpPr>
          <p:nvPr/>
        </p:nvCxnSpPr>
        <p:spPr>
          <a:xfrm flipV="1">
            <a:off x="4157850" y="3283601"/>
            <a:ext cx="2179592" cy="94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2DFABEF-8D88-3D44-A5FA-A1E1F60AF056}"/>
              </a:ext>
            </a:extLst>
          </p:cNvPr>
          <p:cNvCxnSpPr>
            <a:stCxn id="102" idx="5"/>
          </p:cNvCxnSpPr>
          <p:nvPr/>
        </p:nvCxnSpPr>
        <p:spPr>
          <a:xfrm>
            <a:off x="4157850" y="3607838"/>
            <a:ext cx="2179592" cy="8224"/>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82FFDBC-8C98-4AD7-98D7-A0DE1C3B40F1}"/>
              </a:ext>
            </a:extLst>
          </p:cNvPr>
          <p:cNvGrpSpPr/>
          <p:nvPr/>
        </p:nvGrpSpPr>
        <p:grpSpPr>
          <a:xfrm>
            <a:off x="1678354" y="3863059"/>
            <a:ext cx="730872" cy="775450"/>
            <a:chOff x="1678354" y="3863059"/>
            <a:chExt cx="730872" cy="775450"/>
          </a:xfrm>
        </p:grpSpPr>
        <p:pic>
          <p:nvPicPr>
            <p:cNvPr id="127" name="Picture 126">
              <a:extLst>
                <a:ext uri="{FF2B5EF4-FFF2-40B4-BE49-F238E27FC236}">
                  <a16:creationId xmlns:a16="http://schemas.microsoft.com/office/drawing/2014/main" id="{D6D998FD-B3E7-E540-9DDA-0B5A9AA373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60474" y="3863059"/>
              <a:ext cx="365760" cy="365760"/>
            </a:xfrm>
            <a:prstGeom prst="rect">
              <a:avLst/>
            </a:prstGeom>
          </p:spPr>
        </p:pic>
        <p:sp>
          <p:nvSpPr>
            <p:cNvPr id="131" name="Rectangle 130">
              <a:extLst>
                <a:ext uri="{FF2B5EF4-FFF2-40B4-BE49-F238E27FC236}">
                  <a16:creationId xmlns:a16="http://schemas.microsoft.com/office/drawing/2014/main" id="{127381DC-DDD3-4346-AD7E-9AA867D868E1}"/>
                </a:ext>
              </a:extLst>
            </p:cNvPr>
            <p:cNvSpPr/>
            <p:nvPr/>
          </p:nvSpPr>
          <p:spPr>
            <a:xfrm>
              <a:off x="1678354" y="4211178"/>
              <a:ext cx="730872" cy="427331"/>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solidFill>
                    <a:schemeClr val="tx1"/>
                  </a:solidFill>
                </a:rPr>
                <a:t>Cloud Manager</a:t>
              </a:r>
            </a:p>
          </p:txBody>
        </p:sp>
      </p:grpSp>
      <p:sp>
        <p:nvSpPr>
          <p:cNvPr id="132" name="Rectangle 131">
            <a:extLst>
              <a:ext uri="{FF2B5EF4-FFF2-40B4-BE49-F238E27FC236}">
                <a16:creationId xmlns:a16="http://schemas.microsoft.com/office/drawing/2014/main" id="{70E85B58-2135-C743-B4A3-6644BB662C30}"/>
              </a:ext>
            </a:extLst>
          </p:cNvPr>
          <p:cNvSpPr/>
          <p:nvPr/>
        </p:nvSpPr>
        <p:spPr>
          <a:xfrm>
            <a:off x="2366947" y="4211178"/>
            <a:ext cx="730872" cy="427331"/>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900" dirty="0">
                <a:solidFill>
                  <a:schemeClr val="tx1"/>
                </a:solidFill>
              </a:rPr>
              <a:t>Cloud Volumes ONTAP</a:t>
            </a:r>
          </a:p>
        </p:txBody>
      </p:sp>
    </p:spTree>
    <p:extLst>
      <p:ext uri="{BB962C8B-B14F-4D97-AF65-F5344CB8AC3E}">
        <p14:creationId xmlns:p14="http://schemas.microsoft.com/office/powerpoint/2010/main" val="60639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8"/>
                                        </p:tgtEl>
                                        <p:attrNameLst>
                                          <p:attrName>style.visibility</p:attrName>
                                        </p:attrNameLst>
                                      </p:cBhvr>
                                      <p:to>
                                        <p:strVal val="visible"/>
                                      </p:to>
                                    </p:set>
                                    <p:animEffect transition="in" filter="fade">
                                      <p:cBhvr>
                                        <p:cTn id="14" dur="1000"/>
                                        <p:tgtEl>
                                          <p:spTgt spid="128"/>
                                        </p:tgtEl>
                                      </p:cBhvr>
                                    </p:animEffect>
                                    <p:anim calcmode="lin" valueType="num">
                                      <p:cBhvr>
                                        <p:cTn id="15" dur="1000" fill="hold"/>
                                        <p:tgtEl>
                                          <p:spTgt spid="128"/>
                                        </p:tgtEl>
                                        <p:attrNameLst>
                                          <p:attrName>ppt_x</p:attrName>
                                        </p:attrNameLst>
                                      </p:cBhvr>
                                      <p:tavLst>
                                        <p:tav tm="0">
                                          <p:val>
                                            <p:strVal val="#ppt_x"/>
                                          </p:val>
                                        </p:tav>
                                        <p:tav tm="100000">
                                          <p:val>
                                            <p:strVal val="#ppt_x"/>
                                          </p:val>
                                        </p:tav>
                                      </p:tavLst>
                                    </p:anim>
                                    <p:anim calcmode="lin" valueType="num">
                                      <p:cBhvr>
                                        <p:cTn id="16" dur="1000" fill="hold"/>
                                        <p:tgtEl>
                                          <p:spTgt spid="12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1000"/>
                                        <p:tgtEl>
                                          <p:spTgt spid="132"/>
                                        </p:tgtEl>
                                      </p:cBhvr>
                                    </p:animEffect>
                                    <p:anim calcmode="lin" valueType="num">
                                      <p:cBhvr>
                                        <p:cTn id="20" dur="1000" fill="hold"/>
                                        <p:tgtEl>
                                          <p:spTgt spid="132"/>
                                        </p:tgtEl>
                                        <p:attrNameLst>
                                          <p:attrName>ppt_x</p:attrName>
                                        </p:attrNameLst>
                                      </p:cBhvr>
                                      <p:tavLst>
                                        <p:tav tm="0">
                                          <p:val>
                                            <p:strVal val="#ppt_x"/>
                                          </p:val>
                                        </p:tav>
                                        <p:tav tm="100000">
                                          <p:val>
                                            <p:strVal val="#ppt_x"/>
                                          </p:val>
                                        </p:tav>
                                      </p:tavLst>
                                    </p:anim>
                                    <p:anim calcmode="lin" valueType="num">
                                      <p:cBhvr>
                                        <p:cTn id="21"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B4CE-4F0D-46C0-A80C-0DC545D910E6}"/>
              </a:ext>
            </a:extLst>
          </p:cNvPr>
          <p:cNvSpPr>
            <a:spLocks noGrp="1"/>
          </p:cNvSpPr>
          <p:nvPr>
            <p:ph type="title"/>
          </p:nvPr>
        </p:nvSpPr>
        <p:spPr/>
        <p:txBody>
          <a:bodyPr/>
          <a:lstStyle/>
          <a:p>
            <a:r>
              <a:rPr lang="en-US" dirty="0"/>
              <a:t>Enterprise Class Cloud Storage</a:t>
            </a:r>
          </a:p>
        </p:txBody>
      </p:sp>
      <p:sp>
        <p:nvSpPr>
          <p:cNvPr id="3" name="Text Placeholder 2">
            <a:extLst>
              <a:ext uri="{FF2B5EF4-FFF2-40B4-BE49-F238E27FC236}">
                <a16:creationId xmlns:a16="http://schemas.microsoft.com/office/drawing/2014/main" id="{8A52B3E1-DEAB-4CD1-B56F-9035423C8C04}"/>
              </a:ext>
            </a:extLst>
          </p:cNvPr>
          <p:cNvSpPr>
            <a:spLocks noGrp="1"/>
          </p:cNvSpPr>
          <p:nvPr>
            <p:ph type="body" idx="10"/>
          </p:nvPr>
        </p:nvSpPr>
        <p:spPr/>
        <p:txBody>
          <a:bodyPr/>
          <a:lstStyle/>
          <a:p>
            <a:r>
              <a:rPr lang="en-US" dirty="0"/>
              <a:t>Review</a:t>
            </a:r>
          </a:p>
        </p:txBody>
      </p:sp>
      <p:sp>
        <p:nvSpPr>
          <p:cNvPr id="32" name="Text Placeholder 31">
            <a:extLst>
              <a:ext uri="{FF2B5EF4-FFF2-40B4-BE49-F238E27FC236}">
                <a16:creationId xmlns:a16="http://schemas.microsoft.com/office/drawing/2014/main" id="{F0165C5A-AFBE-0041-ADC3-A342D5D57543}"/>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9342BFD6-C188-4B68-8465-0BAC2B92EB2C}"/>
              </a:ext>
            </a:extLst>
          </p:cNvPr>
          <p:cNvSpPr>
            <a:spLocks noGrp="1"/>
          </p:cNvSpPr>
          <p:nvPr>
            <p:ph type="ftr" sz="quarter" idx="3"/>
          </p:nvPr>
        </p:nvSpPr>
        <p:spPr/>
        <p:txBody>
          <a:bodyPr/>
          <a:lstStyle/>
          <a:p>
            <a:pPr>
              <a:defRPr/>
            </a:pPr>
            <a:r>
              <a:rPr lang="en-US"/>
              <a:t>© 2019 NetApp, Inc. All rights reserved. </a:t>
            </a:r>
            <a:endParaRPr lang="en-US" dirty="0"/>
          </a:p>
        </p:txBody>
      </p:sp>
      <p:pic>
        <p:nvPicPr>
          <p:cNvPr id="9" name="Picture 8">
            <a:extLst>
              <a:ext uri="{FF2B5EF4-FFF2-40B4-BE49-F238E27FC236}">
                <a16:creationId xmlns:a16="http://schemas.microsoft.com/office/drawing/2014/main" id="{FBE691B3-F3A0-4097-821A-4EA41C5C5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2553" y="2508128"/>
            <a:ext cx="907390" cy="907390"/>
          </a:xfrm>
          <a:prstGeom prst="rect">
            <a:avLst/>
          </a:prstGeom>
        </p:spPr>
      </p:pic>
      <p:pic>
        <p:nvPicPr>
          <p:cNvPr id="10" name="Picture 9">
            <a:extLst>
              <a:ext uri="{FF2B5EF4-FFF2-40B4-BE49-F238E27FC236}">
                <a16:creationId xmlns:a16="http://schemas.microsoft.com/office/drawing/2014/main" id="{4973EE13-8522-4E94-B620-CE27006910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2604" y="2572294"/>
            <a:ext cx="824607" cy="824607"/>
          </a:xfrm>
          <a:prstGeom prst="rect">
            <a:avLst/>
          </a:prstGeom>
        </p:spPr>
      </p:pic>
      <p:sp>
        <p:nvSpPr>
          <p:cNvPr id="13" name="TextBox 12">
            <a:extLst>
              <a:ext uri="{FF2B5EF4-FFF2-40B4-BE49-F238E27FC236}">
                <a16:creationId xmlns:a16="http://schemas.microsoft.com/office/drawing/2014/main" id="{040A6258-BFDC-43DF-A7FF-1AD788C117BB}"/>
              </a:ext>
            </a:extLst>
          </p:cNvPr>
          <p:cNvSpPr txBox="1"/>
          <p:nvPr/>
        </p:nvSpPr>
        <p:spPr>
          <a:xfrm>
            <a:off x="5758585" y="3474037"/>
            <a:ext cx="1525328" cy="8412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87" tIns="50787" rIns="50787" bIns="50787" numCol="1" spcCol="38100" rtlCol="0" anchor="ctr">
            <a:spAutoFit/>
          </a:bodyPr>
          <a:lstStyle/>
          <a:p>
            <a:pPr algn="ctr" defTabSz="825252" hangingPunct="0"/>
            <a:r>
              <a:rPr lang="en-US" sz="1600" dirty="0">
                <a:solidFill>
                  <a:srgbClr val="000000"/>
                </a:solidFill>
                <a:latin typeface="Arial" charset="0"/>
                <a:ea typeface="Arial" charset="0"/>
                <a:cs typeface="Arial" charset="0"/>
                <a:sym typeface="Helvetica Light"/>
              </a:rPr>
              <a:t>Cloud Volumes </a:t>
            </a:r>
          </a:p>
          <a:p>
            <a:pPr algn="ctr" defTabSz="825252" hangingPunct="0"/>
            <a:r>
              <a:rPr lang="en-US" sz="1600" dirty="0">
                <a:solidFill>
                  <a:srgbClr val="000000"/>
                </a:solidFill>
                <a:latin typeface="Arial" charset="0"/>
                <a:ea typeface="Arial" charset="0"/>
                <a:cs typeface="Arial" charset="0"/>
                <a:sym typeface="Helvetica Light"/>
              </a:rPr>
              <a:t>Service for AWS</a:t>
            </a:r>
            <a:endParaRPr lang="en-US" sz="1600" dirty="0">
              <a:solidFill>
                <a:srgbClr val="000000"/>
              </a:solidFill>
              <a:latin typeface="Arial" panose="020B0604020202020204" pitchFamily="34" charset="0"/>
              <a:ea typeface="Arial" charset="0"/>
              <a:cs typeface="Arial" charset="0"/>
              <a:sym typeface="Helvetica Light"/>
            </a:endParaRPr>
          </a:p>
        </p:txBody>
      </p:sp>
      <p:sp>
        <p:nvSpPr>
          <p:cNvPr id="14" name="TextBox 13">
            <a:extLst>
              <a:ext uri="{FF2B5EF4-FFF2-40B4-BE49-F238E27FC236}">
                <a16:creationId xmlns:a16="http://schemas.microsoft.com/office/drawing/2014/main" id="{FA7674BF-C151-4B86-B80E-0FFF1826F5F7}"/>
              </a:ext>
            </a:extLst>
          </p:cNvPr>
          <p:cNvSpPr txBox="1"/>
          <p:nvPr/>
        </p:nvSpPr>
        <p:spPr>
          <a:xfrm>
            <a:off x="2129916" y="3597148"/>
            <a:ext cx="1525328" cy="5950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87" tIns="50787" rIns="50787" bIns="50787" numCol="1" spcCol="38100" rtlCol="0" anchor="ctr">
            <a:spAutoFit/>
          </a:bodyPr>
          <a:lstStyle/>
          <a:p>
            <a:pPr algn="ctr" defTabSz="825252" hangingPunct="0"/>
            <a:r>
              <a:rPr lang="en-US" sz="1600" dirty="0">
                <a:solidFill>
                  <a:srgbClr val="000000"/>
                </a:solidFill>
                <a:latin typeface="Arial" charset="0"/>
                <a:ea typeface="Arial" charset="0"/>
                <a:cs typeface="Arial" charset="0"/>
                <a:sym typeface="Helvetica Light"/>
              </a:rPr>
              <a:t>Cloud Volumes</a:t>
            </a:r>
            <a:endParaRPr lang="en-US" sz="1600" dirty="0">
              <a:solidFill>
                <a:srgbClr val="000000"/>
              </a:solidFill>
              <a:latin typeface="Arial" panose="020B0604020202020204" pitchFamily="34" charset="0"/>
              <a:ea typeface="Arial" charset="0"/>
              <a:cs typeface="Arial" charset="0"/>
              <a:sym typeface="Helvetica Light"/>
            </a:endParaRPr>
          </a:p>
          <a:p>
            <a:pPr algn="ctr" defTabSz="825252" hangingPunct="0"/>
            <a:r>
              <a:rPr lang="en-US" sz="1600" dirty="0">
                <a:latin typeface="Arial" charset="0"/>
                <a:ea typeface="Arial" charset="0"/>
                <a:cs typeface="Arial" charset="0"/>
                <a:sym typeface="Helvetica Light"/>
              </a:rPr>
              <a:t>ONTAP</a:t>
            </a:r>
          </a:p>
        </p:txBody>
      </p:sp>
      <p:sp>
        <p:nvSpPr>
          <p:cNvPr id="22" name="Right Brace 21">
            <a:extLst>
              <a:ext uri="{FF2B5EF4-FFF2-40B4-BE49-F238E27FC236}">
                <a16:creationId xmlns:a16="http://schemas.microsoft.com/office/drawing/2014/main" id="{51A611B6-EDC2-44CD-B386-F7C8E844AE03}"/>
              </a:ext>
            </a:extLst>
          </p:cNvPr>
          <p:cNvSpPr/>
          <p:nvPr/>
        </p:nvSpPr>
        <p:spPr>
          <a:xfrm rot="16200000">
            <a:off x="4381359" y="464946"/>
            <a:ext cx="458441" cy="3548662"/>
          </a:xfrm>
          <a:prstGeom prst="rightBrace">
            <a:avLst>
              <a:gd name="adj1" fmla="val 5898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TextBox 22">
            <a:extLst>
              <a:ext uri="{FF2B5EF4-FFF2-40B4-BE49-F238E27FC236}">
                <a16:creationId xmlns:a16="http://schemas.microsoft.com/office/drawing/2014/main" id="{7403097C-C007-4096-AD54-1AA84E738DC8}"/>
              </a:ext>
            </a:extLst>
          </p:cNvPr>
          <p:cNvSpPr txBox="1"/>
          <p:nvPr/>
        </p:nvSpPr>
        <p:spPr>
          <a:xfrm>
            <a:off x="3529984" y="1562345"/>
            <a:ext cx="2157617" cy="471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87" tIns="50787" rIns="50787" bIns="50787" numCol="1" spcCol="38100" rtlCol="0" anchor="ctr">
            <a:spAutoFit/>
          </a:bodyPr>
          <a:lstStyle/>
          <a:p>
            <a:pPr algn="ctr" defTabSz="825252" hangingPunct="0"/>
            <a:r>
              <a:rPr lang="en-US" sz="2399" dirty="0">
                <a:solidFill>
                  <a:srgbClr val="000000"/>
                </a:solidFill>
                <a:latin typeface="Arial" charset="0"/>
                <a:ea typeface="Arial" charset="0"/>
                <a:cs typeface="Arial" charset="0"/>
                <a:sym typeface="Helvetica Light"/>
              </a:rPr>
              <a:t>Cloud Storage </a:t>
            </a:r>
          </a:p>
        </p:txBody>
      </p:sp>
      <p:sp>
        <p:nvSpPr>
          <p:cNvPr id="19" name="TextBox 18">
            <a:extLst>
              <a:ext uri="{FF2B5EF4-FFF2-40B4-BE49-F238E27FC236}">
                <a16:creationId xmlns:a16="http://schemas.microsoft.com/office/drawing/2014/main" id="{E29E1BF1-F875-4A67-9422-659A7DA5CC33}"/>
              </a:ext>
            </a:extLst>
          </p:cNvPr>
          <p:cNvSpPr txBox="1"/>
          <p:nvPr/>
        </p:nvSpPr>
        <p:spPr>
          <a:xfrm>
            <a:off x="3849909" y="3645301"/>
            <a:ext cx="1525328" cy="5950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87" tIns="50787" rIns="50787" bIns="50787" numCol="1" spcCol="38100" rtlCol="0" anchor="ctr">
            <a:spAutoFit/>
          </a:bodyPr>
          <a:lstStyle/>
          <a:p>
            <a:pPr algn="ctr" defTabSz="825252" hangingPunct="0"/>
            <a:r>
              <a:rPr lang="en-US" sz="1600" dirty="0">
                <a:solidFill>
                  <a:srgbClr val="000000"/>
                </a:solidFill>
                <a:latin typeface="Arial" charset="0"/>
                <a:ea typeface="Arial" charset="0"/>
                <a:cs typeface="Arial" charset="0"/>
                <a:sym typeface="Helvetica Light"/>
              </a:rPr>
              <a:t>Azure NetApp Files</a:t>
            </a:r>
            <a:endParaRPr lang="en-US" sz="1600" dirty="0">
              <a:solidFill>
                <a:srgbClr val="000000"/>
              </a:solidFill>
              <a:latin typeface="Arial" panose="020B0604020202020204" pitchFamily="34" charset="0"/>
              <a:ea typeface="Arial" charset="0"/>
              <a:cs typeface="Arial" charset="0"/>
              <a:sym typeface="Helvetica Light"/>
            </a:endParaRPr>
          </a:p>
        </p:txBody>
      </p:sp>
      <p:cxnSp>
        <p:nvCxnSpPr>
          <p:cNvPr id="15" name="Straight Connector 14">
            <a:extLst>
              <a:ext uri="{FF2B5EF4-FFF2-40B4-BE49-F238E27FC236}">
                <a16:creationId xmlns:a16="http://schemas.microsoft.com/office/drawing/2014/main" id="{074F110D-F6EF-4E45-8D05-5366D148C3CE}"/>
              </a:ext>
            </a:extLst>
          </p:cNvPr>
          <p:cNvCxnSpPr>
            <a:cxnSpLocks/>
            <a:stCxn id="22" idx="1"/>
            <a:endCxn id="8" idx="0"/>
          </p:cNvCxnSpPr>
          <p:nvPr/>
        </p:nvCxnSpPr>
        <p:spPr>
          <a:xfrm>
            <a:off x="4610580" y="2010057"/>
            <a:ext cx="1994" cy="64470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9B34BAD7-F467-41AE-AE0B-D8A7800631D1}"/>
              </a:ext>
            </a:extLst>
          </p:cNvPr>
          <p:cNvSpPr/>
          <p:nvPr/>
        </p:nvSpPr>
        <p:spPr>
          <a:xfrm>
            <a:off x="1879215" y="2360552"/>
            <a:ext cx="1914065" cy="1879757"/>
          </a:xfrm>
          <a:prstGeom prst="rect">
            <a:avLst/>
          </a:prstGeom>
          <a:noFill/>
          <a:ln w="60325">
            <a:solidFill>
              <a:srgbClr val="80B73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grpSp>
        <p:nvGrpSpPr>
          <p:cNvPr id="16" name="Group 15">
            <a:extLst>
              <a:ext uri="{FF2B5EF4-FFF2-40B4-BE49-F238E27FC236}">
                <a16:creationId xmlns:a16="http://schemas.microsoft.com/office/drawing/2014/main" id="{021D7FA1-8624-E14B-8A7C-527B86F6A98C}"/>
              </a:ext>
            </a:extLst>
          </p:cNvPr>
          <p:cNvGrpSpPr/>
          <p:nvPr/>
        </p:nvGrpSpPr>
        <p:grpSpPr>
          <a:xfrm>
            <a:off x="4232197" y="2654765"/>
            <a:ext cx="760753" cy="760753"/>
            <a:chOff x="4217750" y="2654765"/>
            <a:chExt cx="760753" cy="760753"/>
          </a:xfrm>
        </p:grpSpPr>
        <p:sp>
          <p:nvSpPr>
            <p:cNvPr id="8" name="Oval 7">
              <a:extLst>
                <a:ext uri="{FF2B5EF4-FFF2-40B4-BE49-F238E27FC236}">
                  <a16:creationId xmlns:a16="http://schemas.microsoft.com/office/drawing/2014/main" id="{3E1B10F0-A6A8-5A44-A628-1CDF0BA0B050}"/>
                </a:ext>
              </a:extLst>
            </p:cNvPr>
            <p:cNvSpPr/>
            <p:nvPr/>
          </p:nvSpPr>
          <p:spPr>
            <a:xfrm>
              <a:off x="4217750" y="2654765"/>
              <a:ext cx="760753" cy="760753"/>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11" name="Rectangle 10">
              <a:extLst>
                <a:ext uri="{FF2B5EF4-FFF2-40B4-BE49-F238E27FC236}">
                  <a16:creationId xmlns:a16="http://schemas.microsoft.com/office/drawing/2014/main" id="{828D1E57-69C1-5948-867B-4B373B1B8CD5}"/>
                </a:ext>
              </a:extLst>
            </p:cNvPr>
            <p:cNvSpPr/>
            <p:nvPr/>
          </p:nvSpPr>
          <p:spPr>
            <a:xfrm>
              <a:off x="4365276" y="2854976"/>
              <a:ext cx="482831" cy="106847"/>
            </a:xfrm>
            <a:prstGeom prst="rect">
              <a:avLst/>
            </a:prstGeom>
            <a:noFill/>
            <a:ln w="25400">
              <a:solidFill>
                <a:srgbClr val="A7AEC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20" name="Rectangle 19">
              <a:extLst>
                <a:ext uri="{FF2B5EF4-FFF2-40B4-BE49-F238E27FC236}">
                  <a16:creationId xmlns:a16="http://schemas.microsoft.com/office/drawing/2014/main" id="{17987E6A-A9AD-0642-9ABD-37A0F846051D}"/>
                </a:ext>
              </a:extLst>
            </p:cNvPr>
            <p:cNvSpPr/>
            <p:nvPr/>
          </p:nvSpPr>
          <p:spPr>
            <a:xfrm>
              <a:off x="4365276" y="2989636"/>
              <a:ext cx="482831" cy="106847"/>
            </a:xfrm>
            <a:prstGeom prst="rect">
              <a:avLst/>
            </a:prstGeom>
            <a:noFill/>
            <a:ln w="25400">
              <a:solidFill>
                <a:srgbClr val="A7AEC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21" name="Rectangle 20">
              <a:extLst>
                <a:ext uri="{FF2B5EF4-FFF2-40B4-BE49-F238E27FC236}">
                  <a16:creationId xmlns:a16="http://schemas.microsoft.com/office/drawing/2014/main" id="{33C76C44-E9E7-5F4A-AC9D-31F12D577B04}"/>
                </a:ext>
              </a:extLst>
            </p:cNvPr>
            <p:cNvSpPr/>
            <p:nvPr/>
          </p:nvSpPr>
          <p:spPr>
            <a:xfrm>
              <a:off x="4365276" y="3127931"/>
              <a:ext cx="482831" cy="106847"/>
            </a:xfrm>
            <a:prstGeom prst="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sp>
          <p:nvSpPr>
            <p:cNvPr id="26" name="Freeform 25">
              <a:extLst>
                <a:ext uri="{FF2B5EF4-FFF2-40B4-BE49-F238E27FC236}">
                  <a16:creationId xmlns:a16="http://schemas.microsoft.com/office/drawing/2014/main" id="{A340C847-A1EF-3F46-B870-7305B6EE52D1}"/>
                </a:ext>
              </a:extLst>
            </p:cNvPr>
            <p:cNvSpPr/>
            <p:nvPr/>
          </p:nvSpPr>
          <p:spPr>
            <a:xfrm rot="16200000">
              <a:off x="4449846" y="2878426"/>
              <a:ext cx="301752" cy="349543"/>
            </a:xfrm>
            <a:custGeom>
              <a:avLst/>
              <a:gdLst>
                <a:gd name="connsiteX0" fmla="*/ 301752 w 301752"/>
                <a:gd name="connsiteY0" fmla="*/ 0 h 349543"/>
                <a:gd name="connsiteX1" fmla="*/ 301752 w 301752"/>
                <a:gd name="connsiteY1" fmla="*/ 25564 h 349543"/>
                <a:gd name="connsiteX2" fmla="*/ 301752 w 301752"/>
                <a:gd name="connsiteY2" fmla="*/ 137160 h 349543"/>
                <a:gd name="connsiteX3" fmla="*/ 301752 w 301752"/>
                <a:gd name="connsiteY3" fmla="*/ 212383 h 349543"/>
                <a:gd name="connsiteX4" fmla="*/ 301752 w 301752"/>
                <a:gd name="connsiteY4" fmla="*/ 327316 h 349543"/>
                <a:gd name="connsiteX5" fmla="*/ 301752 w 301752"/>
                <a:gd name="connsiteY5" fmla="*/ 349543 h 349543"/>
                <a:gd name="connsiteX6" fmla="*/ 0 w 301752"/>
                <a:gd name="connsiteY6" fmla="*/ 349543 h 349543"/>
                <a:gd name="connsiteX7" fmla="*/ 0 w 301752"/>
                <a:gd name="connsiteY7" fmla="*/ 212383 h 349543"/>
                <a:gd name="connsiteX8" fmla="*/ 164592 w 301752"/>
                <a:gd name="connsiteY8" fmla="*/ 212383 h 349543"/>
                <a:gd name="connsiteX9" fmla="*/ 164592 w 301752"/>
                <a:gd name="connsiteY9" fmla="*/ 137160 h 349543"/>
                <a:gd name="connsiteX10" fmla="*/ 0 w 301752"/>
                <a:gd name="connsiteY10" fmla="*/ 137160 h 349543"/>
                <a:gd name="connsiteX11" fmla="*/ 0 w 301752"/>
                <a:gd name="connsiteY11" fmla="*/ 0 h 34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752" h="349543">
                  <a:moveTo>
                    <a:pt x="301752" y="0"/>
                  </a:moveTo>
                  <a:lnTo>
                    <a:pt x="301752" y="25564"/>
                  </a:lnTo>
                  <a:lnTo>
                    <a:pt x="301752" y="137160"/>
                  </a:lnTo>
                  <a:lnTo>
                    <a:pt x="301752" y="212383"/>
                  </a:lnTo>
                  <a:lnTo>
                    <a:pt x="301752" y="327316"/>
                  </a:lnTo>
                  <a:lnTo>
                    <a:pt x="301752" y="349543"/>
                  </a:lnTo>
                  <a:lnTo>
                    <a:pt x="0" y="349543"/>
                  </a:lnTo>
                  <a:lnTo>
                    <a:pt x="0" y="212383"/>
                  </a:lnTo>
                  <a:lnTo>
                    <a:pt x="164592" y="212383"/>
                  </a:lnTo>
                  <a:lnTo>
                    <a:pt x="164592" y="137160"/>
                  </a:lnTo>
                  <a:lnTo>
                    <a:pt x="0" y="137160"/>
                  </a:lnTo>
                  <a:lnTo>
                    <a:pt x="0" y="0"/>
                  </a:lnTo>
                  <a:close/>
                </a:path>
              </a:pathLst>
            </a:cu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err="1"/>
            </a:p>
          </p:txBody>
        </p:sp>
      </p:grpSp>
      <p:sp>
        <p:nvSpPr>
          <p:cNvPr id="33" name="Slide Number Placeholder 32">
            <a:extLst>
              <a:ext uri="{FF2B5EF4-FFF2-40B4-BE49-F238E27FC236}">
                <a16:creationId xmlns:a16="http://schemas.microsoft.com/office/drawing/2014/main" id="{53BE8BB6-F5CD-284E-8A9A-D2A2D96C20F8}"/>
              </a:ext>
            </a:extLst>
          </p:cNvPr>
          <p:cNvSpPr>
            <a:spLocks noGrp="1"/>
          </p:cNvSpPr>
          <p:nvPr>
            <p:ph type="sldNum" sz="quarter" idx="4"/>
          </p:nvPr>
        </p:nvSpPr>
        <p:spPr/>
        <p:txBody>
          <a:bodyPr/>
          <a:lstStyle/>
          <a:p>
            <a:fld id="{92978B7E-5EBE-134C-B481-E4E8CA36F800}" type="slidenum">
              <a:rPr lang="en-US" smtClean="0"/>
              <a:pPr/>
              <a:t>3</a:t>
            </a:fld>
            <a:endParaRPr lang="en-US" dirty="0"/>
          </a:p>
        </p:txBody>
      </p:sp>
    </p:spTree>
    <p:extLst>
      <p:ext uri="{BB962C8B-B14F-4D97-AF65-F5344CB8AC3E}">
        <p14:creationId xmlns:p14="http://schemas.microsoft.com/office/powerpoint/2010/main" val="3134139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295DD-3DEB-4545-A0D7-FC04FD9719DB}"/>
              </a:ext>
            </a:extLst>
          </p:cNvPr>
          <p:cNvSpPr>
            <a:spLocks noGrp="1"/>
          </p:cNvSpPr>
          <p:nvPr>
            <p:ph type="title"/>
          </p:nvPr>
        </p:nvSpPr>
        <p:spPr/>
        <p:txBody>
          <a:bodyPr/>
          <a:lstStyle/>
          <a:p>
            <a:r>
              <a:rPr lang="en-US" dirty="0"/>
              <a:t>ACTION: Share Your Experiences</a:t>
            </a:r>
          </a:p>
        </p:txBody>
      </p:sp>
      <p:sp>
        <p:nvSpPr>
          <p:cNvPr id="3" name="Footer Placeholder 2">
            <a:extLst>
              <a:ext uri="{FF2B5EF4-FFF2-40B4-BE49-F238E27FC236}">
                <a16:creationId xmlns:a16="http://schemas.microsoft.com/office/drawing/2014/main" id="{B99165D1-48FA-434C-AAD4-42862B578CC6}"/>
              </a:ext>
            </a:extLst>
          </p:cNvPr>
          <p:cNvSpPr>
            <a:spLocks noGrp="1"/>
          </p:cNvSpPr>
          <p:nvPr>
            <p:ph type="ftr" sz="quarter" idx="10"/>
          </p:nvPr>
        </p:nvSpPr>
        <p:spPr/>
        <p:txBody>
          <a:bodyPr/>
          <a:lstStyle/>
          <a:p>
            <a:pPr>
              <a:defRPr/>
            </a:pPr>
            <a:r>
              <a:rPr lang="en-US"/>
              <a:t>© 2019 NetApp, Inc. All rights reserved. </a:t>
            </a:r>
            <a:endParaRPr lang="en-US" dirty="0"/>
          </a:p>
        </p:txBody>
      </p:sp>
      <p:sp>
        <p:nvSpPr>
          <p:cNvPr id="5" name="Text Placeholder 4">
            <a:extLst>
              <a:ext uri="{FF2B5EF4-FFF2-40B4-BE49-F238E27FC236}">
                <a16:creationId xmlns:a16="http://schemas.microsoft.com/office/drawing/2014/main" id="{344865FD-B2E6-45F1-A960-661527E680BB}"/>
              </a:ext>
            </a:extLst>
          </p:cNvPr>
          <p:cNvSpPr>
            <a:spLocks noGrp="1"/>
          </p:cNvSpPr>
          <p:nvPr>
            <p:ph type="body" idx="12"/>
          </p:nvPr>
        </p:nvSpPr>
        <p:spPr/>
        <p:txBody>
          <a:bodyPr/>
          <a:lstStyle/>
          <a:p>
            <a:r>
              <a:rPr lang="en-US" dirty="0"/>
              <a:t>Roundtable questions for the exercise</a:t>
            </a:r>
          </a:p>
          <a:p>
            <a:endParaRPr lang="en-US" dirty="0"/>
          </a:p>
        </p:txBody>
      </p:sp>
      <p:sp>
        <p:nvSpPr>
          <p:cNvPr id="14" name="Slide Number Placeholder 6">
            <a:extLst>
              <a:ext uri="{FF2B5EF4-FFF2-40B4-BE49-F238E27FC236}">
                <a16:creationId xmlns:a16="http://schemas.microsoft.com/office/drawing/2014/main" id="{23525B44-2F29-4C18-B2DF-F57C4900844F}"/>
              </a:ext>
            </a:extLst>
          </p:cNvPr>
          <p:cNvSpPr txBox="1">
            <a:spLocks/>
          </p:cNvSpPr>
          <p:nvPr/>
        </p:nvSpPr>
        <p:spPr>
          <a:xfrm>
            <a:off x="8889543" y="5218128"/>
            <a:ext cx="671050" cy="17101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6AA2537-0790-4789-A16C-397C663A3332}" type="slidenum">
              <a:rPr lang="en-US" sz="1200" smtClean="0">
                <a:solidFill>
                  <a:schemeClr val="bg1">
                    <a:lumMod val="50000"/>
                  </a:schemeClr>
                </a:solidFill>
              </a:rPr>
              <a:pPr algn="r"/>
              <a:t>30</a:t>
            </a:fld>
            <a:endParaRPr lang="en-US" sz="1200" dirty="0">
              <a:solidFill>
                <a:schemeClr val="bg1">
                  <a:lumMod val="50000"/>
                </a:schemeClr>
              </a:solidFill>
            </a:endParaRPr>
          </a:p>
        </p:txBody>
      </p:sp>
      <p:sp>
        <p:nvSpPr>
          <p:cNvPr id="15" name="Content Placeholder 9">
            <a:extLst>
              <a:ext uri="{FF2B5EF4-FFF2-40B4-BE49-F238E27FC236}">
                <a16:creationId xmlns:a16="http://schemas.microsoft.com/office/drawing/2014/main" id="{EF5ABD84-7F1C-244A-8A73-28E42DE929C3}"/>
              </a:ext>
            </a:extLst>
          </p:cNvPr>
          <p:cNvSpPr txBox="1">
            <a:spLocks/>
          </p:cNvSpPr>
          <p:nvPr/>
        </p:nvSpPr>
        <p:spPr bwMode="auto">
          <a:xfrm>
            <a:off x="2574986" y="2257858"/>
            <a:ext cx="6964907" cy="194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3244" tIns="36623" rIns="73244" bIns="36623" numCol="1" anchor="ctr" anchorCtr="0" compatLnSpc="1">
            <a:prstTxWarp prst="textNoShape">
              <a:avLst/>
            </a:prstTxWarp>
            <a:noAutofit/>
          </a:bodyPr>
          <a:lstStyle>
            <a:lvl1pPr marL="182880" indent="-182880" algn="l" defTabSz="731838" rtl="0" eaLnBrk="0" fontAlgn="base" hangingPunct="0">
              <a:lnSpc>
                <a:spcPct val="100000"/>
              </a:lnSpc>
              <a:spcBef>
                <a:spcPts val="1000"/>
              </a:spcBef>
              <a:spcAft>
                <a:spcPts val="200"/>
              </a:spcAft>
              <a:buClr>
                <a:schemeClr val="tx2"/>
              </a:buClr>
              <a:buFont typeface="Wingdings" charset="2"/>
              <a:buChar char="§"/>
              <a:defRPr sz="2000" kern="1200">
                <a:solidFill>
                  <a:schemeClr val="tx1"/>
                </a:solidFill>
                <a:latin typeface="+mn-lt"/>
                <a:ea typeface="ＭＳ Ｐゴシック" charset="0"/>
                <a:cs typeface="ＭＳ Ｐゴシック" charset="0"/>
              </a:defRPr>
            </a:lvl1pPr>
            <a:lvl2pPr marL="365760" indent="-182880" algn="l" defTabSz="731838" rtl="0" eaLnBrk="0" fontAlgn="base" hangingPunct="0">
              <a:lnSpc>
                <a:spcPct val="100000"/>
              </a:lnSpc>
              <a:spcBef>
                <a:spcPts val="0"/>
              </a:spcBef>
              <a:spcAft>
                <a:spcPts val="200"/>
              </a:spcAft>
              <a:buClr>
                <a:schemeClr val="tx1">
                  <a:lumMod val="50000"/>
                  <a:lumOff val="50000"/>
                </a:schemeClr>
              </a:buClr>
              <a:buFont typeface="Wingdings" charset="2"/>
              <a:buChar char="§"/>
              <a:defRPr sz="1600" kern="1200">
                <a:solidFill>
                  <a:schemeClr val="accent1"/>
                </a:solidFill>
                <a:latin typeface="+mn-lt"/>
                <a:ea typeface="ＭＳ Ｐゴシック" charset="0"/>
                <a:cs typeface="+mn-cs"/>
              </a:defRPr>
            </a:lvl2pPr>
            <a:lvl3pPr marL="574675" indent="-173038" algn="l" defTabSz="731838" rtl="0" eaLnBrk="0" fontAlgn="base" hangingPunct="0">
              <a:lnSpc>
                <a:spcPct val="100000"/>
              </a:lnSpc>
              <a:spcBef>
                <a:spcPts val="0"/>
              </a:spcBef>
              <a:spcAft>
                <a:spcPts val="400"/>
              </a:spcAft>
              <a:buClr>
                <a:schemeClr val="bg2"/>
              </a:buClr>
              <a:buFont typeface="Wingdings" charset="0"/>
              <a:buChar char="§"/>
              <a:defRPr sz="1600" kern="1200">
                <a:solidFill>
                  <a:schemeClr val="tx1"/>
                </a:solidFill>
                <a:latin typeface="+mn-lt"/>
                <a:ea typeface="ＭＳ Ｐゴシック" charset="0"/>
                <a:cs typeface="+mn-cs"/>
              </a:defRPr>
            </a:lvl3pPr>
            <a:lvl4pPr marL="741363" indent="-166688" algn="l" defTabSz="731838" rtl="0" eaLnBrk="0" fontAlgn="base" hangingPunct="0">
              <a:lnSpc>
                <a:spcPct val="100000"/>
              </a:lnSpc>
              <a:spcBef>
                <a:spcPts val="0"/>
              </a:spcBef>
              <a:spcAft>
                <a:spcPts val="400"/>
              </a:spcAft>
              <a:buClr>
                <a:schemeClr val="bg2"/>
              </a:buClr>
              <a:buFont typeface="Wingdings" charset="0"/>
              <a:buChar char="§"/>
              <a:defRPr sz="1400" kern="1200">
                <a:solidFill>
                  <a:schemeClr val="tx1"/>
                </a:solidFill>
                <a:latin typeface="+mn-lt"/>
                <a:ea typeface="ＭＳ Ｐゴシック" charset="0"/>
                <a:cs typeface="+mn-cs"/>
              </a:defRPr>
            </a:lvl4pPr>
            <a:lvl5pPr marL="914400" indent="-173038" algn="l" defTabSz="731838" rtl="0" eaLnBrk="0" fontAlgn="base" hangingPunct="0">
              <a:lnSpc>
                <a:spcPct val="100000"/>
              </a:lnSpc>
              <a:spcBef>
                <a:spcPts val="0"/>
              </a:spcBef>
              <a:spcAft>
                <a:spcPts val="400"/>
              </a:spcAft>
              <a:buClr>
                <a:schemeClr val="bg2"/>
              </a:buClr>
              <a:buFont typeface="Wingdings" charset="0"/>
              <a:buChar char="§"/>
              <a:defRPr lang="en-US" sz="1400" kern="1200">
                <a:solidFill>
                  <a:schemeClr val="tx1"/>
                </a:solidFill>
                <a:latin typeface="+mn-lt"/>
                <a:ea typeface="ＭＳ Ｐゴシック" charset="0"/>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r>
              <a:rPr lang="en-US" dirty="0"/>
              <a:t>How does Cloud Manager have correct permissions to provision </a:t>
            </a:r>
            <a:r>
              <a:rPr lang="en-US" dirty="0">
                <a:solidFill>
                  <a:srgbClr val="000000"/>
                </a:solidFill>
              </a:rPr>
              <a:t>AWS</a:t>
            </a:r>
            <a:r>
              <a:rPr lang="en-US" dirty="0"/>
              <a:t> resources for </a:t>
            </a:r>
            <a:r>
              <a:rPr lang="en-US" dirty="0">
                <a:solidFill>
                  <a:srgbClr val="000000"/>
                </a:solidFill>
              </a:rPr>
              <a:t>Cloud Volumes ONTAP</a:t>
            </a:r>
            <a:r>
              <a:rPr lang="en-US" dirty="0"/>
              <a:t> software? </a:t>
            </a:r>
          </a:p>
          <a:p>
            <a:r>
              <a:rPr lang="en-US" dirty="0"/>
              <a:t>How many </a:t>
            </a:r>
            <a:r>
              <a:rPr lang="en-US" dirty="0">
                <a:solidFill>
                  <a:srgbClr val="000000"/>
                </a:solidFill>
              </a:rPr>
              <a:t>SVMs</a:t>
            </a:r>
            <a:r>
              <a:rPr lang="en-US" dirty="0"/>
              <a:t> can </a:t>
            </a:r>
            <a:r>
              <a:rPr lang="en-US" dirty="0">
                <a:solidFill>
                  <a:srgbClr val="000000"/>
                </a:solidFill>
              </a:rPr>
              <a:t>a Cloud Volumes ONTAP</a:t>
            </a:r>
            <a:r>
              <a:rPr lang="en-US" dirty="0"/>
              <a:t> instance support?</a:t>
            </a:r>
          </a:p>
          <a:p>
            <a:r>
              <a:rPr lang="en-US" dirty="0"/>
              <a:t>Can you add more </a:t>
            </a:r>
            <a:r>
              <a:rPr lang="en-US" dirty="0">
                <a:solidFill>
                  <a:srgbClr val="000000"/>
                </a:solidFill>
              </a:rPr>
              <a:t>disks</a:t>
            </a:r>
            <a:r>
              <a:rPr lang="en-US" dirty="0"/>
              <a:t> to a </a:t>
            </a:r>
            <a:r>
              <a:rPr lang="en-US" dirty="0">
                <a:solidFill>
                  <a:srgbClr val="000000"/>
                </a:solidFill>
              </a:rPr>
              <a:t>Cloud Volumes ONTAP</a:t>
            </a:r>
            <a:r>
              <a:rPr lang="en-US" dirty="0"/>
              <a:t> aggregate by using Cloud Manager?</a:t>
            </a:r>
          </a:p>
        </p:txBody>
      </p:sp>
      <p:grpSp>
        <p:nvGrpSpPr>
          <p:cNvPr id="16" name="Group 15">
            <a:extLst>
              <a:ext uri="{FF2B5EF4-FFF2-40B4-BE49-F238E27FC236}">
                <a16:creationId xmlns:a16="http://schemas.microsoft.com/office/drawing/2014/main" id="{B258729C-266E-304F-ABF0-66625A94AF7A}"/>
              </a:ext>
            </a:extLst>
          </p:cNvPr>
          <p:cNvGrpSpPr/>
          <p:nvPr/>
        </p:nvGrpSpPr>
        <p:grpSpPr>
          <a:xfrm>
            <a:off x="216882" y="2257858"/>
            <a:ext cx="1947657" cy="1947657"/>
            <a:chOff x="3968587" y="2800940"/>
            <a:chExt cx="2141484" cy="2141484"/>
          </a:xfrm>
        </p:grpSpPr>
        <p:sp>
          <p:nvSpPr>
            <p:cNvPr id="17" name="Oval 16">
              <a:extLst>
                <a:ext uri="{FF2B5EF4-FFF2-40B4-BE49-F238E27FC236}">
                  <a16:creationId xmlns:a16="http://schemas.microsoft.com/office/drawing/2014/main" id="{1E54A0DF-81F7-E749-8992-D0CB001E058E}"/>
                </a:ext>
              </a:extLst>
            </p:cNvPr>
            <p:cNvSpPr/>
            <p:nvPr/>
          </p:nvSpPr>
          <p:spPr>
            <a:xfrm>
              <a:off x="3968587" y="2800940"/>
              <a:ext cx="2141484" cy="2141484"/>
            </a:xfrm>
            <a:prstGeom prst="ellipse">
              <a:avLst/>
            </a:prstGeom>
            <a:solidFill>
              <a:srgbClr val="8DC63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grpSp>
          <p:nvGrpSpPr>
            <p:cNvPr id="18" name="Group 17">
              <a:extLst>
                <a:ext uri="{FF2B5EF4-FFF2-40B4-BE49-F238E27FC236}">
                  <a16:creationId xmlns:a16="http://schemas.microsoft.com/office/drawing/2014/main" id="{3F0D3D7B-AE00-9242-AC0E-092D48E9DE7C}"/>
                </a:ext>
              </a:extLst>
            </p:cNvPr>
            <p:cNvGrpSpPr/>
            <p:nvPr/>
          </p:nvGrpSpPr>
          <p:grpSpPr>
            <a:xfrm>
              <a:off x="4275453" y="3136902"/>
              <a:ext cx="1592175" cy="1592178"/>
              <a:chOff x="4001792" y="2945512"/>
              <a:chExt cx="1493518" cy="1493521"/>
            </a:xfrm>
          </p:grpSpPr>
          <p:sp>
            <p:nvSpPr>
              <p:cNvPr id="19" name="Rectangular Callout 18">
                <a:extLst>
                  <a:ext uri="{FF2B5EF4-FFF2-40B4-BE49-F238E27FC236}">
                    <a16:creationId xmlns:a16="http://schemas.microsoft.com/office/drawing/2014/main" id="{BD83B58F-EA0A-214F-8BF9-C9927364D2C3}"/>
                  </a:ext>
                </a:extLst>
              </p:cNvPr>
              <p:cNvSpPr/>
              <p:nvPr/>
            </p:nvSpPr>
            <p:spPr>
              <a:xfrm>
                <a:off x="4652543" y="3428640"/>
                <a:ext cx="634962" cy="542579"/>
              </a:xfrm>
              <a:prstGeom prst="wedgeRectCallout">
                <a:avLst>
                  <a:gd name="adj1" fmla="val 41440"/>
                  <a:gd name="adj2" fmla="val 92222"/>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20" name="Rectangular Callout 19">
                <a:extLst>
                  <a:ext uri="{FF2B5EF4-FFF2-40B4-BE49-F238E27FC236}">
                    <a16:creationId xmlns:a16="http://schemas.microsoft.com/office/drawing/2014/main" id="{A66F216B-B76F-9942-8C72-54E38EE62135}"/>
                  </a:ext>
                </a:extLst>
              </p:cNvPr>
              <p:cNvSpPr/>
              <p:nvPr/>
            </p:nvSpPr>
            <p:spPr>
              <a:xfrm>
                <a:off x="4179208" y="3186210"/>
                <a:ext cx="727320" cy="519491"/>
              </a:xfrm>
              <a:prstGeom prst="wedgeRectCallout">
                <a:avLst>
                  <a:gd name="adj1" fmla="val -30357"/>
                  <a:gd name="adj2" fmla="val 9583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21" name="Rectangle 20">
                <a:extLst>
                  <a:ext uri="{FF2B5EF4-FFF2-40B4-BE49-F238E27FC236}">
                    <a16:creationId xmlns:a16="http://schemas.microsoft.com/office/drawing/2014/main" id="{557E2E0D-E436-5D47-9B57-0212A7FEBDD8}"/>
                  </a:ext>
                </a:extLst>
              </p:cNvPr>
              <p:cNvSpPr/>
              <p:nvPr/>
            </p:nvSpPr>
            <p:spPr>
              <a:xfrm>
                <a:off x="4617909" y="3417095"/>
                <a:ext cx="288619" cy="288606"/>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pic>
            <p:nvPicPr>
              <p:cNvPr id="22" name="image120.png" descr="Support-Speech-Bubbles_256.png">
                <a:extLst>
                  <a:ext uri="{FF2B5EF4-FFF2-40B4-BE49-F238E27FC236}">
                    <a16:creationId xmlns:a16="http://schemas.microsoft.com/office/drawing/2014/main" id="{76FD7F3C-0130-F840-A20C-CC3C9039A29A}"/>
                  </a:ext>
                </a:extLst>
              </p:cNvPr>
              <p:cNvPicPr>
                <a:picLocks noChangeAspect="1"/>
              </p:cNvPicPr>
              <p:nvPr/>
            </p:nvPicPr>
            <p:blipFill>
              <a:blip r:embed="rId3" cstate="print">
                <a:duotone>
                  <a:schemeClr val="bg2">
                    <a:shade val="45000"/>
                    <a:satMod val="135000"/>
                  </a:schemeClr>
                  <a:prstClr val="white"/>
                </a:duotone>
                <a:extLst/>
              </a:blip>
              <a:stretch>
                <a:fillRect/>
              </a:stretch>
            </p:blipFill>
            <p:spPr>
              <a:xfrm>
                <a:off x="4001792" y="2945512"/>
                <a:ext cx="1493518" cy="1493521"/>
              </a:xfrm>
              <a:prstGeom prst="rect">
                <a:avLst/>
              </a:prstGeom>
              <a:ln w="12700">
                <a:miter lim="400000"/>
              </a:ln>
            </p:spPr>
          </p:pic>
        </p:grpSp>
      </p:grpSp>
    </p:spTree>
    <p:extLst>
      <p:ext uri="{BB962C8B-B14F-4D97-AF65-F5344CB8AC3E}">
        <p14:creationId xmlns:p14="http://schemas.microsoft.com/office/powerpoint/2010/main" val="3153528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77885E-028F-054E-B605-0CE0BB57A336}"/>
              </a:ext>
            </a:extLst>
          </p:cNvPr>
          <p:cNvSpPr>
            <a:spLocks noGrp="1"/>
          </p:cNvSpPr>
          <p:nvPr>
            <p:ph type="sldNum" sz="quarter" idx="11"/>
          </p:nvPr>
        </p:nvSpPr>
        <p:spPr/>
        <p:txBody>
          <a:bodyPr/>
          <a:lstStyle/>
          <a:p>
            <a:fld id="{92978B7E-5EBE-134C-B481-E4E8CA36F800}" type="slidenum">
              <a:rPr lang="en-US" smtClean="0"/>
              <a:pPr/>
              <a:t>31</a:t>
            </a:fld>
            <a:endParaRPr lang="en-US" dirty="0"/>
          </a:p>
        </p:txBody>
      </p:sp>
      <p:sp>
        <p:nvSpPr>
          <p:cNvPr id="7" name="Title 6">
            <a:extLst>
              <a:ext uri="{FF2B5EF4-FFF2-40B4-BE49-F238E27FC236}">
                <a16:creationId xmlns:a16="http://schemas.microsoft.com/office/drawing/2014/main" id="{87027446-BC7C-4862-A85E-5B0CA51F176C}"/>
              </a:ext>
            </a:extLst>
          </p:cNvPr>
          <p:cNvSpPr>
            <a:spLocks noGrp="1"/>
          </p:cNvSpPr>
          <p:nvPr>
            <p:ph type="title"/>
          </p:nvPr>
        </p:nvSpPr>
        <p:spPr/>
        <p:txBody>
          <a:bodyPr/>
          <a:lstStyle/>
          <a:p>
            <a:r>
              <a:rPr lang="en-US" dirty="0"/>
              <a:t>What </a:t>
            </a:r>
            <a:r>
              <a:rPr lang="en-US" dirty="0">
                <a:solidFill>
                  <a:srgbClr val="0067C5"/>
                </a:solidFill>
              </a:rPr>
              <a:t>Next</a:t>
            </a:r>
            <a:r>
              <a:rPr lang="en-US" dirty="0"/>
              <a:t>?</a:t>
            </a:r>
          </a:p>
        </p:txBody>
      </p:sp>
      <p:sp>
        <p:nvSpPr>
          <p:cNvPr id="3" name="Footer Placeholder 2">
            <a:extLst>
              <a:ext uri="{FF2B5EF4-FFF2-40B4-BE49-F238E27FC236}">
                <a16:creationId xmlns:a16="http://schemas.microsoft.com/office/drawing/2014/main" id="{43061F9B-690A-471D-816F-A0F2A56C52DD}"/>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10" name="Content Placeholder 8">
            <a:extLst>
              <a:ext uri="{FF2B5EF4-FFF2-40B4-BE49-F238E27FC236}">
                <a16:creationId xmlns:a16="http://schemas.microsoft.com/office/drawing/2014/main" id="{8C25389D-5F46-40DD-8A20-C07936066964}"/>
              </a:ext>
            </a:extLst>
          </p:cNvPr>
          <p:cNvSpPr>
            <a:spLocks noGrp="1"/>
          </p:cNvSpPr>
          <p:nvPr>
            <p:ph sz="quarter" idx="10"/>
          </p:nvPr>
        </p:nvSpPr>
        <p:spPr>
          <a:xfrm>
            <a:off x="2099798" y="1734532"/>
            <a:ext cx="7273925" cy="2026763"/>
          </a:xfrm>
        </p:spPr>
        <p:txBody>
          <a:bodyPr anchor="ctr"/>
          <a:lstStyle/>
          <a:p>
            <a:pPr marL="0" indent="0">
              <a:buNone/>
            </a:pPr>
            <a:r>
              <a:rPr lang="en-US" sz="2400" dirty="0"/>
              <a:t>Now that you have Cloud Manager and </a:t>
            </a:r>
            <a:r>
              <a:rPr lang="en-US" sz="2400" dirty="0">
                <a:solidFill>
                  <a:srgbClr val="000000"/>
                </a:solidFill>
              </a:rPr>
              <a:t>Cloud Volumes ONTAP</a:t>
            </a:r>
            <a:r>
              <a:rPr lang="en-US" sz="2400" dirty="0"/>
              <a:t> software installed, what can you do with them?</a:t>
            </a:r>
          </a:p>
        </p:txBody>
      </p:sp>
    </p:spTree>
    <p:extLst>
      <p:ext uri="{BB962C8B-B14F-4D97-AF65-F5344CB8AC3E}">
        <p14:creationId xmlns:p14="http://schemas.microsoft.com/office/powerpoint/2010/main" val="2134480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9E1943-FFF5-4E4C-B74A-DBF7E8B71947}"/>
              </a:ext>
            </a:extLst>
          </p:cNvPr>
          <p:cNvSpPr>
            <a:spLocks noGrp="1"/>
          </p:cNvSpPr>
          <p:nvPr>
            <p:ph type="title"/>
          </p:nvPr>
        </p:nvSpPr>
        <p:spPr/>
        <p:txBody>
          <a:bodyPr/>
          <a:lstStyle/>
          <a:p>
            <a:r>
              <a:rPr lang="en-US" dirty="0"/>
              <a:t>Module Review</a:t>
            </a:r>
          </a:p>
        </p:txBody>
      </p:sp>
      <p:sp>
        <p:nvSpPr>
          <p:cNvPr id="9" name="Content Placeholder 8">
            <a:extLst>
              <a:ext uri="{FF2B5EF4-FFF2-40B4-BE49-F238E27FC236}">
                <a16:creationId xmlns:a16="http://schemas.microsoft.com/office/drawing/2014/main" id="{53F353D3-B09D-4740-BDF4-06530B58E68F}"/>
              </a:ext>
            </a:extLst>
          </p:cNvPr>
          <p:cNvSpPr>
            <a:spLocks noGrp="1"/>
          </p:cNvSpPr>
          <p:nvPr>
            <p:ph sz="quarter" idx="14"/>
          </p:nvPr>
        </p:nvSpPr>
        <p:spPr/>
        <p:txBody>
          <a:bodyPr/>
          <a:lstStyle/>
          <a:p>
            <a:r>
              <a:rPr lang="en-US" sz="1800" dirty="0"/>
              <a:t>You use Cloud Manager to deploy </a:t>
            </a:r>
            <a:r>
              <a:rPr lang="en-US" sz="1800" dirty="0">
                <a:solidFill>
                  <a:srgbClr val="000000"/>
                </a:solidFill>
              </a:rPr>
              <a:t>Cloud Volumes ONTAP</a:t>
            </a:r>
            <a:r>
              <a:rPr lang="en-US" sz="1800" dirty="0"/>
              <a:t> in </a:t>
            </a:r>
            <a:r>
              <a:rPr lang="en-US" sz="1800" dirty="0">
                <a:solidFill>
                  <a:srgbClr val="000000"/>
                </a:solidFill>
              </a:rPr>
              <a:t>AWS</a:t>
            </a:r>
            <a:r>
              <a:rPr lang="en-US" sz="1800" dirty="0"/>
              <a:t> or Azure.</a:t>
            </a:r>
          </a:p>
          <a:p>
            <a:r>
              <a:rPr lang="en-US" sz="1800" dirty="0">
                <a:solidFill>
                  <a:srgbClr val="000000"/>
                </a:solidFill>
              </a:rPr>
              <a:t>Cloud Volumes ONTAP</a:t>
            </a:r>
            <a:r>
              <a:rPr lang="en-US" sz="1800" dirty="0"/>
              <a:t> is a software </a:t>
            </a:r>
            <a:r>
              <a:rPr lang="en-US" sz="1800" dirty="0">
                <a:solidFill>
                  <a:srgbClr val="000000"/>
                </a:solidFill>
              </a:rPr>
              <a:t>version</a:t>
            </a:r>
            <a:r>
              <a:rPr lang="en-US" sz="1800" dirty="0"/>
              <a:t> of ONTAP for the cloud with all its rich features.</a:t>
            </a:r>
          </a:p>
          <a:p>
            <a:r>
              <a:rPr lang="en-US" sz="1800" dirty="0">
                <a:solidFill>
                  <a:srgbClr val="000000"/>
                </a:solidFill>
              </a:rPr>
              <a:t>Cloud Volumes ONTAP</a:t>
            </a:r>
            <a:r>
              <a:rPr lang="en-US" sz="1800" dirty="0"/>
              <a:t> can be used to manage data that can be accessed by using NFS, CIFS, or iSCSI protocols.</a:t>
            </a:r>
          </a:p>
          <a:p>
            <a:r>
              <a:rPr lang="en-US" sz="1800" dirty="0"/>
              <a:t>Cloud Manager is a management tool for managing </a:t>
            </a:r>
            <a:r>
              <a:rPr lang="en-US" sz="1800" dirty="0">
                <a:solidFill>
                  <a:srgbClr val="000000"/>
                </a:solidFill>
              </a:rPr>
              <a:t>Cloud Volumes ONTAP</a:t>
            </a:r>
            <a:r>
              <a:rPr lang="en-US" sz="1800" dirty="0"/>
              <a:t> in the cloud and on-premises.</a:t>
            </a:r>
          </a:p>
          <a:p>
            <a:r>
              <a:rPr lang="en-US" sz="1800" dirty="0"/>
              <a:t>You can perform some high-level management functions from Cloud Manager, but for more fine-grained control, you use OnCommand System Manager.</a:t>
            </a:r>
          </a:p>
          <a:p>
            <a:endParaRPr lang="en-US" sz="1800" dirty="0"/>
          </a:p>
        </p:txBody>
      </p:sp>
      <p:sp>
        <p:nvSpPr>
          <p:cNvPr id="4" name="Text Placeholder 3">
            <a:extLst>
              <a:ext uri="{FF2B5EF4-FFF2-40B4-BE49-F238E27FC236}">
                <a16:creationId xmlns:a16="http://schemas.microsoft.com/office/drawing/2014/main" id="{9DC3E5A0-D73D-9240-8128-CE91A9F1B6AA}"/>
              </a:ext>
            </a:extLst>
          </p:cNvPr>
          <p:cNvSpPr>
            <a:spLocks noGrp="1"/>
          </p:cNvSpPr>
          <p:nvPr>
            <p:ph type="body" idx="10"/>
          </p:nvPr>
        </p:nvSpPr>
        <p:spPr/>
        <p:txBody>
          <a:bodyPr/>
          <a:lstStyle/>
          <a:p>
            <a:endParaRPr lang="en-US"/>
          </a:p>
        </p:txBody>
      </p:sp>
      <p:sp>
        <p:nvSpPr>
          <p:cNvPr id="2" name="Slide Number Placeholder 1">
            <a:extLst>
              <a:ext uri="{FF2B5EF4-FFF2-40B4-BE49-F238E27FC236}">
                <a16:creationId xmlns:a16="http://schemas.microsoft.com/office/drawing/2014/main" id="{1A8C8A5B-ED9F-594C-969C-8E9F471EE721}"/>
              </a:ext>
            </a:extLst>
          </p:cNvPr>
          <p:cNvSpPr>
            <a:spLocks noGrp="1"/>
          </p:cNvSpPr>
          <p:nvPr>
            <p:ph type="sldNum" sz="quarter" idx="4"/>
          </p:nvPr>
        </p:nvSpPr>
        <p:spPr/>
        <p:txBody>
          <a:bodyPr/>
          <a:lstStyle/>
          <a:p>
            <a:fld id="{92978B7E-5EBE-134C-B481-E4E8CA36F800}" type="slidenum">
              <a:rPr lang="en-US" smtClean="0"/>
              <a:pPr/>
              <a:t>32</a:t>
            </a:fld>
            <a:endParaRPr lang="en-US" dirty="0"/>
          </a:p>
        </p:txBody>
      </p:sp>
      <p:sp>
        <p:nvSpPr>
          <p:cNvPr id="5" name="Text Placeholder 4">
            <a:extLst>
              <a:ext uri="{FF2B5EF4-FFF2-40B4-BE49-F238E27FC236}">
                <a16:creationId xmlns:a16="http://schemas.microsoft.com/office/drawing/2014/main" id="{6BC4F4B4-5247-3A48-A793-F21CAF4402EF}"/>
              </a:ext>
            </a:extLst>
          </p:cNvPr>
          <p:cNvSpPr>
            <a:spLocks noGrp="1"/>
          </p:cNvSpPr>
          <p:nvPr>
            <p:ph type="body" sz="quarter" idx="16"/>
          </p:nvPr>
        </p:nvSpPr>
        <p:spPr/>
        <p:txBody>
          <a:bodyPr/>
          <a:lstStyle/>
          <a:p>
            <a:endParaRPr lang="en-US"/>
          </a:p>
        </p:txBody>
      </p:sp>
      <p:sp>
        <p:nvSpPr>
          <p:cNvPr id="3" name="Footer Placeholder 2">
            <a:extLst>
              <a:ext uri="{FF2B5EF4-FFF2-40B4-BE49-F238E27FC236}">
                <a16:creationId xmlns:a16="http://schemas.microsoft.com/office/drawing/2014/main" id="{BEC7FFB4-5870-4A7E-8D3A-5A0927C43247}"/>
              </a:ext>
            </a:extLst>
          </p:cNvPr>
          <p:cNvSpPr>
            <a:spLocks noGrp="1"/>
          </p:cNvSpPr>
          <p:nvPr>
            <p:ph type="ftr" sz="quarter" idx="3"/>
          </p:nvPr>
        </p:nvSpPr>
        <p:spPr/>
        <p:txBody>
          <a:bodyPr/>
          <a:lstStyle/>
          <a:p>
            <a:r>
              <a:rPr lang="en-US"/>
              <a:t>© 2019 NetApp, Inc. All rights reserved. </a:t>
            </a:r>
            <a:endParaRPr lang="en-US" dirty="0"/>
          </a:p>
        </p:txBody>
      </p:sp>
      <p:grpSp>
        <p:nvGrpSpPr>
          <p:cNvPr id="6" name="Group 5"/>
          <p:cNvGrpSpPr/>
          <p:nvPr/>
        </p:nvGrpSpPr>
        <p:grpSpPr>
          <a:xfrm>
            <a:off x="8237738" y="365567"/>
            <a:ext cx="1156357" cy="1156357"/>
            <a:chOff x="8226503" y="373931"/>
            <a:chExt cx="1156357" cy="1156357"/>
          </a:xfrm>
        </p:grpSpPr>
        <p:sp>
          <p:nvSpPr>
            <p:cNvPr id="8" name="Oval 7"/>
            <p:cNvSpPr/>
            <p:nvPr/>
          </p:nvSpPr>
          <p:spPr>
            <a:xfrm>
              <a:off x="8226503" y="373931"/>
              <a:ext cx="1156357" cy="1156357"/>
            </a:xfrm>
            <a:prstGeom prst="ellipse">
              <a:avLst/>
            </a:prstGeom>
            <a:solidFill>
              <a:srgbClr val="8DC63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sp>
          <p:nvSpPr>
            <p:cNvPr id="10" name="Rectangle 9"/>
            <p:cNvSpPr/>
            <p:nvPr/>
          </p:nvSpPr>
          <p:spPr>
            <a:xfrm>
              <a:off x="8496300" y="647700"/>
              <a:ext cx="622300" cy="622300"/>
            </a:xfrm>
            <a:prstGeom prst="rect">
              <a:avLst/>
            </a:prstGeom>
            <a:solidFill>
              <a:schemeClr val="tx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dirty="0"/>
            </a:p>
          </p:txBody>
        </p:sp>
        <p:pic>
          <p:nvPicPr>
            <p:cNvPr id="11" name="image12.png" descr="Agenda_256.png"/>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348134" y="498140"/>
              <a:ext cx="922866" cy="922866"/>
            </a:xfrm>
            <a:prstGeom prst="rect">
              <a:avLst/>
            </a:prstGeom>
            <a:ln w="12700">
              <a:miter lim="400000"/>
            </a:ln>
          </p:spPr>
        </p:pic>
      </p:grpSp>
    </p:spTree>
    <p:extLst>
      <p:ext uri="{BB962C8B-B14F-4D97-AF65-F5344CB8AC3E}">
        <p14:creationId xmlns:p14="http://schemas.microsoft.com/office/powerpoint/2010/main" val="14672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DF9669F-1BDB-4285-9734-79ADFFCA660D}"/>
              </a:ext>
            </a:extLst>
          </p:cNvPr>
          <p:cNvSpPr>
            <a:spLocks noGrp="1"/>
          </p:cNvSpPr>
          <p:nvPr>
            <p:ph type="ctrTitle"/>
          </p:nvPr>
        </p:nvSpPr>
        <p:spPr/>
        <p:txBody>
          <a:bodyPr/>
          <a:lstStyle/>
          <a:p>
            <a:r>
              <a:rPr lang="en-US" dirty="0">
                <a:solidFill>
                  <a:srgbClr val="0067C5"/>
                </a:solidFill>
              </a:rPr>
              <a:t>Cloud Volumes ONTAP</a:t>
            </a:r>
            <a:endParaRPr lang="en-US" strike="sngStrike" dirty="0">
              <a:solidFill>
                <a:srgbClr val="0067C5"/>
              </a:solidFill>
              <a:latin typeface="Arial" panose="020B0604020202020204" pitchFamily="34" charset="0"/>
            </a:endParaRPr>
          </a:p>
        </p:txBody>
      </p:sp>
      <p:sp>
        <p:nvSpPr>
          <p:cNvPr id="2" name="Text Placeholder 1">
            <a:extLst>
              <a:ext uri="{FF2B5EF4-FFF2-40B4-BE49-F238E27FC236}">
                <a16:creationId xmlns:a16="http://schemas.microsoft.com/office/drawing/2014/main" id="{A65E727C-D7B9-DE47-8F5F-6CFE39E243E4}"/>
              </a:ext>
            </a:extLst>
          </p:cNvPr>
          <p:cNvSpPr>
            <a:spLocks noGrp="1"/>
          </p:cNvSpPr>
          <p:nvPr>
            <p:ph type="body" sz="quarter" idx="10"/>
          </p:nvPr>
        </p:nvSpPr>
        <p:spPr/>
        <p:txBody>
          <a:bodyPr/>
          <a:lstStyle/>
          <a:p>
            <a:endParaRPr lang="en-US"/>
          </a:p>
        </p:txBody>
      </p:sp>
      <p:sp>
        <p:nvSpPr>
          <p:cNvPr id="7" name="Footer Placeholder 6">
            <a:extLst>
              <a:ext uri="{FF2B5EF4-FFF2-40B4-BE49-F238E27FC236}">
                <a16:creationId xmlns:a16="http://schemas.microsoft.com/office/drawing/2014/main" id="{F24B801A-A099-4BFD-9003-515522EFB759}"/>
              </a:ext>
            </a:extLst>
          </p:cNvPr>
          <p:cNvSpPr>
            <a:spLocks noGrp="1"/>
          </p:cNvSpPr>
          <p:nvPr>
            <p:ph type="ftr" sz="quarter" idx="3"/>
          </p:nvPr>
        </p:nvSpPr>
        <p:spPr/>
        <p:txBody>
          <a:bodyPr/>
          <a:lstStyle/>
          <a:p>
            <a:r>
              <a:rPr lang="en-US"/>
              <a:t>© 2019 NetApp, Inc. All rights reserved. </a:t>
            </a:r>
            <a:endParaRPr lang="en-US" dirty="0"/>
          </a:p>
        </p:txBody>
      </p:sp>
      <p:sp>
        <p:nvSpPr>
          <p:cNvPr id="3" name="Slide Number Placeholder 2">
            <a:extLst>
              <a:ext uri="{FF2B5EF4-FFF2-40B4-BE49-F238E27FC236}">
                <a16:creationId xmlns:a16="http://schemas.microsoft.com/office/drawing/2014/main" id="{D8D7F0DF-38D9-F34E-B36F-A7695A0A4021}"/>
              </a:ext>
            </a:extLst>
          </p:cNvPr>
          <p:cNvSpPr>
            <a:spLocks noGrp="1"/>
          </p:cNvSpPr>
          <p:nvPr>
            <p:ph type="sldNum" sz="quarter" idx="4"/>
          </p:nvPr>
        </p:nvSpPr>
        <p:spPr/>
        <p:txBody>
          <a:bodyPr/>
          <a:lstStyle/>
          <a:p>
            <a:fld id="{92978B7E-5EBE-134C-B481-E4E8CA36F800}" type="slidenum">
              <a:rPr lang="en-US" smtClean="0"/>
              <a:pPr/>
              <a:t>4</a:t>
            </a:fld>
            <a:endParaRPr lang="en-US" dirty="0"/>
          </a:p>
        </p:txBody>
      </p:sp>
    </p:spTree>
    <p:extLst>
      <p:ext uri="{BB962C8B-B14F-4D97-AF65-F5344CB8AC3E}">
        <p14:creationId xmlns:p14="http://schemas.microsoft.com/office/powerpoint/2010/main" val="1275649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6FAF2-60F8-47FD-B73F-3A05937638F6}"/>
              </a:ext>
            </a:extLst>
          </p:cNvPr>
          <p:cNvSpPr>
            <a:spLocks noGrp="1"/>
          </p:cNvSpPr>
          <p:nvPr>
            <p:ph type="title"/>
          </p:nvPr>
        </p:nvSpPr>
        <p:spPr/>
        <p:txBody>
          <a:bodyPr/>
          <a:lstStyle/>
          <a:p>
            <a:r>
              <a:rPr lang="en-US" dirty="0">
                <a:solidFill>
                  <a:srgbClr val="0067C5"/>
                </a:solidFill>
              </a:rPr>
              <a:t>Cloud Volumes ONTAP</a:t>
            </a:r>
            <a:endParaRPr lang="en-US" dirty="0">
              <a:solidFill>
                <a:srgbClr val="0067C5"/>
              </a:solidFill>
              <a:latin typeface="Arial" panose="020B0604020202020204" pitchFamily="34" charset="0"/>
            </a:endParaRPr>
          </a:p>
        </p:txBody>
      </p:sp>
      <p:sp>
        <p:nvSpPr>
          <p:cNvPr id="12" name="Content Placeholder 11">
            <a:extLst>
              <a:ext uri="{FF2B5EF4-FFF2-40B4-BE49-F238E27FC236}">
                <a16:creationId xmlns:a16="http://schemas.microsoft.com/office/drawing/2014/main" id="{9D8C54C6-CA32-FE40-8A36-9A9CD0A098EF}"/>
              </a:ext>
            </a:extLst>
          </p:cNvPr>
          <p:cNvSpPr>
            <a:spLocks noGrp="1"/>
          </p:cNvSpPr>
          <p:nvPr>
            <p:ph sz="quarter" idx="14"/>
          </p:nvPr>
        </p:nvSpPr>
        <p:spPr>
          <a:xfrm>
            <a:off x="210495" y="1749068"/>
            <a:ext cx="7705596" cy="3407132"/>
          </a:xfrm>
        </p:spPr>
        <p:txBody>
          <a:bodyPr anchor="ctr"/>
          <a:lstStyle/>
          <a:p>
            <a:pPr marL="187960" indent="-187960">
              <a:lnSpc>
                <a:spcPct val="95000"/>
              </a:lnSpc>
              <a:spcBef>
                <a:spcPts val="800"/>
              </a:spcBef>
              <a:spcAft>
                <a:spcPts val="320"/>
              </a:spcAft>
              <a:buFont typeface="Wingdings" panose="05000000000000000000" pitchFamily="2" charset="2"/>
              <a:buChar char="§"/>
            </a:pPr>
            <a:r>
              <a:rPr lang="en-US" sz="1800" dirty="0"/>
              <a:t>Point-and-click deployment of instances by using Cloud Manager</a:t>
            </a:r>
          </a:p>
          <a:p>
            <a:pPr marL="187960" indent="-187960">
              <a:lnSpc>
                <a:spcPct val="95000"/>
              </a:lnSpc>
              <a:spcBef>
                <a:spcPts val="800"/>
              </a:spcBef>
              <a:spcAft>
                <a:spcPts val="320"/>
              </a:spcAft>
              <a:buFont typeface="Wingdings" panose="05000000000000000000" pitchFamily="2" charset="2"/>
              <a:buChar char="§"/>
            </a:pPr>
            <a:r>
              <a:rPr lang="en-US" sz="1800" dirty="0"/>
              <a:t>Instantaneous </a:t>
            </a:r>
            <a:r>
              <a:rPr lang="en-US" sz="1800" dirty="0">
                <a:solidFill>
                  <a:srgbClr val="000000"/>
                </a:solidFill>
              </a:rPr>
              <a:t>Snapshot</a:t>
            </a:r>
            <a:r>
              <a:rPr lang="en-US" sz="1800" dirty="0"/>
              <a:t> copies</a:t>
            </a:r>
          </a:p>
          <a:p>
            <a:pPr marL="187960" indent="-187960">
              <a:lnSpc>
                <a:spcPct val="95000"/>
              </a:lnSpc>
              <a:spcBef>
                <a:spcPts val="800"/>
              </a:spcBef>
              <a:spcAft>
                <a:spcPts val="320"/>
              </a:spcAft>
              <a:buFont typeface="Wingdings" panose="05000000000000000000" pitchFamily="2" charset="2"/>
              <a:buChar char="§"/>
            </a:pPr>
            <a:r>
              <a:rPr lang="en-US" sz="1800" dirty="0">
                <a:solidFill>
                  <a:srgbClr val="000000"/>
                </a:solidFill>
              </a:rPr>
              <a:t>Zero-footprint</a:t>
            </a:r>
            <a:r>
              <a:rPr lang="en-US" sz="1800" dirty="0"/>
              <a:t> clones with </a:t>
            </a:r>
            <a:r>
              <a:rPr lang="en-US" sz="1800" dirty="0" err="1"/>
              <a:t>FlexClone</a:t>
            </a:r>
            <a:r>
              <a:rPr lang="en-US" sz="1800" dirty="0"/>
              <a:t> volumes</a:t>
            </a:r>
          </a:p>
          <a:p>
            <a:pPr marL="187960" indent="-187960">
              <a:lnSpc>
                <a:spcPct val="95000"/>
              </a:lnSpc>
              <a:spcBef>
                <a:spcPts val="800"/>
              </a:spcBef>
              <a:spcAft>
                <a:spcPts val="320"/>
              </a:spcAft>
              <a:buFont typeface="Wingdings" panose="05000000000000000000" pitchFamily="2" charset="2"/>
              <a:buChar char="§"/>
            </a:pPr>
            <a:r>
              <a:rPr lang="en-US" sz="1800" dirty="0"/>
              <a:t>Storage efficiency with data deduplication, thin provisioning, </a:t>
            </a:r>
            <a:br>
              <a:rPr lang="en-US" sz="1800" dirty="0"/>
            </a:br>
            <a:r>
              <a:rPr lang="en-US" sz="1800" dirty="0"/>
              <a:t>and compression</a:t>
            </a:r>
          </a:p>
          <a:p>
            <a:pPr marL="187960" indent="-187960">
              <a:lnSpc>
                <a:spcPct val="95000"/>
              </a:lnSpc>
              <a:spcBef>
                <a:spcPts val="800"/>
              </a:spcBef>
              <a:spcAft>
                <a:spcPts val="320"/>
              </a:spcAft>
              <a:buFont typeface="Wingdings" panose="05000000000000000000" pitchFamily="2" charset="2"/>
              <a:buChar char="§"/>
            </a:pPr>
            <a:r>
              <a:rPr lang="en-US" sz="1800" dirty="0"/>
              <a:t>NFS, CIFS, and iSCSI</a:t>
            </a:r>
          </a:p>
          <a:p>
            <a:pPr marL="187960" indent="-187960">
              <a:lnSpc>
                <a:spcPct val="95000"/>
              </a:lnSpc>
              <a:spcBef>
                <a:spcPts val="800"/>
              </a:spcBef>
              <a:spcAft>
                <a:spcPts val="320"/>
              </a:spcAft>
              <a:buFont typeface="Wingdings" panose="05000000000000000000" pitchFamily="2" charset="2"/>
              <a:buChar char="§"/>
            </a:pPr>
            <a:r>
              <a:rPr lang="en-US" sz="1800" dirty="0"/>
              <a:t>Replication capabilities (</a:t>
            </a:r>
            <a:r>
              <a:rPr lang="en-US" sz="1800" dirty="0" err="1"/>
              <a:t>SnapMirror</a:t>
            </a:r>
            <a:r>
              <a:rPr lang="en-US" sz="1800" dirty="0"/>
              <a:t> software and </a:t>
            </a:r>
            <a:r>
              <a:rPr lang="en-US" sz="1800" dirty="0" err="1"/>
              <a:t>SnapVault</a:t>
            </a:r>
            <a:r>
              <a:rPr lang="en-US" sz="1800" dirty="0"/>
              <a:t> software)</a:t>
            </a:r>
          </a:p>
        </p:txBody>
      </p:sp>
      <p:sp>
        <p:nvSpPr>
          <p:cNvPr id="3" name="Text Placeholder 2">
            <a:extLst>
              <a:ext uri="{FF2B5EF4-FFF2-40B4-BE49-F238E27FC236}">
                <a16:creationId xmlns:a16="http://schemas.microsoft.com/office/drawing/2014/main" id="{11E33238-9A5C-4107-A8FC-7745D69490E1}"/>
              </a:ext>
            </a:extLst>
          </p:cNvPr>
          <p:cNvSpPr>
            <a:spLocks noGrp="1"/>
          </p:cNvSpPr>
          <p:nvPr>
            <p:ph type="body" idx="10"/>
          </p:nvPr>
        </p:nvSpPr>
        <p:spPr/>
        <p:txBody>
          <a:bodyPr/>
          <a:lstStyle/>
          <a:p>
            <a:r>
              <a:rPr lang="en-US" dirty="0"/>
              <a:t>Advanced storage capabilities in the hyperscale cloud</a:t>
            </a:r>
          </a:p>
          <a:p>
            <a:endParaRPr lang="en-US" dirty="0"/>
          </a:p>
        </p:txBody>
      </p:sp>
      <p:sp>
        <p:nvSpPr>
          <p:cNvPr id="13" name="Text Placeholder 12">
            <a:extLst>
              <a:ext uri="{FF2B5EF4-FFF2-40B4-BE49-F238E27FC236}">
                <a16:creationId xmlns:a16="http://schemas.microsoft.com/office/drawing/2014/main" id="{7D105356-E126-AD4C-8CF5-61071E8F7DCD}"/>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C7838B64-050C-466C-9CDA-BCD26929C0B3}"/>
              </a:ext>
            </a:extLst>
          </p:cNvPr>
          <p:cNvSpPr>
            <a:spLocks noGrp="1"/>
          </p:cNvSpPr>
          <p:nvPr>
            <p:ph type="ftr" sz="quarter" idx="3"/>
          </p:nvPr>
        </p:nvSpPr>
        <p:spPr/>
        <p:txBody>
          <a:bodyPr/>
          <a:lstStyle/>
          <a:p>
            <a:pPr>
              <a:defRPr/>
            </a:pPr>
            <a:r>
              <a:rPr lang="en-US"/>
              <a:t>© 2019 NetApp, Inc. All rights reserved. </a:t>
            </a:r>
            <a:endParaRPr lang="en-US" dirty="0"/>
          </a:p>
        </p:txBody>
      </p:sp>
      <p:pic>
        <p:nvPicPr>
          <p:cNvPr id="8" name="image73.png">
            <a:extLst>
              <a:ext uri="{FF2B5EF4-FFF2-40B4-BE49-F238E27FC236}">
                <a16:creationId xmlns:a16="http://schemas.microsoft.com/office/drawing/2014/main" id="{D48F5916-FDA9-4934-AC07-1DC65B927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4828" y="1911798"/>
            <a:ext cx="1220409" cy="1130210"/>
          </a:xfrm>
          <a:prstGeom prst="rect">
            <a:avLst/>
          </a:prstGeom>
          <a:ln w="12700">
            <a:miter lim="400000"/>
          </a:ln>
        </p:spPr>
      </p:pic>
      <p:sp>
        <p:nvSpPr>
          <p:cNvPr id="9" name="Rectangle 8">
            <a:extLst>
              <a:ext uri="{FF2B5EF4-FFF2-40B4-BE49-F238E27FC236}">
                <a16:creationId xmlns:a16="http://schemas.microsoft.com/office/drawing/2014/main" id="{531513EB-5548-46EC-975C-63C4DA54A635}"/>
              </a:ext>
            </a:extLst>
          </p:cNvPr>
          <p:cNvSpPr/>
          <p:nvPr/>
        </p:nvSpPr>
        <p:spPr>
          <a:xfrm>
            <a:off x="219237" y="1288916"/>
            <a:ext cx="9324812" cy="409710"/>
          </a:xfrm>
          <a:prstGeom prst="rect">
            <a:avLst/>
          </a:prstGeom>
          <a:gradFill flip="none" rotWithShape="1">
            <a:gsLst>
              <a:gs pos="100000">
                <a:schemeClr val="tx2"/>
              </a:gs>
              <a:gs pos="0">
                <a:srgbClr val="00C6A5"/>
              </a:gs>
            </a:gsLst>
            <a:lin ang="2700000" scaled="1"/>
            <a:tileRect/>
          </a:gradFill>
          <a:ln w="12700">
            <a:gradFill>
              <a:gsLst>
                <a:gs pos="0">
                  <a:schemeClr val="bg1">
                    <a:alpha val="90000"/>
                  </a:schemeClr>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95098" tIns="95098" rIns="95098" bIns="95098" rtlCol="0" anchor="ctr"/>
          <a:lstStyle/>
          <a:p>
            <a:pPr algn="ctr">
              <a:lnSpc>
                <a:spcPct val="85000"/>
              </a:lnSpc>
            </a:pPr>
            <a:r>
              <a:rPr lang="en-US" sz="2000" b="1" dirty="0"/>
              <a:t>Software-only storage </a:t>
            </a:r>
            <a:r>
              <a:rPr lang="en-US" sz="2000" b="1" dirty="0">
                <a:solidFill>
                  <a:srgbClr val="FFFFFF"/>
                </a:solidFill>
              </a:rPr>
              <a:t>system </a:t>
            </a:r>
            <a:r>
              <a:rPr lang="en-US" sz="2000" b="1" dirty="0"/>
              <a:t>that runs on customers’ raw cloud storage</a:t>
            </a:r>
          </a:p>
        </p:txBody>
      </p:sp>
      <p:pic>
        <p:nvPicPr>
          <p:cNvPr id="10" name="image73.png">
            <a:extLst>
              <a:ext uri="{FF2B5EF4-FFF2-40B4-BE49-F238E27FC236}">
                <a16:creationId xmlns:a16="http://schemas.microsoft.com/office/drawing/2014/main" id="{595BCAC0-C43E-43BF-AC39-779F465CB9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6684" y="2998311"/>
            <a:ext cx="1220409" cy="1130210"/>
          </a:xfrm>
          <a:prstGeom prst="rect">
            <a:avLst/>
          </a:prstGeom>
          <a:ln w="12700">
            <a:miter lim="400000"/>
          </a:ln>
        </p:spPr>
      </p:pic>
      <p:pic>
        <p:nvPicPr>
          <p:cNvPr id="11" name="image73.png">
            <a:extLst>
              <a:ext uri="{FF2B5EF4-FFF2-40B4-BE49-F238E27FC236}">
                <a16:creationId xmlns:a16="http://schemas.microsoft.com/office/drawing/2014/main" id="{DA82D87D-DA4C-4420-A958-A7AAF7505A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6684" y="4055118"/>
            <a:ext cx="1220409" cy="1130210"/>
          </a:xfrm>
          <a:prstGeom prst="rect">
            <a:avLst/>
          </a:prstGeom>
          <a:ln w="12700">
            <a:miter lim="400000"/>
          </a:ln>
        </p:spPr>
      </p:pic>
      <p:sp>
        <p:nvSpPr>
          <p:cNvPr id="14" name="Slide Number Placeholder 13">
            <a:extLst>
              <a:ext uri="{FF2B5EF4-FFF2-40B4-BE49-F238E27FC236}">
                <a16:creationId xmlns:a16="http://schemas.microsoft.com/office/drawing/2014/main" id="{53E9CA82-5165-6F4F-9808-1CC36539586A}"/>
              </a:ext>
            </a:extLst>
          </p:cNvPr>
          <p:cNvSpPr>
            <a:spLocks noGrp="1"/>
          </p:cNvSpPr>
          <p:nvPr>
            <p:ph type="sldNum" sz="quarter" idx="4"/>
          </p:nvPr>
        </p:nvSpPr>
        <p:spPr/>
        <p:txBody>
          <a:bodyPr/>
          <a:lstStyle/>
          <a:p>
            <a:fld id="{92978B7E-5EBE-134C-B481-E4E8CA36F800}" type="slidenum">
              <a:rPr lang="en-US" smtClean="0"/>
              <a:pPr/>
              <a:t>5</a:t>
            </a:fld>
            <a:endParaRPr lang="en-US" dirty="0"/>
          </a:p>
        </p:txBody>
      </p:sp>
    </p:spTree>
    <p:extLst>
      <p:ext uri="{BB962C8B-B14F-4D97-AF65-F5344CB8AC3E}">
        <p14:creationId xmlns:p14="http://schemas.microsoft.com/office/powerpoint/2010/main" val="305871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A785DB-6E9E-46D5-B7E4-34D5D2A62554}"/>
              </a:ext>
            </a:extLst>
          </p:cNvPr>
          <p:cNvSpPr>
            <a:spLocks noGrp="1"/>
          </p:cNvSpPr>
          <p:nvPr>
            <p:ph type="title"/>
          </p:nvPr>
        </p:nvSpPr>
        <p:spPr/>
        <p:txBody>
          <a:bodyPr/>
          <a:lstStyle/>
          <a:p>
            <a:r>
              <a:rPr lang="en-US" dirty="0">
                <a:solidFill>
                  <a:srgbClr val="0067C5"/>
                </a:solidFill>
              </a:rPr>
              <a:t>Cloud Volumes ONTAP</a:t>
            </a:r>
            <a:r>
              <a:rPr lang="en-US" dirty="0"/>
              <a:t> Software</a:t>
            </a:r>
          </a:p>
        </p:txBody>
      </p:sp>
      <p:sp>
        <p:nvSpPr>
          <p:cNvPr id="7" name="Content Placeholder 6">
            <a:extLst>
              <a:ext uri="{FF2B5EF4-FFF2-40B4-BE49-F238E27FC236}">
                <a16:creationId xmlns:a16="http://schemas.microsoft.com/office/drawing/2014/main" id="{261BD159-DAAA-EE4B-829D-8A5DE2A36277}"/>
              </a:ext>
            </a:extLst>
          </p:cNvPr>
          <p:cNvSpPr>
            <a:spLocks noGrp="1"/>
          </p:cNvSpPr>
          <p:nvPr>
            <p:ph sz="quarter" idx="14"/>
          </p:nvPr>
        </p:nvSpPr>
        <p:spPr>
          <a:xfrm>
            <a:off x="2784148" y="2036844"/>
            <a:ext cx="6755745" cy="1974110"/>
          </a:xfrm>
        </p:spPr>
        <p:txBody>
          <a:bodyPr anchor="ctr"/>
          <a:lstStyle/>
          <a:p>
            <a:r>
              <a:rPr lang="en-US" dirty="0"/>
              <a:t>Data protection: </a:t>
            </a:r>
            <a:r>
              <a:rPr lang="en-US" dirty="0">
                <a:solidFill>
                  <a:srgbClr val="000000"/>
                </a:solidFill>
              </a:rPr>
              <a:t>data recovery</a:t>
            </a:r>
            <a:r>
              <a:rPr lang="en-US" dirty="0"/>
              <a:t> and backup in the cloud</a:t>
            </a:r>
          </a:p>
          <a:p>
            <a:r>
              <a:rPr lang="en-US" dirty="0"/>
              <a:t>Production workloads</a:t>
            </a:r>
          </a:p>
          <a:p>
            <a:r>
              <a:rPr lang="en-US" dirty="0"/>
              <a:t>Lightning fast DevOps </a:t>
            </a:r>
            <a:r>
              <a:rPr lang="en-US" dirty="0">
                <a:solidFill>
                  <a:srgbClr val="000000"/>
                </a:solidFill>
              </a:rPr>
              <a:t>and</a:t>
            </a:r>
            <a:r>
              <a:rPr lang="en-US" dirty="0"/>
              <a:t> </a:t>
            </a:r>
            <a:r>
              <a:rPr lang="en-US" dirty="0">
                <a:solidFill>
                  <a:srgbClr val="000000"/>
                </a:solidFill>
              </a:rPr>
              <a:t>application development and test</a:t>
            </a:r>
          </a:p>
          <a:p>
            <a:r>
              <a:rPr lang="en-US" dirty="0"/>
              <a:t>Enterprise-grade file shares</a:t>
            </a:r>
          </a:p>
        </p:txBody>
      </p:sp>
      <p:sp>
        <p:nvSpPr>
          <p:cNvPr id="5" name="Text Placeholder 4">
            <a:extLst>
              <a:ext uri="{FF2B5EF4-FFF2-40B4-BE49-F238E27FC236}">
                <a16:creationId xmlns:a16="http://schemas.microsoft.com/office/drawing/2014/main" id="{A3D13C5B-859A-D041-A555-8356A8E4A628}"/>
              </a:ext>
            </a:extLst>
          </p:cNvPr>
          <p:cNvSpPr>
            <a:spLocks noGrp="1"/>
          </p:cNvSpPr>
          <p:nvPr>
            <p:ph type="body" idx="10"/>
          </p:nvPr>
        </p:nvSpPr>
        <p:spPr/>
        <p:txBody>
          <a:bodyPr/>
          <a:lstStyle/>
          <a:p>
            <a:r>
              <a:rPr lang="en-US" dirty="0"/>
              <a:t>Use Cases and References</a:t>
            </a:r>
          </a:p>
        </p:txBody>
      </p:sp>
      <p:sp>
        <p:nvSpPr>
          <p:cNvPr id="3" name="Slide Number Placeholder 2">
            <a:extLst>
              <a:ext uri="{FF2B5EF4-FFF2-40B4-BE49-F238E27FC236}">
                <a16:creationId xmlns:a16="http://schemas.microsoft.com/office/drawing/2014/main" id="{DE907ACD-ECD6-E546-B2F1-5FDFC17F9160}"/>
              </a:ext>
            </a:extLst>
          </p:cNvPr>
          <p:cNvSpPr>
            <a:spLocks noGrp="1"/>
          </p:cNvSpPr>
          <p:nvPr>
            <p:ph type="sldNum" sz="quarter" idx="4"/>
          </p:nvPr>
        </p:nvSpPr>
        <p:spPr/>
        <p:txBody>
          <a:bodyPr/>
          <a:lstStyle/>
          <a:p>
            <a:fld id="{92978B7E-5EBE-134C-B481-E4E8CA36F800}" type="slidenum">
              <a:rPr lang="en-US" smtClean="0"/>
              <a:pPr/>
              <a:t>6</a:t>
            </a:fld>
            <a:endParaRPr lang="en-US" dirty="0"/>
          </a:p>
        </p:txBody>
      </p:sp>
      <p:sp>
        <p:nvSpPr>
          <p:cNvPr id="8" name="Text Placeholder 7">
            <a:extLst>
              <a:ext uri="{FF2B5EF4-FFF2-40B4-BE49-F238E27FC236}">
                <a16:creationId xmlns:a16="http://schemas.microsoft.com/office/drawing/2014/main" id="{FB867744-923C-2C49-9322-1652C8FB0E1E}"/>
              </a:ext>
            </a:extLst>
          </p:cNvPr>
          <p:cNvSpPr>
            <a:spLocks noGrp="1"/>
          </p:cNvSpPr>
          <p:nvPr>
            <p:ph type="body" sz="quarter" idx="16"/>
          </p:nvPr>
        </p:nvSpPr>
        <p:spPr/>
        <p:txBody>
          <a:bodyPr/>
          <a:lstStyle/>
          <a:p>
            <a:endParaRPr lang="en-US"/>
          </a:p>
        </p:txBody>
      </p:sp>
      <p:sp>
        <p:nvSpPr>
          <p:cNvPr id="4" name="Footer Placeholder 3">
            <a:extLst>
              <a:ext uri="{FF2B5EF4-FFF2-40B4-BE49-F238E27FC236}">
                <a16:creationId xmlns:a16="http://schemas.microsoft.com/office/drawing/2014/main" id="{9C65B835-CBFF-4C5F-9966-ED4F439FDF50}"/>
              </a:ext>
            </a:extLst>
          </p:cNvPr>
          <p:cNvSpPr>
            <a:spLocks noGrp="1"/>
          </p:cNvSpPr>
          <p:nvPr>
            <p:ph type="ftr" sz="quarter" idx="3"/>
          </p:nvPr>
        </p:nvSpPr>
        <p:spPr/>
        <p:txBody>
          <a:bodyPr/>
          <a:lstStyle/>
          <a:p>
            <a:pPr>
              <a:defRPr/>
            </a:pPr>
            <a:r>
              <a:rPr lang="en-US"/>
              <a:t>© 2019 NetApp, Inc. All rights reserved. </a:t>
            </a:r>
            <a:endParaRPr lang="en-US" dirty="0"/>
          </a:p>
        </p:txBody>
      </p:sp>
      <p:pic>
        <p:nvPicPr>
          <p:cNvPr id="10" name="Picture 9">
            <a:extLst>
              <a:ext uri="{FF2B5EF4-FFF2-40B4-BE49-F238E27FC236}">
                <a16:creationId xmlns:a16="http://schemas.microsoft.com/office/drawing/2014/main" id="{A54F9C8D-56A6-44E8-80CD-C52C3909B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038" y="2036844"/>
            <a:ext cx="1974110" cy="1974110"/>
          </a:xfrm>
          <a:prstGeom prst="rect">
            <a:avLst/>
          </a:prstGeom>
        </p:spPr>
      </p:pic>
    </p:spTree>
    <p:extLst>
      <p:ext uri="{BB962C8B-B14F-4D97-AF65-F5344CB8AC3E}">
        <p14:creationId xmlns:p14="http://schemas.microsoft.com/office/powerpoint/2010/main" val="2663760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Freeform: Shape 80">
            <a:extLst>
              <a:ext uri="{FF2B5EF4-FFF2-40B4-BE49-F238E27FC236}">
                <a16:creationId xmlns:a16="http://schemas.microsoft.com/office/drawing/2014/main" id="{91FBB5A0-DF73-A04C-8E99-BE11FD62DF94}"/>
              </a:ext>
            </a:extLst>
          </p:cNvPr>
          <p:cNvSpPr/>
          <p:nvPr/>
        </p:nvSpPr>
        <p:spPr>
          <a:xfrm>
            <a:off x="1894882" y="1189816"/>
            <a:ext cx="5967011" cy="3987111"/>
          </a:xfrm>
          <a:custGeom>
            <a:avLst/>
            <a:gdLst>
              <a:gd name="connsiteX0" fmla="*/ 3358229 w 4162425"/>
              <a:gd name="connsiteY0" fmla="*/ 1053179 h 2781300"/>
              <a:gd name="connsiteX1" fmla="*/ 2085308 w 4162425"/>
              <a:gd name="connsiteY1" fmla="*/ 7144 h 2781300"/>
              <a:gd name="connsiteX2" fmla="*/ 933641 w 4162425"/>
              <a:gd name="connsiteY2" fmla="*/ 706755 h 2781300"/>
              <a:gd name="connsiteX3" fmla="*/ 7144 w 4162425"/>
              <a:gd name="connsiteY3" fmla="*/ 1738884 h 2781300"/>
              <a:gd name="connsiteX4" fmla="*/ 1046226 w 4162425"/>
              <a:gd name="connsiteY4" fmla="*/ 2777966 h 2781300"/>
              <a:gd name="connsiteX5" fmla="*/ 3297555 w 4162425"/>
              <a:gd name="connsiteY5" fmla="*/ 2777966 h 2781300"/>
              <a:gd name="connsiteX6" fmla="*/ 4163473 w 4162425"/>
              <a:gd name="connsiteY6" fmla="*/ 1912049 h 2781300"/>
              <a:gd name="connsiteX7" fmla="*/ 3358229 w 4162425"/>
              <a:gd name="connsiteY7" fmla="*/ 1053179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2425" h="2781300">
                <a:moveTo>
                  <a:pt x="3358229" y="1053179"/>
                </a:moveTo>
                <a:cubicBezTo>
                  <a:pt x="3240405" y="455676"/>
                  <a:pt x="2715673" y="7144"/>
                  <a:pt x="2085308" y="7144"/>
                </a:cubicBezTo>
                <a:cubicBezTo>
                  <a:pt x="1584865" y="7144"/>
                  <a:pt x="1150144" y="291179"/>
                  <a:pt x="933641" y="706755"/>
                </a:cubicBezTo>
                <a:cubicBezTo>
                  <a:pt x="412337" y="762190"/>
                  <a:pt x="7144" y="1203770"/>
                  <a:pt x="7144" y="1738884"/>
                </a:cubicBezTo>
                <a:cubicBezTo>
                  <a:pt x="7144" y="2312099"/>
                  <a:pt x="473012" y="2777966"/>
                  <a:pt x="1046226" y="2777966"/>
                </a:cubicBezTo>
                <a:lnTo>
                  <a:pt x="3297555" y="2777966"/>
                </a:lnTo>
                <a:cubicBezTo>
                  <a:pt x="3775520" y="2777966"/>
                  <a:pt x="4163473" y="2390013"/>
                  <a:pt x="4163473" y="1912049"/>
                </a:cubicBezTo>
                <a:cubicBezTo>
                  <a:pt x="4163473" y="1454944"/>
                  <a:pt x="3808476" y="1084326"/>
                  <a:pt x="3358229" y="1053179"/>
                </a:cubicBezTo>
                <a:close/>
              </a:path>
            </a:pathLst>
          </a:custGeom>
          <a:solidFill>
            <a:schemeClr val="bg2">
              <a:lumMod val="60000"/>
              <a:lumOff val="40000"/>
            </a:schemeClr>
          </a:solidFill>
          <a:ln w="9525" cap="flat">
            <a:noFill/>
            <a:prstDash val="solid"/>
            <a:miter/>
          </a:ln>
        </p:spPr>
        <p:txBody>
          <a:bodyPr rtlCol="0" anchor="ctr"/>
          <a:lstStyle/>
          <a:p>
            <a:endParaRPr lang="en-US"/>
          </a:p>
        </p:txBody>
      </p:sp>
      <p:sp>
        <p:nvSpPr>
          <p:cNvPr id="3" name="Title 2">
            <a:extLst>
              <a:ext uri="{FF2B5EF4-FFF2-40B4-BE49-F238E27FC236}">
                <a16:creationId xmlns:a16="http://schemas.microsoft.com/office/drawing/2014/main" id="{DAB4AE60-71F0-452D-A6A6-429905163EBE}"/>
              </a:ext>
            </a:extLst>
          </p:cNvPr>
          <p:cNvSpPr>
            <a:spLocks noGrp="1"/>
          </p:cNvSpPr>
          <p:nvPr>
            <p:ph type="title"/>
          </p:nvPr>
        </p:nvSpPr>
        <p:spPr/>
        <p:txBody>
          <a:bodyPr/>
          <a:lstStyle/>
          <a:p>
            <a:r>
              <a:rPr lang="en-US" dirty="0">
                <a:solidFill>
                  <a:srgbClr val="0067C5"/>
                </a:solidFill>
              </a:rPr>
              <a:t>Cloud Volumes ONTAP</a:t>
            </a:r>
            <a:r>
              <a:rPr lang="en-US" dirty="0"/>
              <a:t> Architecture</a:t>
            </a:r>
          </a:p>
        </p:txBody>
      </p:sp>
      <p:sp>
        <p:nvSpPr>
          <p:cNvPr id="2" name="Text Placeholder 1">
            <a:extLst>
              <a:ext uri="{FF2B5EF4-FFF2-40B4-BE49-F238E27FC236}">
                <a16:creationId xmlns:a16="http://schemas.microsoft.com/office/drawing/2014/main" id="{6BA703A3-D05F-A045-BAEE-ECD35DF231B3}"/>
              </a:ext>
            </a:extLst>
          </p:cNvPr>
          <p:cNvSpPr>
            <a:spLocks noGrp="1"/>
          </p:cNvSpPr>
          <p:nvPr>
            <p:ph type="body" idx="10"/>
          </p:nvPr>
        </p:nvSpPr>
        <p:spPr/>
        <p:txBody>
          <a:bodyPr/>
          <a:lstStyle/>
          <a:p>
            <a:endParaRPr lang="en-US"/>
          </a:p>
        </p:txBody>
      </p:sp>
      <p:sp>
        <p:nvSpPr>
          <p:cNvPr id="6" name="Text Placeholder 5">
            <a:extLst>
              <a:ext uri="{FF2B5EF4-FFF2-40B4-BE49-F238E27FC236}">
                <a16:creationId xmlns:a16="http://schemas.microsoft.com/office/drawing/2014/main" id="{0B6C7F0A-A1BC-2B48-8671-A80B7A715285}"/>
              </a:ext>
            </a:extLst>
          </p:cNvPr>
          <p:cNvSpPr>
            <a:spLocks noGrp="1"/>
          </p:cNvSpPr>
          <p:nvPr>
            <p:ph type="body" sz="quarter" idx="16"/>
          </p:nvPr>
        </p:nvSpPr>
        <p:spPr/>
        <p:txBody>
          <a:bodyPr/>
          <a:lstStyle/>
          <a:p>
            <a:endParaRPr lang="en-US"/>
          </a:p>
        </p:txBody>
      </p:sp>
      <p:cxnSp>
        <p:nvCxnSpPr>
          <p:cNvPr id="9" name="Straight Connector 8">
            <a:extLst>
              <a:ext uri="{FF2B5EF4-FFF2-40B4-BE49-F238E27FC236}">
                <a16:creationId xmlns:a16="http://schemas.microsoft.com/office/drawing/2014/main" id="{8998D983-1866-445D-9921-33459FE70E32}"/>
              </a:ext>
            </a:extLst>
          </p:cNvPr>
          <p:cNvCxnSpPr>
            <a:cxnSpLocks/>
            <a:stCxn id="110" idx="12"/>
          </p:cNvCxnSpPr>
          <p:nvPr/>
        </p:nvCxnSpPr>
        <p:spPr>
          <a:xfrm>
            <a:off x="3763496" y="2919578"/>
            <a:ext cx="596955" cy="983112"/>
          </a:xfrm>
          <a:prstGeom prst="line">
            <a:avLst/>
          </a:prstGeom>
          <a:noFill/>
          <a:ln w="25400" cap="rnd" cmpd="sng">
            <a:solidFill>
              <a:schemeClr val="accent5"/>
            </a:solidFill>
            <a:prstDash val="sysDot"/>
            <a:round/>
            <a:headEnd type="none" w="med" len="med"/>
            <a:tailEnd type="none" w="med" len="med"/>
          </a:ln>
        </p:spPr>
      </p:cxnSp>
      <p:cxnSp>
        <p:nvCxnSpPr>
          <p:cNvPr id="14" name="Straight Connector 13">
            <a:extLst>
              <a:ext uri="{FF2B5EF4-FFF2-40B4-BE49-F238E27FC236}">
                <a16:creationId xmlns:a16="http://schemas.microsoft.com/office/drawing/2014/main" id="{8CB82713-A5DB-4198-BE8B-741220F6058E}"/>
              </a:ext>
            </a:extLst>
          </p:cNvPr>
          <p:cNvCxnSpPr>
            <a:cxnSpLocks/>
          </p:cNvCxnSpPr>
          <p:nvPr/>
        </p:nvCxnSpPr>
        <p:spPr>
          <a:xfrm>
            <a:off x="4778763" y="2961589"/>
            <a:ext cx="0" cy="777240"/>
          </a:xfrm>
          <a:prstGeom prst="line">
            <a:avLst/>
          </a:prstGeom>
          <a:noFill/>
          <a:ln w="25400" cap="rnd" cmpd="sng">
            <a:solidFill>
              <a:schemeClr val="accent5"/>
            </a:solidFill>
            <a:prstDash val="sysDot"/>
            <a:round/>
            <a:headEnd type="none" w="med" len="med"/>
            <a:tailEnd type="none" w="med" len="med"/>
          </a:ln>
        </p:spPr>
      </p:cxnSp>
      <p:cxnSp>
        <p:nvCxnSpPr>
          <p:cNvPr id="15" name="Straight Connector 14">
            <a:extLst>
              <a:ext uri="{FF2B5EF4-FFF2-40B4-BE49-F238E27FC236}">
                <a16:creationId xmlns:a16="http://schemas.microsoft.com/office/drawing/2014/main" id="{5CD344D2-D5C1-4121-A7E0-C87FE29EE88C}"/>
              </a:ext>
            </a:extLst>
          </p:cNvPr>
          <p:cNvCxnSpPr>
            <a:cxnSpLocks/>
            <a:stCxn id="107" idx="7"/>
          </p:cNvCxnSpPr>
          <p:nvPr/>
        </p:nvCxnSpPr>
        <p:spPr>
          <a:xfrm flipH="1">
            <a:off x="5190590" y="2919578"/>
            <a:ext cx="617581" cy="986912"/>
          </a:xfrm>
          <a:prstGeom prst="line">
            <a:avLst/>
          </a:prstGeom>
          <a:noFill/>
          <a:ln w="25400" cap="rnd" cmpd="sng">
            <a:solidFill>
              <a:schemeClr val="accent5"/>
            </a:solidFill>
            <a:prstDash val="sysDot"/>
            <a:round/>
            <a:headEnd type="none" w="med" len="med"/>
            <a:tailEnd type="none" w="med" len="med"/>
          </a:ln>
        </p:spPr>
      </p:cxnSp>
      <p:sp>
        <p:nvSpPr>
          <p:cNvPr id="17" name="Freeform: Shape 16">
            <a:extLst>
              <a:ext uri="{FF2B5EF4-FFF2-40B4-BE49-F238E27FC236}">
                <a16:creationId xmlns:a16="http://schemas.microsoft.com/office/drawing/2014/main" id="{325D4DC1-A17E-41C9-8036-AD1ACBBC4978}"/>
              </a:ext>
            </a:extLst>
          </p:cNvPr>
          <p:cNvSpPr/>
          <p:nvPr/>
        </p:nvSpPr>
        <p:spPr>
          <a:xfrm>
            <a:off x="5239986" y="3159279"/>
            <a:ext cx="725629" cy="480247"/>
          </a:xfrm>
          <a:prstGeom prst="can">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latin typeface="Arial" panose="020B0604020202020204" pitchFamily="34" charset="0"/>
                <a:cs typeface="Arial" panose="020B0604020202020204" pitchFamily="34" charset="0"/>
              </a:rPr>
              <a:t>CIFS</a:t>
            </a:r>
          </a:p>
        </p:txBody>
      </p:sp>
      <p:sp>
        <p:nvSpPr>
          <p:cNvPr id="20" name="Freeform: Shape 19">
            <a:extLst>
              <a:ext uri="{FF2B5EF4-FFF2-40B4-BE49-F238E27FC236}">
                <a16:creationId xmlns:a16="http://schemas.microsoft.com/office/drawing/2014/main" id="{79F61C99-AA5C-404F-983F-6FB665F4F68A}"/>
              </a:ext>
            </a:extLst>
          </p:cNvPr>
          <p:cNvSpPr/>
          <p:nvPr/>
        </p:nvSpPr>
        <p:spPr>
          <a:xfrm>
            <a:off x="3595096" y="3159279"/>
            <a:ext cx="725629" cy="480247"/>
          </a:xfrm>
          <a:prstGeom prst="can">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latin typeface="Arial" panose="020B0604020202020204" pitchFamily="34" charset="0"/>
                <a:cs typeface="Arial" panose="020B0604020202020204" pitchFamily="34" charset="0"/>
              </a:rPr>
              <a:t>NFS</a:t>
            </a:r>
          </a:p>
        </p:txBody>
      </p:sp>
      <p:sp>
        <p:nvSpPr>
          <p:cNvPr id="23" name="Freeform: Shape 22">
            <a:extLst>
              <a:ext uri="{FF2B5EF4-FFF2-40B4-BE49-F238E27FC236}">
                <a16:creationId xmlns:a16="http://schemas.microsoft.com/office/drawing/2014/main" id="{E129A1FF-DDB5-4296-88C5-62191F256F1A}"/>
              </a:ext>
            </a:extLst>
          </p:cNvPr>
          <p:cNvSpPr/>
          <p:nvPr/>
        </p:nvSpPr>
        <p:spPr>
          <a:xfrm>
            <a:off x="4418819" y="3159279"/>
            <a:ext cx="725629" cy="480247"/>
          </a:xfrm>
          <a:prstGeom prst="can">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latin typeface="Arial" panose="020B0604020202020204" pitchFamily="34" charset="0"/>
                <a:cs typeface="Arial" panose="020B0604020202020204" pitchFamily="34" charset="0"/>
              </a:rPr>
              <a:t>iSCSI</a:t>
            </a:r>
          </a:p>
        </p:txBody>
      </p:sp>
      <p:grpSp>
        <p:nvGrpSpPr>
          <p:cNvPr id="25" name="Group 24">
            <a:extLst>
              <a:ext uri="{FF2B5EF4-FFF2-40B4-BE49-F238E27FC236}">
                <a16:creationId xmlns:a16="http://schemas.microsoft.com/office/drawing/2014/main" id="{DA54B26F-2F2E-4955-BB07-A8BE4C609762}"/>
              </a:ext>
            </a:extLst>
          </p:cNvPr>
          <p:cNvGrpSpPr/>
          <p:nvPr/>
        </p:nvGrpSpPr>
        <p:grpSpPr>
          <a:xfrm>
            <a:off x="6188235" y="2968865"/>
            <a:ext cx="904590" cy="592067"/>
            <a:chOff x="7791789" y="2098374"/>
            <a:chExt cx="904590" cy="592067"/>
          </a:xfrm>
        </p:grpSpPr>
        <p:sp>
          <p:nvSpPr>
            <p:cNvPr id="26" name="Freeform 40">
              <a:extLst>
                <a:ext uri="{FF2B5EF4-FFF2-40B4-BE49-F238E27FC236}">
                  <a16:creationId xmlns:a16="http://schemas.microsoft.com/office/drawing/2014/main" id="{98072926-0CF8-41FD-8CFD-ED2828C01E35}"/>
                </a:ext>
              </a:extLst>
            </p:cNvPr>
            <p:cNvSpPr>
              <a:spLocks noChangeAspect="1"/>
            </p:cNvSpPr>
            <p:nvPr/>
          </p:nvSpPr>
          <p:spPr bwMode="auto">
            <a:xfrm flipH="1">
              <a:off x="7791789" y="2098374"/>
              <a:ext cx="904590" cy="592067"/>
            </a:xfrm>
            <a:custGeom>
              <a:avLst/>
              <a:gdLst>
                <a:gd name="T0" fmla="*/ 2229 w 3455"/>
                <a:gd name="T1" fmla="*/ 14 h 2261"/>
                <a:gd name="T2" fmla="*/ 2429 w 3455"/>
                <a:gd name="T3" fmla="*/ 77 h 2261"/>
                <a:gd name="T4" fmla="*/ 2601 w 3455"/>
                <a:gd name="T5" fmla="*/ 186 h 2261"/>
                <a:gd name="T6" fmla="*/ 2743 w 3455"/>
                <a:gd name="T7" fmla="*/ 332 h 2261"/>
                <a:gd name="T8" fmla="*/ 2844 w 3455"/>
                <a:gd name="T9" fmla="*/ 508 h 2261"/>
                <a:gd name="T10" fmla="*/ 2902 w 3455"/>
                <a:gd name="T11" fmla="*/ 706 h 2261"/>
                <a:gd name="T12" fmla="*/ 2909 w 3455"/>
                <a:gd name="T13" fmla="*/ 917 h 2261"/>
                <a:gd name="T14" fmla="*/ 2924 w 3455"/>
                <a:gd name="T15" fmla="*/ 918 h 2261"/>
                <a:gd name="T16" fmla="*/ 2966 w 3455"/>
                <a:gd name="T17" fmla="*/ 924 h 2261"/>
                <a:gd name="T18" fmla="*/ 3027 w 3455"/>
                <a:gd name="T19" fmla="*/ 939 h 2261"/>
                <a:gd name="T20" fmla="*/ 3101 w 3455"/>
                <a:gd name="T21" fmla="*/ 964 h 2261"/>
                <a:gd name="T22" fmla="*/ 3182 w 3455"/>
                <a:gd name="T23" fmla="*/ 1006 h 2261"/>
                <a:gd name="T24" fmla="*/ 3263 w 3455"/>
                <a:gd name="T25" fmla="*/ 1068 h 2261"/>
                <a:gd name="T26" fmla="*/ 3337 w 3455"/>
                <a:gd name="T27" fmla="*/ 1153 h 2261"/>
                <a:gd name="T28" fmla="*/ 3398 w 3455"/>
                <a:gd name="T29" fmla="*/ 1265 h 2261"/>
                <a:gd name="T30" fmla="*/ 3439 w 3455"/>
                <a:gd name="T31" fmla="*/ 1408 h 2261"/>
                <a:gd name="T32" fmla="*/ 3455 w 3455"/>
                <a:gd name="T33" fmla="*/ 1586 h 2261"/>
                <a:gd name="T34" fmla="*/ 3429 w 3455"/>
                <a:gd name="T35" fmla="*/ 1776 h 2261"/>
                <a:gd name="T36" fmla="*/ 3353 w 3455"/>
                <a:gd name="T37" fmla="*/ 1945 h 2261"/>
                <a:gd name="T38" fmla="*/ 3237 w 3455"/>
                <a:gd name="T39" fmla="*/ 2084 h 2261"/>
                <a:gd name="T40" fmla="*/ 3088 w 3455"/>
                <a:gd name="T41" fmla="*/ 2189 h 2261"/>
                <a:gd name="T42" fmla="*/ 2914 w 3455"/>
                <a:gd name="T43" fmla="*/ 2248 h 2261"/>
                <a:gd name="T44" fmla="*/ 689 w 3455"/>
                <a:gd name="T45" fmla="*/ 2261 h 2261"/>
                <a:gd name="T46" fmla="*/ 504 w 3455"/>
                <a:gd name="T47" fmla="*/ 2236 h 2261"/>
                <a:gd name="T48" fmla="*/ 336 w 3455"/>
                <a:gd name="T49" fmla="*/ 2165 h 2261"/>
                <a:gd name="T50" fmla="*/ 193 w 3455"/>
                <a:gd name="T51" fmla="*/ 2055 h 2261"/>
                <a:gd name="T52" fmla="*/ 84 w 3455"/>
                <a:gd name="T53" fmla="*/ 1910 h 2261"/>
                <a:gd name="T54" fmla="*/ 17 w 3455"/>
                <a:gd name="T55" fmla="*/ 1740 h 2261"/>
                <a:gd name="T56" fmla="*/ 0 w 3455"/>
                <a:gd name="T57" fmla="*/ 1551 h 2261"/>
                <a:gd name="T58" fmla="*/ 35 w 3455"/>
                <a:gd name="T59" fmla="*/ 1368 h 2261"/>
                <a:gd name="T60" fmla="*/ 115 w 3455"/>
                <a:gd name="T61" fmla="*/ 1207 h 2261"/>
                <a:gd name="T62" fmla="*/ 235 w 3455"/>
                <a:gd name="T63" fmla="*/ 1074 h 2261"/>
                <a:gd name="T64" fmla="*/ 384 w 3455"/>
                <a:gd name="T65" fmla="*/ 977 h 2261"/>
                <a:gd name="T66" fmla="*/ 558 w 3455"/>
                <a:gd name="T67" fmla="*/ 922 h 2261"/>
                <a:gd name="T68" fmla="*/ 550 w 3455"/>
                <a:gd name="T69" fmla="*/ 848 h 2261"/>
                <a:gd name="T70" fmla="*/ 565 w 3455"/>
                <a:gd name="T71" fmla="*/ 728 h 2261"/>
                <a:gd name="T72" fmla="*/ 628 w 3455"/>
                <a:gd name="T73" fmla="*/ 593 h 2261"/>
                <a:gd name="T74" fmla="*/ 731 w 3455"/>
                <a:gd name="T75" fmla="*/ 487 h 2261"/>
                <a:gd name="T76" fmla="*/ 863 w 3455"/>
                <a:gd name="T77" fmla="*/ 421 h 2261"/>
                <a:gd name="T78" fmla="*/ 1011 w 3455"/>
                <a:gd name="T79" fmla="*/ 407 h 2261"/>
                <a:gd name="T80" fmla="*/ 1148 w 3455"/>
                <a:gd name="T81" fmla="*/ 440 h 2261"/>
                <a:gd name="T82" fmla="*/ 1264 w 3455"/>
                <a:gd name="T83" fmla="*/ 516 h 2261"/>
                <a:gd name="T84" fmla="*/ 1323 w 3455"/>
                <a:gd name="T85" fmla="*/ 485 h 2261"/>
                <a:gd name="T86" fmla="*/ 1430 w 3455"/>
                <a:gd name="T87" fmla="*/ 314 h 2261"/>
                <a:gd name="T88" fmla="*/ 1573 w 3455"/>
                <a:gd name="T89" fmla="*/ 173 h 2261"/>
                <a:gd name="T90" fmla="*/ 1746 w 3455"/>
                <a:gd name="T91" fmla="*/ 71 h 2261"/>
                <a:gd name="T92" fmla="*/ 1942 w 3455"/>
                <a:gd name="T93" fmla="*/ 12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55" h="2261">
                  <a:moveTo>
                    <a:pt x="2082" y="0"/>
                  </a:moveTo>
                  <a:lnTo>
                    <a:pt x="2155" y="5"/>
                  </a:lnTo>
                  <a:lnTo>
                    <a:pt x="2229" y="14"/>
                  </a:lnTo>
                  <a:lnTo>
                    <a:pt x="2298" y="30"/>
                  </a:lnTo>
                  <a:lnTo>
                    <a:pt x="2365" y="51"/>
                  </a:lnTo>
                  <a:lnTo>
                    <a:pt x="2429" y="77"/>
                  </a:lnTo>
                  <a:lnTo>
                    <a:pt x="2489" y="108"/>
                  </a:lnTo>
                  <a:lnTo>
                    <a:pt x="2547" y="145"/>
                  </a:lnTo>
                  <a:lnTo>
                    <a:pt x="2601" y="186"/>
                  </a:lnTo>
                  <a:lnTo>
                    <a:pt x="2653" y="231"/>
                  </a:lnTo>
                  <a:lnTo>
                    <a:pt x="2700" y="280"/>
                  </a:lnTo>
                  <a:lnTo>
                    <a:pt x="2743" y="332"/>
                  </a:lnTo>
                  <a:lnTo>
                    <a:pt x="2782" y="388"/>
                  </a:lnTo>
                  <a:lnTo>
                    <a:pt x="2815" y="447"/>
                  </a:lnTo>
                  <a:lnTo>
                    <a:pt x="2844" y="508"/>
                  </a:lnTo>
                  <a:lnTo>
                    <a:pt x="2870" y="572"/>
                  </a:lnTo>
                  <a:lnTo>
                    <a:pt x="2888" y="638"/>
                  </a:lnTo>
                  <a:lnTo>
                    <a:pt x="2902" y="706"/>
                  </a:lnTo>
                  <a:lnTo>
                    <a:pt x="2910" y="776"/>
                  </a:lnTo>
                  <a:lnTo>
                    <a:pt x="2914" y="846"/>
                  </a:lnTo>
                  <a:lnTo>
                    <a:pt x="2909" y="917"/>
                  </a:lnTo>
                  <a:lnTo>
                    <a:pt x="2911" y="917"/>
                  </a:lnTo>
                  <a:lnTo>
                    <a:pt x="2917" y="918"/>
                  </a:lnTo>
                  <a:lnTo>
                    <a:pt x="2924" y="918"/>
                  </a:lnTo>
                  <a:lnTo>
                    <a:pt x="2936" y="920"/>
                  </a:lnTo>
                  <a:lnTo>
                    <a:pt x="2949" y="922"/>
                  </a:lnTo>
                  <a:lnTo>
                    <a:pt x="2966" y="924"/>
                  </a:lnTo>
                  <a:lnTo>
                    <a:pt x="2985" y="928"/>
                  </a:lnTo>
                  <a:lnTo>
                    <a:pt x="3005" y="933"/>
                  </a:lnTo>
                  <a:lnTo>
                    <a:pt x="3027" y="939"/>
                  </a:lnTo>
                  <a:lnTo>
                    <a:pt x="3051" y="945"/>
                  </a:lnTo>
                  <a:lnTo>
                    <a:pt x="3076" y="955"/>
                  </a:lnTo>
                  <a:lnTo>
                    <a:pt x="3101" y="964"/>
                  </a:lnTo>
                  <a:lnTo>
                    <a:pt x="3128" y="977"/>
                  </a:lnTo>
                  <a:lnTo>
                    <a:pt x="3154" y="990"/>
                  </a:lnTo>
                  <a:lnTo>
                    <a:pt x="3182" y="1006"/>
                  </a:lnTo>
                  <a:lnTo>
                    <a:pt x="3209" y="1025"/>
                  </a:lnTo>
                  <a:lnTo>
                    <a:pt x="3236" y="1045"/>
                  </a:lnTo>
                  <a:lnTo>
                    <a:pt x="3263" y="1068"/>
                  </a:lnTo>
                  <a:lnTo>
                    <a:pt x="3288" y="1093"/>
                  </a:lnTo>
                  <a:lnTo>
                    <a:pt x="3314" y="1121"/>
                  </a:lnTo>
                  <a:lnTo>
                    <a:pt x="3337" y="1153"/>
                  </a:lnTo>
                  <a:lnTo>
                    <a:pt x="3360" y="1187"/>
                  </a:lnTo>
                  <a:lnTo>
                    <a:pt x="3380" y="1224"/>
                  </a:lnTo>
                  <a:lnTo>
                    <a:pt x="3398" y="1265"/>
                  </a:lnTo>
                  <a:lnTo>
                    <a:pt x="3414" y="1309"/>
                  </a:lnTo>
                  <a:lnTo>
                    <a:pt x="3429" y="1357"/>
                  </a:lnTo>
                  <a:lnTo>
                    <a:pt x="3439" y="1408"/>
                  </a:lnTo>
                  <a:lnTo>
                    <a:pt x="3448" y="1463"/>
                  </a:lnTo>
                  <a:lnTo>
                    <a:pt x="3453" y="1522"/>
                  </a:lnTo>
                  <a:lnTo>
                    <a:pt x="3455" y="1586"/>
                  </a:lnTo>
                  <a:lnTo>
                    <a:pt x="3452" y="1651"/>
                  </a:lnTo>
                  <a:lnTo>
                    <a:pt x="3443" y="1714"/>
                  </a:lnTo>
                  <a:lnTo>
                    <a:pt x="3429" y="1776"/>
                  </a:lnTo>
                  <a:lnTo>
                    <a:pt x="3408" y="1835"/>
                  </a:lnTo>
                  <a:lnTo>
                    <a:pt x="3383" y="1891"/>
                  </a:lnTo>
                  <a:lnTo>
                    <a:pt x="3353" y="1945"/>
                  </a:lnTo>
                  <a:lnTo>
                    <a:pt x="3319" y="1995"/>
                  </a:lnTo>
                  <a:lnTo>
                    <a:pt x="3280" y="2041"/>
                  </a:lnTo>
                  <a:lnTo>
                    <a:pt x="3237" y="2084"/>
                  </a:lnTo>
                  <a:lnTo>
                    <a:pt x="3191" y="2124"/>
                  </a:lnTo>
                  <a:lnTo>
                    <a:pt x="3142" y="2158"/>
                  </a:lnTo>
                  <a:lnTo>
                    <a:pt x="3088" y="2189"/>
                  </a:lnTo>
                  <a:lnTo>
                    <a:pt x="3033" y="2214"/>
                  </a:lnTo>
                  <a:lnTo>
                    <a:pt x="2974" y="2234"/>
                  </a:lnTo>
                  <a:lnTo>
                    <a:pt x="2914" y="2248"/>
                  </a:lnTo>
                  <a:lnTo>
                    <a:pt x="2852" y="2258"/>
                  </a:lnTo>
                  <a:lnTo>
                    <a:pt x="2787" y="2261"/>
                  </a:lnTo>
                  <a:lnTo>
                    <a:pt x="689" y="2261"/>
                  </a:lnTo>
                  <a:lnTo>
                    <a:pt x="626" y="2258"/>
                  </a:lnTo>
                  <a:lnTo>
                    <a:pt x="565" y="2249"/>
                  </a:lnTo>
                  <a:lnTo>
                    <a:pt x="504" y="2236"/>
                  </a:lnTo>
                  <a:lnTo>
                    <a:pt x="446" y="2217"/>
                  </a:lnTo>
                  <a:lnTo>
                    <a:pt x="390" y="2193"/>
                  </a:lnTo>
                  <a:lnTo>
                    <a:pt x="336" y="2165"/>
                  </a:lnTo>
                  <a:lnTo>
                    <a:pt x="285" y="2132"/>
                  </a:lnTo>
                  <a:lnTo>
                    <a:pt x="238" y="2094"/>
                  </a:lnTo>
                  <a:lnTo>
                    <a:pt x="193" y="2055"/>
                  </a:lnTo>
                  <a:lnTo>
                    <a:pt x="153" y="2010"/>
                  </a:lnTo>
                  <a:lnTo>
                    <a:pt x="116" y="1961"/>
                  </a:lnTo>
                  <a:lnTo>
                    <a:pt x="84" y="1910"/>
                  </a:lnTo>
                  <a:lnTo>
                    <a:pt x="57" y="1857"/>
                  </a:lnTo>
                  <a:lnTo>
                    <a:pt x="35" y="1800"/>
                  </a:lnTo>
                  <a:lnTo>
                    <a:pt x="17" y="1740"/>
                  </a:lnTo>
                  <a:lnTo>
                    <a:pt x="5" y="1679"/>
                  </a:lnTo>
                  <a:lnTo>
                    <a:pt x="0" y="1616"/>
                  </a:lnTo>
                  <a:lnTo>
                    <a:pt x="0" y="1551"/>
                  </a:lnTo>
                  <a:lnTo>
                    <a:pt x="6" y="1488"/>
                  </a:lnTo>
                  <a:lnTo>
                    <a:pt x="18" y="1427"/>
                  </a:lnTo>
                  <a:lnTo>
                    <a:pt x="35" y="1368"/>
                  </a:lnTo>
                  <a:lnTo>
                    <a:pt x="57" y="1312"/>
                  </a:lnTo>
                  <a:lnTo>
                    <a:pt x="84" y="1257"/>
                  </a:lnTo>
                  <a:lnTo>
                    <a:pt x="115" y="1207"/>
                  </a:lnTo>
                  <a:lnTo>
                    <a:pt x="151" y="1159"/>
                  </a:lnTo>
                  <a:lnTo>
                    <a:pt x="191" y="1115"/>
                  </a:lnTo>
                  <a:lnTo>
                    <a:pt x="235" y="1074"/>
                  </a:lnTo>
                  <a:lnTo>
                    <a:pt x="281" y="1037"/>
                  </a:lnTo>
                  <a:lnTo>
                    <a:pt x="331" y="1005"/>
                  </a:lnTo>
                  <a:lnTo>
                    <a:pt x="384" y="977"/>
                  </a:lnTo>
                  <a:lnTo>
                    <a:pt x="440" y="954"/>
                  </a:lnTo>
                  <a:lnTo>
                    <a:pt x="498" y="936"/>
                  </a:lnTo>
                  <a:lnTo>
                    <a:pt x="558" y="922"/>
                  </a:lnTo>
                  <a:lnTo>
                    <a:pt x="558" y="922"/>
                  </a:lnTo>
                  <a:lnTo>
                    <a:pt x="552" y="886"/>
                  </a:lnTo>
                  <a:lnTo>
                    <a:pt x="550" y="848"/>
                  </a:lnTo>
                  <a:lnTo>
                    <a:pt x="551" y="809"/>
                  </a:lnTo>
                  <a:lnTo>
                    <a:pt x="556" y="769"/>
                  </a:lnTo>
                  <a:lnTo>
                    <a:pt x="565" y="728"/>
                  </a:lnTo>
                  <a:lnTo>
                    <a:pt x="581" y="680"/>
                  </a:lnTo>
                  <a:lnTo>
                    <a:pt x="602" y="635"/>
                  </a:lnTo>
                  <a:lnTo>
                    <a:pt x="628" y="593"/>
                  </a:lnTo>
                  <a:lnTo>
                    <a:pt x="659" y="553"/>
                  </a:lnTo>
                  <a:lnTo>
                    <a:pt x="692" y="518"/>
                  </a:lnTo>
                  <a:lnTo>
                    <a:pt x="731" y="487"/>
                  </a:lnTo>
                  <a:lnTo>
                    <a:pt x="772" y="460"/>
                  </a:lnTo>
                  <a:lnTo>
                    <a:pt x="816" y="438"/>
                  </a:lnTo>
                  <a:lnTo>
                    <a:pt x="863" y="421"/>
                  </a:lnTo>
                  <a:lnTo>
                    <a:pt x="911" y="411"/>
                  </a:lnTo>
                  <a:lnTo>
                    <a:pt x="961" y="406"/>
                  </a:lnTo>
                  <a:lnTo>
                    <a:pt x="1011" y="407"/>
                  </a:lnTo>
                  <a:lnTo>
                    <a:pt x="1059" y="413"/>
                  </a:lnTo>
                  <a:lnTo>
                    <a:pt x="1105" y="425"/>
                  </a:lnTo>
                  <a:lnTo>
                    <a:pt x="1148" y="440"/>
                  </a:lnTo>
                  <a:lnTo>
                    <a:pt x="1190" y="461"/>
                  </a:lnTo>
                  <a:lnTo>
                    <a:pt x="1228" y="486"/>
                  </a:lnTo>
                  <a:lnTo>
                    <a:pt x="1264" y="516"/>
                  </a:lnTo>
                  <a:lnTo>
                    <a:pt x="1297" y="548"/>
                  </a:lnTo>
                  <a:lnTo>
                    <a:pt x="1297" y="548"/>
                  </a:lnTo>
                  <a:lnTo>
                    <a:pt x="1323" y="485"/>
                  </a:lnTo>
                  <a:lnTo>
                    <a:pt x="1354" y="425"/>
                  </a:lnTo>
                  <a:lnTo>
                    <a:pt x="1390" y="368"/>
                  </a:lnTo>
                  <a:lnTo>
                    <a:pt x="1430" y="314"/>
                  </a:lnTo>
                  <a:lnTo>
                    <a:pt x="1474" y="263"/>
                  </a:lnTo>
                  <a:lnTo>
                    <a:pt x="1522" y="216"/>
                  </a:lnTo>
                  <a:lnTo>
                    <a:pt x="1573" y="173"/>
                  </a:lnTo>
                  <a:lnTo>
                    <a:pt x="1628" y="134"/>
                  </a:lnTo>
                  <a:lnTo>
                    <a:pt x="1685" y="100"/>
                  </a:lnTo>
                  <a:lnTo>
                    <a:pt x="1746" y="71"/>
                  </a:lnTo>
                  <a:lnTo>
                    <a:pt x="1809" y="45"/>
                  </a:lnTo>
                  <a:lnTo>
                    <a:pt x="1874" y="27"/>
                  </a:lnTo>
                  <a:lnTo>
                    <a:pt x="1942" y="12"/>
                  </a:lnTo>
                  <a:lnTo>
                    <a:pt x="2011" y="3"/>
                  </a:lnTo>
                  <a:lnTo>
                    <a:pt x="2082" y="0"/>
                  </a:lnTo>
                  <a:close/>
                </a:path>
              </a:pathLst>
            </a:custGeom>
            <a:solidFill>
              <a:srgbClr val="0171C6"/>
            </a:solidFill>
            <a:ln w="0">
              <a:noFill/>
              <a:prstDash val="solid"/>
              <a:round/>
              <a:headEnd/>
              <a:tailEnd/>
            </a:ln>
          </p:spPr>
          <p:txBody>
            <a:bodyPr vert="horz" wrap="square" lIns="91416" tIns="182832" rIns="91416" bIns="45708" numCol="1" anchor="ctr" anchorCtr="0" compatLnSpc="1">
              <a:prstTxWarp prst="textNoShape">
                <a:avLst/>
              </a:prstTxWarp>
            </a:bodyPr>
            <a:lstStyle/>
            <a:p>
              <a:pPr algn="ctr"/>
              <a:endParaRPr lang="en-US" sz="1600" dirty="0">
                <a:latin typeface="Calibri" panose="020F0502020204030204" pitchFamily="34" charset="0"/>
              </a:endParaRPr>
            </a:p>
          </p:txBody>
        </p:sp>
        <p:grpSp>
          <p:nvGrpSpPr>
            <p:cNvPr id="27" name="Group 26">
              <a:extLst>
                <a:ext uri="{FF2B5EF4-FFF2-40B4-BE49-F238E27FC236}">
                  <a16:creationId xmlns:a16="http://schemas.microsoft.com/office/drawing/2014/main" id="{309B46E7-55D9-4F0D-8548-E700FC57356D}"/>
                </a:ext>
              </a:extLst>
            </p:cNvPr>
            <p:cNvGrpSpPr/>
            <p:nvPr/>
          </p:nvGrpSpPr>
          <p:grpSpPr>
            <a:xfrm>
              <a:off x="8121117" y="2263370"/>
              <a:ext cx="252636" cy="195627"/>
              <a:chOff x="9713783" y="248894"/>
              <a:chExt cx="1029999" cy="797574"/>
            </a:xfrm>
            <a:solidFill>
              <a:schemeClr val="bg1"/>
            </a:solidFill>
          </p:grpSpPr>
          <p:sp>
            <p:nvSpPr>
              <p:cNvPr id="29" name="Freeform 8">
                <a:extLst>
                  <a:ext uri="{FF2B5EF4-FFF2-40B4-BE49-F238E27FC236}">
                    <a16:creationId xmlns:a16="http://schemas.microsoft.com/office/drawing/2014/main" id="{F536120A-C421-4DFB-91C1-2CAC593F5FAF}"/>
                  </a:ext>
                </a:extLst>
              </p:cNvPr>
              <p:cNvSpPr>
                <a:spLocks/>
              </p:cNvSpPr>
              <p:nvPr/>
            </p:nvSpPr>
            <p:spPr bwMode="auto">
              <a:xfrm>
                <a:off x="9953415" y="306550"/>
                <a:ext cx="790367" cy="739918"/>
              </a:xfrm>
              <a:custGeom>
                <a:avLst/>
                <a:gdLst>
                  <a:gd name="T0" fmla="*/ 0 w 2632"/>
                  <a:gd name="T1" fmla="*/ 2464 h 2464"/>
                  <a:gd name="T2" fmla="*/ 2632 w 2632"/>
                  <a:gd name="T3" fmla="*/ 2464 h 2464"/>
                  <a:gd name="T4" fmla="*/ 1208 w 2632"/>
                  <a:gd name="T5" fmla="*/ 0 h 2464"/>
                  <a:gd name="T6" fmla="*/ 774 w 2632"/>
                  <a:gd name="T7" fmla="*/ 1187 h 2464"/>
                  <a:gd name="T8" fmla="*/ 1597 w 2632"/>
                  <a:gd name="T9" fmla="*/ 2169 h 2464"/>
                  <a:gd name="T10" fmla="*/ 0 w 2632"/>
                  <a:gd name="T11" fmla="*/ 2464 h 2464"/>
                </a:gdLst>
                <a:ahLst/>
                <a:cxnLst>
                  <a:cxn ang="0">
                    <a:pos x="T0" y="T1"/>
                  </a:cxn>
                  <a:cxn ang="0">
                    <a:pos x="T2" y="T3"/>
                  </a:cxn>
                  <a:cxn ang="0">
                    <a:pos x="T4" y="T5"/>
                  </a:cxn>
                  <a:cxn ang="0">
                    <a:pos x="T6" y="T7"/>
                  </a:cxn>
                  <a:cxn ang="0">
                    <a:pos x="T8" y="T9"/>
                  </a:cxn>
                  <a:cxn ang="0">
                    <a:pos x="T10" y="T11"/>
                  </a:cxn>
                </a:cxnLst>
                <a:rect l="0" t="0" r="r" b="b"/>
                <a:pathLst>
                  <a:path w="2632" h="2464">
                    <a:moveTo>
                      <a:pt x="0" y="2464"/>
                    </a:moveTo>
                    <a:lnTo>
                      <a:pt x="2632" y="2464"/>
                    </a:lnTo>
                    <a:lnTo>
                      <a:pt x="1208" y="0"/>
                    </a:lnTo>
                    <a:lnTo>
                      <a:pt x="774" y="1187"/>
                    </a:lnTo>
                    <a:lnTo>
                      <a:pt x="1597" y="2169"/>
                    </a:lnTo>
                    <a:lnTo>
                      <a:pt x="0" y="2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9">
                <a:extLst>
                  <a:ext uri="{FF2B5EF4-FFF2-40B4-BE49-F238E27FC236}">
                    <a16:creationId xmlns:a16="http://schemas.microsoft.com/office/drawing/2014/main" id="{AD7BA689-D8C5-46C9-9095-A7CD66A9FD8C}"/>
                  </a:ext>
                </a:extLst>
              </p:cNvPr>
              <p:cNvSpPr>
                <a:spLocks/>
              </p:cNvSpPr>
              <p:nvPr/>
            </p:nvSpPr>
            <p:spPr bwMode="auto">
              <a:xfrm>
                <a:off x="9713783" y="248894"/>
                <a:ext cx="567551" cy="711090"/>
              </a:xfrm>
              <a:custGeom>
                <a:avLst/>
                <a:gdLst>
                  <a:gd name="T0" fmla="*/ 0 w 1890"/>
                  <a:gd name="T1" fmla="*/ 2367 h 2367"/>
                  <a:gd name="T2" fmla="*/ 783 w 1890"/>
                  <a:gd name="T3" fmla="*/ 2367 h 2367"/>
                  <a:gd name="T4" fmla="*/ 1890 w 1890"/>
                  <a:gd name="T5" fmla="*/ 0 h 2367"/>
                  <a:gd name="T6" fmla="*/ 871 w 1890"/>
                  <a:gd name="T7" fmla="*/ 852 h 2367"/>
                  <a:gd name="T8" fmla="*/ 0 w 1890"/>
                  <a:gd name="T9" fmla="*/ 2367 h 2367"/>
                </a:gdLst>
                <a:ahLst/>
                <a:cxnLst>
                  <a:cxn ang="0">
                    <a:pos x="T0" y="T1"/>
                  </a:cxn>
                  <a:cxn ang="0">
                    <a:pos x="T2" y="T3"/>
                  </a:cxn>
                  <a:cxn ang="0">
                    <a:pos x="T4" y="T5"/>
                  </a:cxn>
                  <a:cxn ang="0">
                    <a:pos x="T6" y="T7"/>
                  </a:cxn>
                  <a:cxn ang="0">
                    <a:pos x="T8" y="T9"/>
                  </a:cxn>
                </a:cxnLst>
                <a:rect l="0" t="0" r="r" b="b"/>
                <a:pathLst>
                  <a:path w="1890" h="2367">
                    <a:moveTo>
                      <a:pt x="0" y="2367"/>
                    </a:moveTo>
                    <a:lnTo>
                      <a:pt x="783" y="2367"/>
                    </a:lnTo>
                    <a:lnTo>
                      <a:pt x="1890" y="0"/>
                    </a:lnTo>
                    <a:lnTo>
                      <a:pt x="871" y="852"/>
                    </a:lnTo>
                    <a:lnTo>
                      <a:pt x="0" y="23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8" name="Freeform 11">
              <a:extLst>
                <a:ext uri="{FF2B5EF4-FFF2-40B4-BE49-F238E27FC236}">
                  <a16:creationId xmlns:a16="http://schemas.microsoft.com/office/drawing/2014/main" id="{4C510121-62F8-44DC-99D3-36C1576A7D78}"/>
                </a:ext>
              </a:extLst>
            </p:cNvPr>
            <p:cNvSpPr>
              <a:spLocks noEditPoints="1"/>
            </p:cNvSpPr>
            <p:nvPr/>
          </p:nvSpPr>
          <p:spPr bwMode="auto">
            <a:xfrm>
              <a:off x="8015174" y="2482077"/>
              <a:ext cx="457820" cy="136088"/>
            </a:xfrm>
            <a:custGeom>
              <a:avLst/>
              <a:gdLst>
                <a:gd name="T0" fmla="*/ 88 w 2328"/>
                <a:gd name="T1" fmla="*/ 681 h 692"/>
                <a:gd name="T2" fmla="*/ 418 w 2328"/>
                <a:gd name="T3" fmla="*/ 418 h 692"/>
                <a:gd name="T4" fmla="*/ 295 w 2328"/>
                <a:gd name="T5" fmla="*/ 81 h 692"/>
                <a:gd name="T6" fmla="*/ 418 w 2328"/>
                <a:gd name="T7" fmla="*/ 418 h 692"/>
                <a:gd name="T8" fmla="*/ 636 w 2328"/>
                <a:gd name="T9" fmla="*/ 681 h 692"/>
                <a:gd name="T10" fmla="*/ 1039 w 2328"/>
                <a:gd name="T11" fmla="*/ 193 h 692"/>
                <a:gd name="T12" fmla="*/ 1507 w 2328"/>
                <a:gd name="T13" fmla="*/ 681 h 692"/>
                <a:gd name="T14" fmla="*/ 1415 w 2328"/>
                <a:gd name="T15" fmla="*/ 625 h 692"/>
                <a:gd name="T16" fmla="*/ 1325 w 2328"/>
                <a:gd name="T17" fmla="*/ 686 h 692"/>
                <a:gd name="T18" fmla="*/ 1235 w 2328"/>
                <a:gd name="T19" fmla="*/ 688 h 692"/>
                <a:gd name="T20" fmla="*/ 1158 w 2328"/>
                <a:gd name="T21" fmla="*/ 652 h 692"/>
                <a:gd name="T22" fmla="*/ 1113 w 2328"/>
                <a:gd name="T23" fmla="*/ 574 h 692"/>
                <a:gd name="T24" fmla="*/ 1102 w 2328"/>
                <a:gd name="T25" fmla="*/ 193 h 692"/>
                <a:gd name="T26" fmla="*/ 1183 w 2328"/>
                <a:gd name="T27" fmla="*/ 526 h 692"/>
                <a:gd name="T28" fmla="*/ 1208 w 2328"/>
                <a:gd name="T29" fmla="*/ 589 h 692"/>
                <a:gd name="T30" fmla="*/ 1257 w 2328"/>
                <a:gd name="T31" fmla="*/ 623 h 692"/>
                <a:gd name="T32" fmla="*/ 1311 w 2328"/>
                <a:gd name="T33" fmla="*/ 627 h 692"/>
                <a:gd name="T34" fmla="*/ 1372 w 2328"/>
                <a:gd name="T35" fmla="*/ 605 h 692"/>
                <a:gd name="T36" fmla="*/ 1408 w 2328"/>
                <a:gd name="T37" fmla="*/ 564 h 692"/>
                <a:gd name="T38" fmla="*/ 1426 w 2328"/>
                <a:gd name="T39" fmla="*/ 493 h 692"/>
                <a:gd name="T40" fmla="*/ 1507 w 2328"/>
                <a:gd name="T41" fmla="*/ 681 h 692"/>
                <a:gd name="T42" fmla="*/ 1867 w 2328"/>
                <a:gd name="T43" fmla="*/ 263 h 692"/>
                <a:gd name="T44" fmla="*/ 1810 w 2328"/>
                <a:gd name="T45" fmla="*/ 263 h 692"/>
                <a:gd name="T46" fmla="*/ 1757 w 2328"/>
                <a:gd name="T47" fmla="*/ 297 h 692"/>
                <a:gd name="T48" fmla="*/ 1730 w 2328"/>
                <a:gd name="T49" fmla="*/ 349 h 692"/>
                <a:gd name="T50" fmla="*/ 1718 w 2328"/>
                <a:gd name="T51" fmla="*/ 684 h 692"/>
                <a:gd name="T52" fmla="*/ 1721 w 2328"/>
                <a:gd name="T53" fmla="*/ 295 h 692"/>
                <a:gd name="T54" fmla="*/ 1770 w 2328"/>
                <a:gd name="T55" fmla="*/ 214 h 692"/>
                <a:gd name="T56" fmla="*/ 1806 w 2328"/>
                <a:gd name="T57" fmla="*/ 193 h 692"/>
                <a:gd name="T58" fmla="*/ 1874 w 2328"/>
                <a:gd name="T59" fmla="*/ 189 h 692"/>
                <a:gd name="T60" fmla="*/ 1984 w 2328"/>
                <a:gd name="T61" fmla="*/ 456 h 692"/>
                <a:gd name="T62" fmla="*/ 1995 w 2328"/>
                <a:gd name="T63" fmla="*/ 529 h 692"/>
                <a:gd name="T64" fmla="*/ 2027 w 2328"/>
                <a:gd name="T65" fmla="*/ 582 h 692"/>
                <a:gd name="T66" fmla="*/ 2092 w 2328"/>
                <a:gd name="T67" fmla="*/ 618 h 692"/>
                <a:gd name="T68" fmla="*/ 2162 w 2328"/>
                <a:gd name="T69" fmla="*/ 623 h 692"/>
                <a:gd name="T70" fmla="*/ 2258 w 2328"/>
                <a:gd name="T71" fmla="*/ 594 h 692"/>
                <a:gd name="T72" fmla="*/ 2276 w 2328"/>
                <a:gd name="T73" fmla="*/ 657 h 692"/>
                <a:gd name="T74" fmla="*/ 2175 w 2328"/>
                <a:gd name="T75" fmla="*/ 688 h 692"/>
                <a:gd name="T76" fmla="*/ 2076 w 2328"/>
                <a:gd name="T77" fmla="*/ 688 h 692"/>
                <a:gd name="T78" fmla="*/ 1979 w 2328"/>
                <a:gd name="T79" fmla="*/ 641 h 692"/>
                <a:gd name="T80" fmla="*/ 1928 w 2328"/>
                <a:gd name="T81" fmla="*/ 567 h 692"/>
                <a:gd name="T82" fmla="*/ 1903 w 2328"/>
                <a:gd name="T83" fmla="*/ 439 h 692"/>
                <a:gd name="T84" fmla="*/ 1932 w 2328"/>
                <a:gd name="T85" fmla="*/ 306 h 692"/>
                <a:gd name="T86" fmla="*/ 1988 w 2328"/>
                <a:gd name="T87" fmla="*/ 232 h 692"/>
                <a:gd name="T88" fmla="*/ 2069 w 2328"/>
                <a:gd name="T89" fmla="*/ 191 h 692"/>
                <a:gd name="T90" fmla="*/ 2173 w 2328"/>
                <a:gd name="T91" fmla="*/ 187 h 692"/>
                <a:gd name="T92" fmla="*/ 2261 w 2328"/>
                <a:gd name="T93" fmla="*/ 230 h 692"/>
                <a:gd name="T94" fmla="*/ 2308 w 2328"/>
                <a:gd name="T95" fmla="*/ 299 h 692"/>
                <a:gd name="T96" fmla="*/ 2328 w 2328"/>
                <a:gd name="T97" fmla="*/ 418 h 692"/>
                <a:gd name="T98" fmla="*/ 2245 w 2328"/>
                <a:gd name="T99" fmla="*/ 357 h 692"/>
                <a:gd name="T100" fmla="*/ 2224 w 2328"/>
                <a:gd name="T101" fmla="*/ 293 h 692"/>
                <a:gd name="T102" fmla="*/ 2189 w 2328"/>
                <a:gd name="T103" fmla="*/ 261 h 692"/>
                <a:gd name="T104" fmla="*/ 2128 w 2328"/>
                <a:gd name="T105" fmla="*/ 247 h 692"/>
                <a:gd name="T106" fmla="*/ 2080 w 2328"/>
                <a:gd name="T107" fmla="*/ 256 h 692"/>
                <a:gd name="T108" fmla="*/ 2036 w 2328"/>
                <a:gd name="T109" fmla="*/ 284 h 692"/>
                <a:gd name="T110" fmla="*/ 2000 w 2328"/>
                <a:gd name="T111" fmla="*/ 342 h 692"/>
                <a:gd name="T112" fmla="*/ 2247 w 2328"/>
                <a:gd name="T113" fmla="*/ 389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28" h="692">
                  <a:moveTo>
                    <a:pt x="603" y="681"/>
                  </a:moveTo>
                  <a:lnTo>
                    <a:pt x="515" y="681"/>
                  </a:lnTo>
                  <a:lnTo>
                    <a:pt x="447" y="492"/>
                  </a:lnTo>
                  <a:lnTo>
                    <a:pt x="155" y="492"/>
                  </a:lnTo>
                  <a:lnTo>
                    <a:pt x="88" y="681"/>
                  </a:lnTo>
                  <a:lnTo>
                    <a:pt x="0" y="681"/>
                  </a:lnTo>
                  <a:lnTo>
                    <a:pt x="256" y="0"/>
                  </a:lnTo>
                  <a:lnTo>
                    <a:pt x="340" y="0"/>
                  </a:lnTo>
                  <a:lnTo>
                    <a:pt x="603" y="681"/>
                  </a:lnTo>
                  <a:close/>
                  <a:moveTo>
                    <a:pt x="418" y="418"/>
                  </a:moveTo>
                  <a:lnTo>
                    <a:pt x="310" y="126"/>
                  </a:lnTo>
                  <a:lnTo>
                    <a:pt x="310" y="126"/>
                  </a:lnTo>
                  <a:lnTo>
                    <a:pt x="304" y="110"/>
                  </a:lnTo>
                  <a:lnTo>
                    <a:pt x="299" y="81"/>
                  </a:lnTo>
                  <a:lnTo>
                    <a:pt x="295" y="81"/>
                  </a:lnTo>
                  <a:lnTo>
                    <a:pt x="295" y="81"/>
                  </a:lnTo>
                  <a:lnTo>
                    <a:pt x="290" y="108"/>
                  </a:lnTo>
                  <a:lnTo>
                    <a:pt x="285" y="126"/>
                  </a:lnTo>
                  <a:lnTo>
                    <a:pt x="180" y="418"/>
                  </a:lnTo>
                  <a:lnTo>
                    <a:pt x="418" y="418"/>
                  </a:lnTo>
                  <a:close/>
                  <a:moveTo>
                    <a:pt x="1041" y="214"/>
                  </a:moveTo>
                  <a:lnTo>
                    <a:pt x="751" y="614"/>
                  </a:lnTo>
                  <a:lnTo>
                    <a:pt x="1035" y="614"/>
                  </a:lnTo>
                  <a:lnTo>
                    <a:pt x="1035" y="681"/>
                  </a:lnTo>
                  <a:lnTo>
                    <a:pt x="636" y="681"/>
                  </a:lnTo>
                  <a:lnTo>
                    <a:pt x="636" y="656"/>
                  </a:lnTo>
                  <a:lnTo>
                    <a:pt x="922" y="259"/>
                  </a:lnTo>
                  <a:lnTo>
                    <a:pt x="663" y="259"/>
                  </a:lnTo>
                  <a:lnTo>
                    <a:pt x="663" y="193"/>
                  </a:lnTo>
                  <a:lnTo>
                    <a:pt x="1039" y="193"/>
                  </a:lnTo>
                  <a:lnTo>
                    <a:pt x="1039" y="214"/>
                  </a:lnTo>
                  <a:lnTo>
                    <a:pt x="1041" y="214"/>
                  </a:lnTo>
                  <a:lnTo>
                    <a:pt x="1041" y="214"/>
                  </a:lnTo>
                  <a:lnTo>
                    <a:pt x="1041" y="214"/>
                  </a:lnTo>
                  <a:close/>
                  <a:moveTo>
                    <a:pt x="1507" y="681"/>
                  </a:moveTo>
                  <a:lnTo>
                    <a:pt x="1431" y="681"/>
                  </a:lnTo>
                  <a:lnTo>
                    <a:pt x="1431" y="603"/>
                  </a:lnTo>
                  <a:lnTo>
                    <a:pt x="1428" y="603"/>
                  </a:lnTo>
                  <a:lnTo>
                    <a:pt x="1428" y="603"/>
                  </a:lnTo>
                  <a:lnTo>
                    <a:pt x="1415" y="625"/>
                  </a:lnTo>
                  <a:lnTo>
                    <a:pt x="1401" y="643"/>
                  </a:lnTo>
                  <a:lnTo>
                    <a:pt x="1385" y="657"/>
                  </a:lnTo>
                  <a:lnTo>
                    <a:pt x="1367" y="670"/>
                  </a:lnTo>
                  <a:lnTo>
                    <a:pt x="1347" y="679"/>
                  </a:lnTo>
                  <a:lnTo>
                    <a:pt x="1325" y="686"/>
                  </a:lnTo>
                  <a:lnTo>
                    <a:pt x="1302" y="690"/>
                  </a:lnTo>
                  <a:lnTo>
                    <a:pt x="1277" y="692"/>
                  </a:lnTo>
                  <a:lnTo>
                    <a:pt x="1277" y="692"/>
                  </a:lnTo>
                  <a:lnTo>
                    <a:pt x="1255" y="690"/>
                  </a:lnTo>
                  <a:lnTo>
                    <a:pt x="1235" y="688"/>
                  </a:lnTo>
                  <a:lnTo>
                    <a:pt x="1217" y="684"/>
                  </a:lnTo>
                  <a:lnTo>
                    <a:pt x="1201" y="677"/>
                  </a:lnTo>
                  <a:lnTo>
                    <a:pt x="1185" y="670"/>
                  </a:lnTo>
                  <a:lnTo>
                    <a:pt x="1170" y="661"/>
                  </a:lnTo>
                  <a:lnTo>
                    <a:pt x="1158" y="652"/>
                  </a:lnTo>
                  <a:lnTo>
                    <a:pt x="1145" y="639"/>
                  </a:lnTo>
                  <a:lnTo>
                    <a:pt x="1134" y="625"/>
                  </a:lnTo>
                  <a:lnTo>
                    <a:pt x="1125" y="611"/>
                  </a:lnTo>
                  <a:lnTo>
                    <a:pt x="1118" y="592"/>
                  </a:lnTo>
                  <a:lnTo>
                    <a:pt x="1113" y="574"/>
                  </a:lnTo>
                  <a:lnTo>
                    <a:pt x="1107" y="555"/>
                  </a:lnTo>
                  <a:lnTo>
                    <a:pt x="1104" y="533"/>
                  </a:lnTo>
                  <a:lnTo>
                    <a:pt x="1102" y="510"/>
                  </a:lnTo>
                  <a:lnTo>
                    <a:pt x="1102" y="484"/>
                  </a:lnTo>
                  <a:lnTo>
                    <a:pt x="1102" y="193"/>
                  </a:lnTo>
                  <a:lnTo>
                    <a:pt x="1178" y="193"/>
                  </a:lnTo>
                  <a:lnTo>
                    <a:pt x="1178" y="474"/>
                  </a:lnTo>
                  <a:lnTo>
                    <a:pt x="1178" y="474"/>
                  </a:lnTo>
                  <a:lnTo>
                    <a:pt x="1179" y="510"/>
                  </a:lnTo>
                  <a:lnTo>
                    <a:pt x="1183" y="526"/>
                  </a:lnTo>
                  <a:lnTo>
                    <a:pt x="1185" y="540"/>
                  </a:lnTo>
                  <a:lnTo>
                    <a:pt x="1190" y="555"/>
                  </a:lnTo>
                  <a:lnTo>
                    <a:pt x="1196" y="567"/>
                  </a:lnTo>
                  <a:lnTo>
                    <a:pt x="1201" y="578"/>
                  </a:lnTo>
                  <a:lnTo>
                    <a:pt x="1208" y="589"/>
                  </a:lnTo>
                  <a:lnTo>
                    <a:pt x="1215" y="598"/>
                  </a:lnTo>
                  <a:lnTo>
                    <a:pt x="1224" y="605"/>
                  </a:lnTo>
                  <a:lnTo>
                    <a:pt x="1233" y="612"/>
                  </a:lnTo>
                  <a:lnTo>
                    <a:pt x="1244" y="618"/>
                  </a:lnTo>
                  <a:lnTo>
                    <a:pt x="1257" y="623"/>
                  </a:lnTo>
                  <a:lnTo>
                    <a:pt x="1269" y="625"/>
                  </a:lnTo>
                  <a:lnTo>
                    <a:pt x="1284" y="627"/>
                  </a:lnTo>
                  <a:lnTo>
                    <a:pt x="1298" y="629"/>
                  </a:lnTo>
                  <a:lnTo>
                    <a:pt x="1298" y="629"/>
                  </a:lnTo>
                  <a:lnTo>
                    <a:pt x="1311" y="627"/>
                  </a:lnTo>
                  <a:lnTo>
                    <a:pt x="1325" y="625"/>
                  </a:lnTo>
                  <a:lnTo>
                    <a:pt x="1338" y="621"/>
                  </a:lnTo>
                  <a:lnTo>
                    <a:pt x="1350" y="618"/>
                  </a:lnTo>
                  <a:lnTo>
                    <a:pt x="1361" y="612"/>
                  </a:lnTo>
                  <a:lnTo>
                    <a:pt x="1372" y="605"/>
                  </a:lnTo>
                  <a:lnTo>
                    <a:pt x="1383" y="596"/>
                  </a:lnTo>
                  <a:lnTo>
                    <a:pt x="1392" y="585"/>
                  </a:lnTo>
                  <a:lnTo>
                    <a:pt x="1392" y="585"/>
                  </a:lnTo>
                  <a:lnTo>
                    <a:pt x="1401" y="574"/>
                  </a:lnTo>
                  <a:lnTo>
                    <a:pt x="1408" y="564"/>
                  </a:lnTo>
                  <a:lnTo>
                    <a:pt x="1413" y="551"/>
                  </a:lnTo>
                  <a:lnTo>
                    <a:pt x="1419" y="538"/>
                  </a:lnTo>
                  <a:lnTo>
                    <a:pt x="1422" y="524"/>
                  </a:lnTo>
                  <a:lnTo>
                    <a:pt x="1426" y="510"/>
                  </a:lnTo>
                  <a:lnTo>
                    <a:pt x="1426" y="493"/>
                  </a:lnTo>
                  <a:lnTo>
                    <a:pt x="1428" y="477"/>
                  </a:lnTo>
                  <a:lnTo>
                    <a:pt x="1428" y="193"/>
                  </a:lnTo>
                  <a:lnTo>
                    <a:pt x="1505" y="193"/>
                  </a:lnTo>
                  <a:lnTo>
                    <a:pt x="1505" y="681"/>
                  </a:lnTo>
                  <a:lnTo>
                    <a:pt x="1507" y="681"/>
                  </a:lnTo>
                  <a:lnTo>
                    <a:pt x="1507" y="681"/>
                  </a:lnTo>
                  <a:close/>
                  <a:moveTo>
                    <a:pt x="1894" y="274"/>
                  </a:moveTo>
                  <a:lnTo>
                    <a:pt x="1894" y="274"/>
                  </a:lnTo>
                  <a:lnTo>
                    <a:pt x="1882" y="266"/>
                  </a:lnTo>
                  <a:lnTo>
                    <a:pt x="1867" y="263"/>
                  </a:lnTo>
                  <a:lnTo>
                    <a:pt x="1851" y="261"/>
                  </a:lnTo>
                  <a:lnTo>
                    <a:pt x="1835" y="259"/>
                  </a:lnTo>
                  <a:lnTo>
                    <a:pt x="1835" y="259"/>
                  </a:lnTo>
                  <a:lnTo>
                    <a:pt x="1820" y="261"/>
                  </a:lnTo>
                  <a:lnTo>
                    <a:pt x="1810" y="263"/>
                  </a:lnTo>
                  <a:lnTo>
                    <a:pt x="1797" y="266"/>
                  </a:lnTo>
                  <a:lnTo>
                    <a:pt x="1786" y="272"/>
                  </a:lnTo>
                  <a:lnTo>
                    <a:pt x="1777" y="279"/>
                  </a:lnTo>
                  <a:lnTo>
                    <a:pt x="1766" y="288"/>
                  </a:lnTo>
                  <a:lnTo>
                    <a:pt x="1757" y="297"/>
                  </a:lnTo>
                  <a:lnTo>
                    <a:pt x="1750" y="310"/>
                  </a:lnTo>
                  <a:lnTo>
                    <a:pt x="1750" y="310"/>
                  </a:lnTo>
                  <a:lnTo>
                    <a:pt x="1743" y="320"/>
                  </a:lnTo>
                  <a:lnTo>
                    <a:pt x="1736" y="335"/>
                  </a:lnTo>
                  <a:lnTo>
                    <a:pt x="1730" y="349"/>
                  </a:lnTo>
                  <a:lnTo>
                    <a:pt x="1727" y="364"/>
                  </a:lnTo>
                  <a:lnTo>
                    <a:pt x="1723" y="380"/>
                  </a:lnTo>
                  <a:lnTo>
                    <a:pt x="1720" y="398"/>
                  </a:lnTo>
                  <a:lnTo>
                    <a:pt x="1718" y="436"/>
                  </a:lnTo>
                  <a:lnTo>
                    <a:pt x="1718" y="684"/>
                  </a:lnTo>
                  <a:lnTo>
                    <a:pt x="1640" y="684"/>
                  </a:lnTo>
                  <a:lnTo>
                    <a:pt x="1640" y="193"/>
                  </a:lnTo>
                  <a:lnTo>
                    <a:pt x="1718" y="193"/>
                  </a:lnTo>
                  <a:lnTo>
                    <a:pt x="1718" y="295"/>
                  </a:lnTo>
                  <a:lnTo>
                    <a:pt x="1721" y="295"/>
                  </a:lnTo>
                  <a:lnTo>
                    <a:pt x="1721" y="295"/>
                  </a:lnTo>
                  <a:lnTo>
                    <a:pt x="1730" y="270"/>
                  </a:lnTo>
                  <a:lnTo>
                    <a:pt x="1743" y="248"/>
                  </a:lnTo>
                  <a:lnTo>
                    <a:pt x="1756" y="230"/>
                  </a:lnTo>
                  <a:lnTo>
                    <a:pt x="1770" y="214"/>
                  </a:lnTo>
                  <a:lnTo>
                    <a:pt x="1770" y="214"/>
                  </a:lnTo>
                  <a:lnTo>
                    <a:pt x="1779" y="207"/>
                  </a:lnTo>
                  <a:lnTo>
                    <a:pt x="1788" y="202"/>
                  </a:lnTo>
                  <a:lnTo>
                    <a:pt x="1797" y="196"/>
                  </a:lnTo>
                  <a:lnTo>
                    <a:pt x="1806" y="193"/>
                  </a:lnTo>
                  <a:lnTo>
                    <a:pt x="1828" y="187"/>
                  </a:lnTo>
                  <a:lnTo>
                    <a:pt x="1847" y="185"/>
                  </a:lnTo>
                  <a:lnTo>
                    <a:pt x="1847" y="185"/>
                  </a:lnTo>
                  <a:lnTo>
                    <a:pt x="1862" y="187"/>
                  </a:lnTo>
                  <a:lnTo>
                    <a:pt x="1874" y="189"/>
                  </a:lnTo>
                  <a:lnTo>
                    <a:pt x="1894" y="193"/>
                  </a:lnTo>
                  <a:lnTo>
                    <a:pt x="1894" y="274"/>
                  </a:lnTo>
                  <a:lnTo>
                    <a:pt x="1894" y="274"/>
                  </a:lnTo>
                  <a:close/>
                  <a:moveTo>
                    <a:pt x="2328" y="456"/>
                  </a:moveTo>
                  <a:lnTo>
                    <a:pt x="1984" y="456"/>
                  </a:lnTo>
                  <a:lnTo>
                    <a:pt x="1984" y="456"/>
                  </a:lnTo>
                  <a:lnTo>
                    <a:pt x="1986" y="477"/>
                  </a:lnTo>
                  <a:lnTo>
                    <a:pt x="1988" y="495"/>
                  </a:lnTo>
                  <a:lnTo>
                    <a:pt x="1991" y="513"/>
                  </a:lnTo>
                  <a:lnTo>
                    <a:pt x="1995" y="529"/>
                  </a:lnTo>
                  <a:lnTo>
                    <a:pt x="2000" y="546"/>
                  </a:lnTo>
                  <a:lnTo>
                    <a:pt x="2008" y="558"/>
                  </a:lnTo>
                  <a:lnTo>
                    <a:pt x="2017" y="571"/>
                  </a:lnTo>
                  <a:lnTo>
                    <a:pt x="2027" y="582"/>
                  </a:lnTo>
                  <a:lnTo>
                    <a:pt x="2027" y="582"/>
                  </a:lnTo>
                  <a:lnTo>
                    <a:pt x="2038" y="592"/>
                  </a:lnTo>
                  <a:lnTo>
                    <a:pt x="2049" y="602"/>
                  </a:lnTo>
                  <a:lnTo>
                    <a:pt x="2063" y="609"/>
                  </a:lnTo>
                  <a:lnTo>
                    <a:pt x="2076" y="614"/>
                  </a:lnTo>
                  <a:lnTo>
                    <a:pt x="2092" y="618"/>
                  </a:lnTo>
                  <a:lnTo>
                    <a:pt x="2108" y="621"/>
                  </a:lnTo>
                  <a:lnTo>
                    <a:pt x="2125" y="623"/>
                  </a:lnTo>
                  <a:lnTo>
                    <a:pt x="2143" y="625"/>
                  </a:lnTo>
                  <a:lnTo>
                    <a:pt x="2143" y="625"/>
                  </a:lnTo>
                  <a:lnTo>
                    <a:pt x="2162" y="623"/>
                  </a:lnTo>
                  <a:lnTo>
                    <a:pt x="2184" y="621"/>
                  </a:lnTo>
                  <a:lnTo>
                    <a:pt x="2202" y="618"/>
                  </a:lnTo>
                  <a:lnTo>
                    <a:pt x="2222" y="611"/>
                  </a:lnTo>
                  <a:lnTo>
                    <a:pt x="2240" y="603"/>
                  </a:lnTo>
                  <a:lnTo>
                    <a:pt x="2258" y="594"/>
                  </a:lnTo>
                  <a:lnTo>
                    <a:pt x="2276" y="583"/>
                  </a:lnTo>
                  <a:lnTo>
                    <a:pt x="2294" y="573"/>
                  </a:lnTo>
                  <a:lnTo>
                    <a:pt x="2294" y="645"/>
                  </a:lnTo>
                  <a:lnTo>
                    <a:pt x="2294" y="645"/>
                  </a:lnTo>
                  <a:lnTo>
                    <a:pt x="2276" y="657"/>
                  </a:lnTo>
                  <a:lnTo>
                    <a:pt x="2260" y="666"/>
                  </a:lnTo>
                  <a:lnTo>
                    <a:pt x="2240" y="674"/>
                  </a:lnTo>
                  <a:lnTo>
                    <a:pt x="2220" y="681"/>
                  </a:lnTo>
                  <a:lnTo>
                    <a:pt x="2198" y="684"/>
                  </a:lnTo>
                  <a:lnTo>
                    <a:pt x="2175" y="688"/>
                  </a:lnTo>
                  <a:lnTo>
                    <a:pt x="2150" y="690"/>
                  </a:lnTo>
                  <a:lnTo>
                    <a:pt x="2125" y="692"/>
                  </a:lnTo>
                  <a:lnTo>
                    <a:pt x="2125" y="692"/>
                  </a:lnTo>
                  <a:lnTo>
                    <a:pt x="2099" y="690"/>
                  </a:lnTo>
                  <a:lnTo>
                    <a:pt x="2076" y="688"/>
                  </a:lnTo>
                  <a:lnTo>
                    <a:pt x="2053" y="683"/>
                  </a:lnTo>
                  <a:lnTo>
                    <a:pt x="2033" y="675"/>
                  </a:lnTo>
                  <a:lnTo>
                    <a:pt x="2013" y="666"/>
                  </a:lnTo>
                  <a:lnTo>
                    <a:pt x="1995" y="654"/>
                  </a:lnTo>
                  <a:lnTo>
                    <a:pt x="1979" y="641"/>
                  </a:lnTo>
                  <a:lnTo>
                    <a:pt x="1964" y="625"/>
                  </a:lnTo>
                  <a:lnTo>
                    <a:pt x="1964" y="625"/>
                  </a:lnTo>
                  <a:lnTo>
                    <a:pt x="1950" y="607"/>
                  </a:lnTo>
                  <a:lnTo>
                    <a:pt x="1937" y="587"/>
                  </a:lnTo>
                  <a:lnTo>
                    <a:pt x="1928" y="567"/>
                  </a:lnTo>
                  <a:lnTo>
                    <a:pt x="1919" y="544"/>
                  </a:lnTo>
                  <a:lnTo>
                    <a:pt x="1912" y="520"/>
                  </a:lnTo>
                  <a:lnTo>
                    <a:pt x="1909" y="495"/>
                  </a:lnTo>
                  <a:lnTo>
                    <a:pt x="1905" y="468"/>
                  </a:lnTo>
                  <a:lnTo>
                    <a:pt x="1903" y="439"/>
                  </a:lnTo>
                  <a:lnTo>
                    <a:pt x="1903" y="439"/>
                  </a:lnTo>
                  <a:lnTo>
                    <a:pt x="1907" y="403"/>
                  </a:lnTo>
                  <a:lnTo>
                    <a:pt x="1912" y="369"/>
                  </a:lnTo>
                  <a:lnTo>
                    <a:pt x="1921" y="337"/>
                  </a:lnTo>
                  <a:lnTo>
                    <a:pt x="1932" y="306"/>
                  </a:lnTo>
                  <a:lnTo>
                    <a:pt x="1932" y="306"/>
                  </a:lnTo>
                  <a:lnTo>
                    <a:pt x="1948" y="277"/>
                  </a:lnTo>
                  <a:lnTo>
                    <a:pt x="1968" y="254"/>
                  </a:lnTo>
                  <a:lnTo>
                    <a:pt x="1977" y="241"/>
                  </a:lnTo>
                  <a:lnTo>
                    <a:pt x="1988" y="232"/>
                  </a:lnTo>
                  <a:lnTo>
                    <a:pt x="2000" y="223"/>
                  </a:lnTo>
                  <a:lnTo>
                    <a:pt x="2013" y="214"/>
                  </a:lnTo>
                  <a:lnTo>
                    <a:pt x="2013" y="214"/>
                  </a:lnTo>
                  <a:lnTo>
                    <a:pt x="2040" y="200"/>
                  </a:lnTo>
                  <a:lnTo>
                    <a:pt x="2069" y="191"/>
                  </a:lnTo>
                  <a:lnTo>
                    <a:pt x="2098" y="185"/>
                  </a:lnTo>
                  <a:lnTo>
                    <a:pt x="2128" y="182"/>
                  </a:lnTo>
                  <a:lnTo>
                    <a:pt x="2128" y="182"/>
                  </a:lnTo>
                  <a:lnTo>
                    <a:pt x="2152" y="184"/>
                  </a:lnTo>
                  <a:lnTo>
                    <a:pt x="2173" y="187"/>
                  </a:lnTo>
                  <a:lnTo>
                    <a:pt x="2193" y="191"/>
                  </a:lnTo>
                  <a:lnTo>
                    <a:pt x="2213" y="198"/>
                  </a:lnTo>
                  <a:lnTo>
                    <a:pt x="2231" y="207"/>
                  </a:lnTo>
                  <a:lnTo>
                    <a:pt x="2247" y="218"/>
                  </a:lnTo>
                  <a:lnTo>
                    <a:pt x="2261" y="230"/>
                  </a:lnTo>
                  <a:lnTo>
                    <a:pt x="2276" y="247"/>
                  </a:lnTo>
                  <a:lnTo>
                    <a:pt x="2276" y="247"/>
                  </a:lnTo>
                  <a:lnTo>
                    <a:pt x="2288" y="263"/>
                  </a:lnTo>
                  <a:lnTo>
                    <a:pt x="2299" y="281"/>
                  </a:lnTo>
                  <a:lnTo>
                    <a:pt x="2308" y="299"/>
                  </a:lnTo>
                  <a:lnTo>
                    <a:pt x="2315" y="320"/>
                  </a:lnTo>
                  <a:lnTo>
                    <a:pt x="2321" y="342"/>
                  </a:lnTo>
                  <a:lnTo>
                    <a:pt x="2324" y="366"/>
                  </a:lnTo>
                  <a:lnTo>
                    <a:pt x="2328" y="391"/>
                  </a:lnTo>
                  <a:lnTo>
                    <a:pt x="2328" y="418"/>
                  </a:lnTo>
                  <a:lnTo>
                    <a:pt x="2328" y="456"/>
                  </a:lnTo>
                  <a:lnTo>
                    <a:pt x="2328" y="456"/>
                  </a:lnTo>
                  <a:close/>
                  <a:moveTo>
                    <a:pt x="2247" y="389"/>
                  </a:moveTo>
                  <a:lnTo>
                    <a:pt x="2247" y="389"/>
                  </a:lnTo>
                  <a:lnTo>
                    <a:pt x="2245" y="357"/>
                  </a:lnTo>
                  <a:lnTo>
                    <a:pt x="2243" y="342"/>
                  </a:lnTo>
                  <a:lnTo>
                    <a:pt x="2240" y="329"/>
                  </a:lnTo>
                  <a:lnTo>
                    <a:pt x="2234" y="317"/>
                  </a:lnTo>
                  <a:lnTo>
                    <a:pt x="2229" y="304"/>
                  </a:lnTo>
                  <a:lnTo>
                    <a:pt x="2224" y="293"/>
                  </a:lnTo>
                  <a:lnTo>
                    <a:pt x="2216" y="284"/>
                  </a:lnTo>
                  <a:lnTo>
                    <a:pt x="2216" y="284"/>
                  </a:lnTo>
                  <a:lnTo>
                    <a:pt x="2207" y="275"/>
                  </a:lnTo>
                  <a:lnTo>
                    <a:pt x="2198" y="268"/>
                  </a:lnTo>
                  <a:lnTo>
                    <a:pt x="2189" y="261"/>
                  </a:lnTo>
                  <a:lnTo>
                    <a:pt x="2179" y="256"/>
                  </a:lnTo>
                  <a:lnTo>
                    <a:pt x="2168" y="252"/>
                  </a:lnTo>
                  <a:lnTo>
                    <a:pt x="2155" y="248"/>
                  </a:lnTo>
                  <a:lnTo>
                    <a:pt x="2143" y="247"/>
                  </a:lnTo>
                  <a:lnTo>
                    <a:pt x="2128" y="247"/>
                  </a:lnTo>
                  <a:lnTo>
                    <a:pt x="2128" y="247"/>
                  </a:lnTo>
                  <a:lnTo>
                    <a:pt x="2116" y="247"/>
                  </a:lnTo>
                  <a:lnTo>
                    <a:pt x="2103" y="248"/>
                  </a:lnTo>
                  <a:lnTo>
                    <a:pt x="2090" y="252"/>
                  </a:lnTo>
                  <a:lnTo>
                    <a:pt x="2080" y="256"/>
                  </a:lnTo>
                  <a:lnTo>
                    <a:pt x="2067" y="261"/>
                  </a:lnTo>
                  <a:lnTo>
                    <a:pt x="2056" y="268"/>
                  </a:lnTo>
                  <a:lnTo>
                    <a:pt x="2047" y="275"/>
                  </a:lnTo>
                  <a:lnTo>
                    <a:pt x="2036" y="284"/>
                  </a:lnTo>
                  <a:lnTo>
                    <a:pt x="2036" y="284"/>
                  </a:lnTo>
                  <a:lnTo>
                    <a:pt x="2029" y="293"/>
                  </a:lnTo>
                  <a:lnTo>
                    <a:pt x="2020" y="304"/>
                  </a:lnTo>
                  <a:lnTo>
                    <a:pt x="2013" y="317"/>
                  </a:lnTo>
                  <a:lnTo>
                    <a:pt x="2006" y="328"/>
                  </a:lnTo>
                  <a:lnTo>
                    <a:pt x="2000" y="342"/>
                  </a:lnTo>
                  <a:lnTo>
                    <a:pt x="1995" y="357"/>
                  </a:lnTo>
                  <a:lnTo>
                    <a:pt x="1991" y="371"/>
                  </a:lnTo>
                  <a:lnTo>
                    <a:pt x="1988" y="385"/>
                  </a:lnTo>
                  <a:lnTo>
                    <a:pt x="2247" y="385"/>
                  </a:lnTo>
                  <a:lnTo>
                    <a:pt x="2247" y="389"/>
                  </a:lnTo>
                  <a:lnTo>
                    <a:pt x="2247" y="38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31" name="Shape 1623">
            <a:extLst>
              <a:ext uri="{FF2B5EF4-FFF2-40B4-BE49-F238E27FC236}">
                <a16:creationId xmlns:a16="http://schemas.microsoft.com/office/drawing/2014/main" id="{6695CE8A-27C6-47BC-A914-EBD4D049F9E2}"/>
              </a:ext>
            </a:extLst>
          </p:cNvPr>
          <p:cNvSpPr/>
          <p:nvPr/>
        </p:nvSpPr>
        <p:spPr>
          <a:xfrm flipH="1">
            <a:off x="2441584" y="2968865"/>
            <a:ext cx="908092" cy="594360"/>
          </a:xfrm>
          <a:custGeom>
            <a:avLst/>
            <a:gdLst/>
            <a:ahLst/>
            <a:cxnLst/>
            <a:rect l="0" t="0" r="0" b="0"/>
            <a:pathLst>
              <a:path w="3455" h="2261" extrusionOk="0">
                <a:moveTo>
                  <a:pt x="2082" y="0"/>
                </a:moveTo>
                <a:lnTo>
                  <a:pt x="2155" y="5"/>
                </a:lnTo>
                <a:lnTo>
                  <a:pt x="2229" y="14"/>
                </a:lnTo>
                <a:lnTo>
                  <a:pt x="2298" y="30"/>
                </a:lnTo>
                <a:lnTo>
                  <a:pt x="2365" y="51"/>
                </a:lnTo>
                <a:lnTo>
                  <a:pt x="2429" y="77"/>
                </a:lnTo>
                <a:lnTo>
                  <a:pt x="2489" y="108"/>
                </a:lnTo>
                <a:lnTo>
                  <a:pt x="2547" y="145"/>
                </a:lnTo>
                <a:lnTo>
                  <a:pt x="2601" y="186"/>
                </a:lnTo>
                <a:lnTo>
                  <a:pt x="2653" y="231"/>
                </a:lnTo>
                <a:lnTo>
                  <a:pt x="2700" y="280"/>
                </a:lnTo>
                <a:lnTo>
                  <a:pt x="2743" y="332"/>
                </a:lnTo>
                <a:lnTo>
                  <a:pt x="2782" y="388"/>
                </a:lnTo>
                <a:lnTo>
                  <a:pt x="2815" y="447"/>
                </a:lnTo>
                <a:lnTo>
                  <a:pt x="2844" y="508"/>
                </a:lnTo>
                <a:lnTo>
                  <a:pt x="2870" y="572"/>
                </a:lnTo>
                <a:lnTo>
                  <a:pt x="2888" y="638"/>
                </a:lnTo>
                <a:lnTo>
                  <a:pt x="2902" y="706"/>
                </a:lnTo>
                <a:lnTo>
                  <a:pt x="2910" y="776"/>
                </a:lnTo>
                <a:lnTo>
                  <a:pt x="2914" y="846"/>
                </a:lnTo>
                <a:lnTo>
                  <a:pt x="2909" y="917"/>
                </a:lnTo>
                <a:lnTo>
                  <a:pt x="2911" y="917"/>
                </a:lnTo>
                <a:lnTo>
                  <a:pt x="2917" y="918"/>
                </a:lnTo>
                <a:lnTo>
                  <a:pt x="2924" y="918"/>
                </a:lnTo>
                <a:lnTo>
                  <a:pt x="2936" y="920"/>
                </a:lnTo>
                <a:lnTo>
                  <a:pt x="2949" y="922"/>
                </a:lnTo>
                <a:lnTo>
                  <a:pt x="2966" y="924"/>
                </a:lnTo>
                <a:lnTo>
                  <a:pt x="2985" y="928"/>
                </a:lnTo>
                <a:lnTo>
                  <a:pt x="3005" y="933"/>
                </a:lnTo>
                <a:lnTo>
                  <a:pt x="3027" y="939"/>
                </a:lnTo>
                <a:lnTo>
                  <a:pt x="3051" y="945"/>
                </a:lnTo>
                <a:lnTo>
                  <a:pt x="3076" y="955"/>
                </a:lnTo>
                <a:lnTo>
                  <a:pt x="3101" y="964"/>
                </a:lnTo>
                <a:lnTo>
                  <a:pt x="3128" y="977"/>
                </a:lnTo>
                <a:lnTo>
                  <a:pt x="3154" y="990"/>
                </a:lnTo>
                <a:lnTo>
                  <a:pt x="3182" y="1006"/>
                </a:lnTo>
                <a:lnTo>
                  <a:pt x="3209" y="1025"/>
                </a:lnTo>
                <a:lnTo>
                  <a:pt x="3236" y="1045"/>
                </a:lnTo>
                <a:lnTo>
                  <a:pt x="3263" y="1068"/>
                </a:lnTo>
                <a:lnTo>
                  <a:pt x="3288" y="1093"/>
                </a:lnTo>
                <a:lnTo>
                  <a:pt x="3314" y="1121"/>
                </a:lnTo>
                <a:lnTo>
                  <a:pt x="3337" y="1153"/>
                </a:lnTo>
                <a:lnTo>
                  <a:pt x="3360" y="1187"/>
                </a:lnTo>
                <a:lnTo>
                  <a:pt x="3380" y="1224"/>
                </a:lnTo>
                <a:lnTo>
                  <a:pt x="3398" y="1265"/>
                </a:lnTo>
                <a:lnTo>
                  <a:pt x="3414" y="1309"/>
                </a:lnTo>
                <a:lnTo>
                  <a:pt x="3429" y="1357"/>
                </a:lnTo>
                <a:lnTo>
                  <a:pt x="3439" y="1408"/>
                </a:lnTo>
                <a:lnTo>
                  <a:pt x="3448" y="1463"/>
                </a:lnTo>
                <a:lnTo>
                  <a:pt x="3453" y="1522"/>
                </a:lnTo>
                <a:lnTo>
                  <a:pt x="3455" y="1586"/>
                </a:lnTo>
                <a:lnTo>
                  <a:pt x="3452" y="1651"/>
                </a:lnTo>
                <a:lnTo>
                  <a:pt x="3443" y="1714"/>
                </a:lnTo>
                <a:lnTo>
                  <a:pt x="3429" y="1776"/>
                </a:lnTo>
                <a:lnTo>
                  <a:pt x="3408" y="1835"/>
                </a:lnTo>
                <a:lnTo>
                  <a:pt x="3383" y="1891"/>
                </a:lnTo>
                <a:lnTo>
                  <a:pt x="3353" y="1945"/>
                </a:lnTo>
                <a:lnTo>
                  <a:pt x="3319" y="1995"/>
                </a:lnTo>
                <a:lnTo>
                  <a:pt x="3280" y="2041"/>
                </a:lnTo>
                <a:lnTo>
                  <a:pt x="3237" y="2084"/>
                </a:lnTo>
                <a:lnTo>
                  <a:pt x="3191" y="2124"/>
                </a:lnTo>
                <a:lnTo>
                  <a:pt x="3142" y="2158"/>
                </a:lnTo>
                <a:lnTo>
                  <a:pt x="3088" y="2189"/>
                </a:lnTo>
                <a:lnTo>
                  <a:pt x="3033" y="2214"/>
                </a:lnTo>
                <a:lnTo>
                  <a:pt x="2974" y="2234"/>
                </a:lnTo>
                <a:lnTo>
                  <a:pt x="2914" y="2248"/>
                </a:lnTo>
                <a:lnTo>
                  <a:pt x="2852" y="2258"/>
                </a:lnTo>
                <a:lnTo>
                  <a:pt x="2787" y="2261"/>
                </a:lnTo>
                <a:lnTo>
                  <a:pt x="689" y="2261"/>
                </a:lnTo>
                <a:lnTo>
                  <a:pt x="626" y="2258"/>
                </a:lnTo>
                <a:lnTo>
                  <a:pt x="565" y="2249"/>
                </a:lnTo>
                <a:lnTo>
                  <a:pt x="504" y="2236"/>
                </a:lnTo>
                <a:lnTo>
                  <a:pt x="446" y="2217"/>
                </a:lnTo>
                <a:lnTo>
                  <a:pt x="390" y="2193"/>
                </a:lnTo>
                <a:lnTo>
                  <a:pt x="336" y="2165"/>
                </a:lnTo>
                <a:lnTo>
                  <a:pt x="285" y="2132"/>
                </a:lnTo>
                <a:lnTo>
                  <a:pt x="238" y="2094"/>
                </a:lnTo>
                <a:lnTo>
                  <a:pt x="193" y="2055"/>
                </a:lnTo>
                <a:lnTo>
                  <a:pt x="153" y="2010"/>
                </a:lnTo>
                <a:lnTo>
                  <a:pt x="116" y="1961"/>
                </a:lnTo>
                <a:lnTo>
                  <a:pt x="84" y="1910"/>
                </a:lnTo>
                <a:lnTo>
                  <a:pt x="57" y="1857"/>
                </a:lnTo>
                <a:lnTo>
                  <a:pt x="35" y="1800"/>
                </a:lnTo>
                <a:lnTo>
                  <a:pt x="17" y="1740"/>
                </a:lnTo>
                <a:lnTo>
                  <a:pt x="5" y="1679"/>
                </a:lnTo>
                <a:lnTo>
                  <a:pt x="0" y="1616"/>
                </a:lnTo>
                <a:lnTo>
                  <a:pt x="0" y="1551"/>
                </a:lnTo>
                <a:lnTo>
                  <a:pt x="6" y="1488"/>
                </a:lnTo>
                <a:lnTo>
                  <a:pt x="18" y="1427"/>
                </a:lnTo>
                <a:lnTo>
                  <a:pt x="35" y="1368"/>
                </a:lnTo>
                <a:lnTo>
                  <a:pt x="57" y="1312"/>
                </a:lnTo>
                <a:lnTo>
                  <a:pt x="84" y="1257"/>
                </a:lnTo>
                <a:lnTo>
                  <a:pt x="115" y="1207"/>
                </a:lnTo>
                <a:lnTo>
                  <a:pt x="151" y="1159"/>
                </a:lnTo>
                <a:lnTo>
                  <a:pt x="191" y="1115"/>
                </a:lnTo>
                <a:lnTo>
                  <a:pt x="235" y="1074"/>
                </a:lnTo>
                <a:lnTo>
                  <a:pt x="281" y="1037"/>
                </a:lnTo>
                <a:lnTo>
                  <a:pt x="331" y="1005"/>
                </a:lnTo>
                <a:lnTo>
                  <a:pt x="384" y="977"/>
                </a:lnTo>
                <a:lnTo>
                  <a:pt x="440" y="954"/>
                </a:lnTo>
                <a:lnTo>
                  <a:pt x="498" y="936"/>
                </a:lnTo>
                <a:lnTo>
                  <a:pt x="558" y="922"/>
                </a:lnTo>
                <a:lnTo>
                  <a:pt x="558" y="922"/>
                </a:lnTo>
                <a:lnTo>
                  <a:pt x="552" y="886"/>
                </a:lnTo>
                <a:lnTo>
                  <a:pt x="550" y="848"/>
                </a:lnTo>
                <a:lnTo>
                  <a:pt x="551" y="809"/>
                </a:lnTo>
                <a:lnTo>
                  <a:pt x="556" y="769"/>
                </a:lnTo>
                <a:lnTo>
                  <a:pt x="565" y="728"/>
                </a:lnTo>
                <a:lnTo>
                  <a:pt x="581" y="680"/>
                </a:lnTo>
                <a:lnTo>
                  <a:pt x="602" y="635"/>
                </a:lnTo>
                <a:lnTo>
                  <a:pt x="628" y="593"/>
                </a:lnTo>
                <a:lnTo>
                  <a:pt x="659" y="553"/>
                </a:lnTo>
                <a:lnTo>
                  <a:pt x="692" y="518"/>
                </a:lnTo>
                <a:lnTo>
                  <a:pt x="731" y="487"/>
                </a:lnTo>
                <a:lnTo>
                  <a:pt x="772" y="460"/>
                </a:lnTo>
                <a:lnTo>
                  <a:pt x="816" y="438"/>
                </a:lnTo>
                <a:lnTo>
                  <a:pt x="863" y="421"/>
                </a:lnTo>
                <a:lnTo>
                  <a:pt x="911" y="411"/>
                </a:lnTo>
                <a:lnTo>
                  <a:pt x="961" y="406"/>
                </a:lnTo>
                <a:lnTo>
                  <a:pt x="1011" y="407"/>
                </a:lnTo>
                <a:lnTo>
                  <a:pt x="1059" y="413"/>
                </a:lnTo>
                <a:lnTo>
                  <a:pt x="1105" y="425"/>
                </a:lnTo>
                <a:lnTo>
                  <a:pt x="1148" y="440"/>
                </a:lnTo>
                <a:lnTo>
                  <a:pt x="1190" y="461"/>
                </a:lnTo>
                <a:lnTo>
                  <a:pt x="1228" y="486"/>
                </a:lnTo>
                <a:lnTo>
                  <a:pt x="1264" y="516"/>
                </a:lnTo>
                <a:lnTo>
                  <a:pt x="1297" y="548"/>
                </a:lnTo>
                <a:lnTo>
                  <a:pt x="1297" y="548"/>
                </a:lnTo>
                <a:lnTo>
                  <a:pt x="1323" y="485"/>
                </a:lnTo>
                <a:lnTo>
                  <a:pt x="1354" y="425"/>
                </a:lnTo>
                <a:lnTo>
                  <a:pt x="1390" y="368"/>
                </a:lnTo>
                <a:lnTo>
                  <a:pt x="1430" y="314"/>
                </a:lnTo>
                <a:lnTo>
                  <a:pt x="1474" y="263"/>
                </a:lnTo>
                <a:lnTo>
                  <a:pt x="1522" y="216"/>
                </a:lnTo>
                <a:lnTo>
                  <a:pt x="1573" y="173"/>
                </a:lnTo>
                <a:lnTo>
                  <a:pt x="1628" y="134"/>
                </a:lnTo>
                <a:lnTo>
                  <a:pt x="1685" y="100"/>
                </a:lnTo>
                <a:lnTo>
                  <a:pt x="1746" y="71"/>
                </a:lnTo>
                <a:lnTo>
                  <a:pt x="1809" y="45"/>
                </a:lnTo>
                <a:lnTo>
                  <a:pt x="1874" y="27"/>
                </a:lnTo>
                <a:lnTo>
                  <a:pt x="1942" y="12"/>
                </a:lnTo>
                <a:lnTo>
                  <a:pt x="2011" y="3"/>
                </a:lnTo>
                <a:lnTo>
                  <a:pt x="2082" y="0"/>
                </a:lnTo>
                <a:close/>
              </a:path>
            </a:pathLst>
          </a:custGeom>
          <a:solidFill>
            <a:srgbClr val="43A4FF"/>
          </a:solidFill>
          <a:ln>
            <a:noFill/>
          </a:ln>
        </p:spPr>
        <p:txBody>
          <a:bodyPr spcFirstLastPara="1" wrap="square" lIns="91400" tIns="182825" rIns="91400" bIns="45700" anchor="ctr" anchorCtr="0">
            <a:noAutofit/>
          </a:bodyPr>
          <a:lstStyle/>
          <a:p>
            <a:pPr marL="0" marR="0" lvl="0" indent="0" algn="ctr" rtl="0">
              <a:spcBef>
                <a:spcPts val="0"/>
              </a:spcBef>
              <a:spcAft>
                <a:spcPts val="0"/>
              </a:spcAft>
              <a:buNone/>
            </a:pPr>
            <a:endParaRPr sz="1600" dirty="0">
              <a:solidFill>
                <a:schemeClr val="dk1"/>
              </a:solidFill>
              <a:latin typeface="Calibri"/>
              <a:ea typeface="Calibri"/>
              <a:cs typeface="Calibri"/>
              <a:sym typeface="Calibri"/>
            </a:endParaRPr>
          </a:p>
        </p:txBody>
      </p:sp>
      <p:grpSp>
        <p:nvGrpSpPr>
          <p:cNvPr id="32" name="Group 31">
            <a:extLst>
              <a:ext uri="{FF2B5EF4-FFF2-40B4-BE49-F238E27FC236}">
                <a16:creationId xmlns:a16="http://schemas.microsoft.com/office/drawing/2014/main" id="{6F47C85C-E721-46FE-B0D1-185B0AF06579}"/>
              </a:ext>
            </a:extLst>
          </p:cNvPr>
          <p:cNvGrpSpPr/>
          <p:nvPr/>
        </p:nvGrpSpPr>
        <p:grpSpPr>
          <a:xfrm>
            <a:off x="5274028" y="4589445"/>
            <a:ext cx="329304" cy="197582"/>
            <a:chOff x="379413" y="0"/>
            <a:chExt cx="11430000" cy="6858000"/>
          </a:xfrm>
        </p:grpSpPr>
        <p:sp>
          <p:nvSpPr>
            <p:cNvPr id="33" name="Freeform 5">
              <a:extLst>
                <a:ext uri="{FF2B5EF4-FFF2-40B4-BE49-F238E27FC236}">
                  <a16:creationId xmlns:a16="http://schemas.microsoft.com/office/drawing/2014/main" id="{3DEB3BE4-7721-4326-89CE-5FB68AC0C511}"/>
                </a:ext>
              </a:extLst>
            </p:cNvPr>
            <p:cNvSpPr>
              <a:spLocks noEditPoints="1"/>
            </p:cNvSpPr>
            <p:nvPr/>
          </p:nvSpPr>
          <p:spPr bwMode="auto">
            <a:xfrm>
              <a:off x="860426" y="0"/>
              <a:ext cx="10467975" cy="3573463"/>
            </a:xfrm>
            <a:custGeom>
              <a:avLst/>
              <a:gdLst>
                <a:gd name="T0" fmla="*/ 1831 w 6594"/>
                <a:gd name="T1" fmla="*/ 1949 h 2251"/>
                <a:gd name="T2" fmla="*/ 1802 w 6594"/>
                <a:gd name="T3" fmla="*/ 2074 h 2251"/>
                <a:gd name="T4" fmla="*/ 1516 w 6594"/>
                <a:gd name="T5" fmla="*/ 2162 h 2251"/>
                <a:gd name="T6" fmla="*/ 1168 w 6594"/>
                <a:gd name="T7" fmla="*/ 2085 h 2251"/>
                <a:gd name="T8" fmla="*/ 580 w 6594"/>
                <a:gd name="T9" fmla="*/ 2239 h 2251"/>
                <a:gd name="T10" fmla="*/ 175 w 6594"/>
                <a:gd name="T11" fmla="*/ 2069 h 2251"/>
                <a:gd name="T12" fmla="*/ 5 w 6594"/>
                <a:gd name="T13" fmla="*/ 1714 h 2251"/>
                <a:gd name="T14" fmla="*/ 85 w 6594"/>
                <a:gd name="T15" fmla="*/ 1274 h 2251"/>
                <a:gd name="T16" fmla="*/ 437 w 6594"/>
                <a:gd name="T17" fmla="*/ 989 h 2251"/>
                <a:gd name="T18" fmla="*/ 1057 w 6594"/>
                <a:gd name="T19" fmla="*/ 950 h 2251"/>
                <a:gd name="T20" fmla="*/ 1303 w 6594"/>
                <a:gd name="T21" fmla="*/ 594 h 2251"/>
                <a:gd name="T22" fmla="*/ 1132 w 6594"/>
                <a:gd name="T23" fmla="*/ 384 h 2251"/>
                <a:gd name="T24" fmla="*/ 734 w 6594"/>
                <a:gd name="T25" fmla="*/ 337 h 2251"/>
                <a:gd name="T26" fmla="*/ 193 w 6594"/>
                <a:gd name="T27" fmla="*/ 483 h 2251"/>
                <a:gd name="T28" fmla="*/ 151 w 6594"/>
                <a:gd name="T29" fmla="*/ 221 h 2251"/>
                <a:gd name="T30" fmla="*/ 528 w 6594"/>
                <a:gd name="T31" fmla="*/ 46 h 2251"/>
                <a:gd name="T32" fmla="*/ 1100 w 6594"/>
                <a:gd name="T33" fmla="*/ 13 h 2251"/>
                <a:gd name="T34" fmla="*/ 1551 w 6594"/>
                <a:gd name="T35" fmla="*/ 221 h 2251"/>
                <a:gd name="T36" fmla="*/ 1726 w 6594"/>
                <a:gd name="T37" fmla="*/ 735 h 2251"/>
                <a:gd name="T38" fmla="*/ 1033 w 6594"/>
                <a:gd name="T39" fmla="*/ 1871 h 2251"/>
                <a:gd name="T40" fmla="*/ 1295 w 6594"/>
                <a:gd name="T41" fmla="*/ 1620 h 2251"/>
                <a:gd name="T42" fmla="*/ 1113 w 6594"/>
                <a:gd name="T43" fmla="*/ 1229 h 2251"/>
                <a:gd name="T44" fmla="*/ 580 w 6594"/>
                <a:gd name="T45" fmla="*/ 1279 h 2251"/>
                <a:gd name="T46" fmla="*/ 431 w 6594"/>
                <a:gd name="T47" fmla="*/ 1464 h 2251"/>
                <a:gd name="T48" fmla="*/ 502 w 6594"/>
                <a:gd name="T49" fmla="*/ 1841 h 2251"/>
                <a:gd name="T50" fmla="*/ 2622 w 6594"/>
                <a:gd name="T51" fmla="*/ 2181 h 2251"/>
                <a:gd name="T52" fmla="*/ 1964 w 6594"/>
                <a:gd name="T53" fmla="*/ 186 h 2251"/>
                <a:gd name="T54" fmla="*/ 2245 w 6594"/>
                <a:gd name="T55" fmla="*/ 64 h 2251"/>
                <a:gd name="T56" fmla="*/ 3164 w 6594"/>
                <a:gd name="T57" fmla="*/ 181 h 2251"/>
                <a:gd name="T58" fmla="*/ 3305 w 6594"/>
                <a:gd name="T59" fmla="*/ 64 h 2251"/>
                <a:gd name="T60" fmla="*/ 3631 w 6594"/>
                <a:gd name="T61" fmla="*/ 148 h 2251"/>
                <a:gd name="T62" fmla="*/ 4517 w 6594"/>
                <a:gd name="T63" fmla="*/ 70 h 2251"/>
                <a:gd name="T64" fmla="*/ 4854 w 6594"/>
                <a:gd name="T65" fmla="*/ 140 h 2251"/>
                <a:gd name="T66" fmla="*/ 4198 w 6594"/>
                <a:gd name="T67" fmla="*/ 2170 h 2251"/>
                <a:gd name="T68" fmla="*/ 3812 w 6594"/>
                <a:gd name="T69" fmla="*/ 2162 h 2251"/>
                <a:gd name="T70" fmla="*/ 2992 w 6594"/>
                <a:gd name="T71" fmla="*/ 2146 h 2251"/>
                <a:gd name="T72" fmla="*/ 5705 w 6594"/>
                <a:gd name="T73" fmla="*/ 2249 h 2251"/>
                <a:gd name="T74" fmla="*/ 5161 w 6594"/>
                <a:gd name="T75" fmla="*/ 2138 h 2251"/>
                <a:gd name="T76" fmla="*/ 5019 w 6594"/>
                <a:gd name="T77" fmla="*/ 1977 h 2251"/>
                <a:gd name="T78" fmla="*/ 5118 w 6594"/>
                <a:gd name="T79" fmla="*/ 1790 h 2251"/>
                <a:gd name="T80" fmla="*/ 5656 w 6594"/>
                <a:gd name="T81" fmla="*/ 1925 h 2251"/>
                <a:gd name="T82" fmla="*/ 6119 w 6594"/>
                <a:gd name="T83" fmla="*/ 1815 h 2251"/>
                <a:gd name="T84" fmla="*/ 6201 w 6594"/>
                <a:gd name="T85" fmla="*/ 1622 h 2251"/>
                <a:gd name="T86" fmla="*/ 6011 w 6594"/>
                <a:gd name="T87" fmla="*/ 1374 h 2251"/>
                <a:gd name="T88" fmla="*/ 5273 w 6594"/>
                <a:gd name="T89" fmla="*/ 1085 h 2251"/>
                <a:gd name="T90" fmla="*/ 5056 w 6594"/>
                <a:gd name="T91" fmla="*/ 743 h 2251"/>
                <a:gd name="T92" fmla="*/ 5110 w 6594"/>
                <a:gd name="T93" fmla="*/ 364 h 2251"/>
                <a:gd name="T94" fmla="*/ 5429 w 6594"/>
                <a:gd name="T95" fmla="*/ 79 h 2251"/>
                <a:gd name="T96" fmla="*/ 5872 w 6594"/>
                <a:gd name="T97" fmla="*/ 2 h 2251"/>
                <a:gd name="T98" fmla="*/ 6365 w 6594"/>
                <a:gd name="T99" fmla="*/ 108 h 2251"/>
                <a:gd name="T100" fmla="*/ 6476 w 6594"/>
                <a:gd name="T101" fmla="*/ 388 h 2251"/>
                <a:gd name="T102" fmla="*/ 6279 w 6594"/>
                <a:gd name="T103" fmla="*/ 394 h 2251"/>
                <a:gd name="T104" fmla="*/ 5613 w 6594"/>
                <a:gd name="T105" fmla="*/ 361 h 2251"/>
                <a:gd name="T106" fmla="*/ 5450 w 6594"/>
                <a:gd name="T107" fmla="*/ 519 h 2251"/>
                <a:gd name="T108" fmla="*/ 5508 w 6594"/>
                <a:gd name="T109" fmla="*/ 773 h 2251"/>
                <a:gd name="T110" fmla="*/ 6311 w 6594"/>
                <a:gd name="T111" fmla="*/ 1099 h 2251"/>
                <a:gd name="T112" fmla="*/ 6567 w 6594"/>
                <a:gd name="T113" fmla="*/ 1402 h 2251"/>
                <a:gd name="T114" fmla="*/ 6532 w 6594"/>
                <a:gd name="T115" fmla="*/ 1858 h 2251"/>
                <a:gd name="T116" fmla="*/ 6201 w 6594"/>
                <a:gd name="T117" fmla="*/ 2163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94" h="2251">
                  <a:moveTo>
                    <a:pt x="1726" y="1563"/>
                  </a:moveTo>
                  <a:lnTo>
                    <a:pt x="1726" y="1563"/>
                  </a:lnTo>
                  <a:lnTo>
                    <a:pt x="1727" y="1626"/>
                  </a:lnTo>
                  <a:lnTo>
                    <a:pt x="1729" y="1657"/>
                  </a:lnTo>
                  <a:lnTo>
                    <a:pt x="1732" y="1684"/>
                  </a:lnTo>
                  <a:lnTo>
                    <a:pt x="1737" y="1709"/>
                  </a:lnTo>
                  <a:lnTo>
                    <a:pt x="1742" y="1733"/>
                  </a:lnTo>
                  <a:lnTo>
                    <a:pt x="1746" y="1757"/>
                  </a:lnTo>
                  <a:lnTo>
                    <a:pt x="1753" y="1777"/>
                  </a:lnTo>
                  <a:lnTo>
                    <a:pt x="1753" y="1777"/>
                  </a:lnTo>
                  <a:lnTo>
                    <a:pt x="1769" y="1817"/>
                  </a:lnTo>
                  <a:lnTo>
                    <a:pt x="1786" y="1860"/>
                  </a:lnTo>
                  <a:lnTo>
                    <a:pt x="1807" y="1903"/>
                  </a:lnTo>
                  <a:lnTo>
                    <a:pt x="1831" y="1949"/>
                  </a:lnTo>
                  <a:lnTo>
                    <a:pt x="1831" y="1949"/>
                  </a:lnTo>
                  <a:lnTo>
                    <a:pt x="1839" y="1963"/>
                  </a:lnTo>
                  <a:lnTo>
                    <a:pt x="1843" y="1977"/>
                  </a:lnTo>
                  <a:lnTo>
                    <a:pt x="1847" y="1990"/>
                  </a:lnTo>
                  <a:lnTo>
                    <a:pt x="1848" y="2003"/>
                  </a:lnTo>
                  <a:lnTo>
                    <a:pt x="1848" y="2003"/>
                  </a:lnTo>
                  <a:lnTo>
                    <a:pt x="1847" y="2012"/>
                  </a:lnTo>
                  <a:lnTo>
                    <a:pt x="1845" y="2022"/>
                  </a:lnTo>
                  <a:lnTo>
                    <a:pt x="1840" y="2030"/>
                  </a:lnTo>
                  <a:lnTo>
                    <a:pt x="1835" y="2039"/>
                  </a:lnTo>
                  <a:lnTo>
                    <a:pt x="1829" y="2049"/>
                  </a:lnTo>
                  <a:lnTo>
                    <a:pt x="1821" y="2057"/>
                  </a:lnTo>
                  <a:lnTo>
                    <a:pt x="1812" y="2066"/>
                  </a:lnTo>
                  <a:lnTo>
                    <a:pt x="1802" y="2074"/>
                  </a:lnTo>
                  <a:lnTo>
                    <a:pt x="1651" y="2174"/>
                  </a:lnTo>
                  <a:lnTo>
                    <a:pt x="1651" y="2174"/>
                  </a:lnTo>
                  <a:lnTo>
                    <a:pt x="1634" y="2184"/>
                  </a:lnTo>
                  <a:lnTo>
                    <a:pt x="1618" y="2190"/>
                  </a:lnTo>
                  <a:lnTo>
                    <a:pt x="1602" y="2193"/>
                  </a:lnTo>
                  <a:lnTo>
                    <a:pt x="1588" y="2195"/>
                  </a:lnTo>
                  <a:lnTo>
                    <a:pt x="1588" y="2195"/>
                  </a:lnTo>
                  <a:lnTo>
                    <a:pt x="1578" y="2195"/>
                  </a:lnTo>
                  <a:lnTo>
                    <a:pt x="1568" y="2193"/>
                  </a:lnTo>
                  <a:lnTo>
                    <a:pt x="1561" y="2190"/>
                  </a:lnTo>
                  <a:lnTo>
                    <a:pt x="1551" y="2187"/>
                  </a:lnTo>
                  <a:lnTo>
                    <a:pt x="1541" y="2182"/>
                  </a:lnTo>
                  <a:lnTo>
                    <a:pt x="1534" y="2176"/>
                  </a:lnTo>
                  <a:lnTo>
                    <a:pt x="1516" y="2162"/>
                  </a:lnTo>
                  <a:lnTo>
                    <a:pt x="1516" y="2162"/>
                  </a:lnTo>
                  <a:lnTo>
                    <a:pt x="1492" y="2136"/>
                  </a:lnTo>
                  <a:lnTo>
                    <a:pt x="1470" y="2109"/>
                  </a:lnTo>
                  <a:lnTo>
                    <a:pt x="1449" y="2081"/>
                  </a:lnTo>
                  <a:lnTo>
                    <a:pt x="1430" y="2050"/>
                  </a:lnTo>
                  <a:lnTo>
                    <a:pt x="1430" y="2050"/>
                  </a:lnTo>
                  <a:lnTo>
                    <a:pt x="1394" y="1985"/>
                  </a:lnTo>
                  <a:lnTo>
                    <a:pt x="1357" y="1911"/>
                  </a:lnTo>
                  <a:lnTo>
                    <a:pt x="1357" y="1911"/>
                  </a:lnTo>
                  <a:lnTo>
                    <a:pt x="1322" y="1950"/>
                  </a:lnTo>
                  <a:lnTo>
                    <a:pt x="1284" y="1988"/>
                  </a:lnTo>
                  <a:lnTo>
                    <a:pt x="1248" y="2023"/>
                  </a:lnTo>
                  <a:lnTo>
                    <a:pt x="1208" y="2055"/>
                  </a:lnTo>
                  <a:lnTo>
                    <a:pt x="1168" y="2085"/>
                  </a:lnTo>
                  <a:lnTo>
                    <a:pt x="1127" y="2112"/>
                  </a:lnTo>
                  <a:lnTo>
                    <a:pt x="1084" y="2136"/>
                  </a:lnTo>
                  <a:lnTo>
                    <a:pt x="1041" y="2158"/>
                  </a:lnTo>
                  <a:lnTo>
                    <a:pt x="997" y="2177"/>
                  </a:lnTo>
                  <a:lnTo>
                    <a:pt x="950" y="2195"/>
                  </a:lnTo>
                  <a:lnTo>
                    <a:pt x="904" y="2209"/>
                  </a:lnTo>
                  <a:lnTo>
                    <a:pt x="857" y="2220"/>
                  </a:lnTo>
                  <a:lnTo>
                    <a:pt x="808" y="2230"/>
                  </a:lnTo>
                  <a:lnTo>
                    <a:pt x="757" y="2236"/>
                  </a:lnTo>
                  <a:lnTo>
                    <a:pt x="706" y="2241"/>
                  </a:lnTo>
                  <a:lnTo>
                    <a:pt x="653" y="2241"/>
                  </a:lnTo>
                  <a:lnTo>
                    <a:pt x="653" y="2241"/>
                  </a:lnTo>
                  <a:lnTo>
                    <a:pt x="617" y="2241"/>
                  </a:lnTo>
                  <a:lnTo>
                    <a:pt x="580" y="2239"/>
                  </a:lnTo>
                  <a:lnTo>
                    <a:pt x="545" y="2236"/>
                  </a:lnTo>
                  <a:lnTo>
                    <a:pt x="510" y="2231"/>
                  </a:lnTo>
                  <a:lnTo>
                    <a:pt x="477" y="2225"/>
                  </a:lnTo>
                  <a:lnTo>
                    <a:pt x="445" y="2217"/>
                  </a:lnTo>
                  <a:lnTo>
                    <a:pt x="414" y="2209"/>
                  </a:lnTo>
                  <a:lnTo>
                    <a:pt x="383" y="2198"/>
                  </a:lnTo>
                  <a:lnTo>
                    <a:pt x="353" y="2187"/>
                  </a:lnTo>
                  <a:lnTo>
                    <a:pt x="326" y="2174"/>
                  </a:lnTo>
                  <a:lnTo>
                    <a:pt x="298" y="2160"/>
                  </a:lnTo>
                  <a:lnTo>
                    <a:pt x="272" y="2146"/>
                  </a:lnTo>
                  <a:lnTo>
                    <a:pt x="247" y="2128"/>
                  </a:lnTo>
                  <a:lnTo>
                    <a:pt x="221" y="2111"/>
                  </a:lnTo>
                  <a:lnTo>
                    <a:pt x="197" y="2090"/>
                  </a:lnTo>
                  <a:lnTo>
                    <a:pt x="175" y="2069"/>
                  </a:lnTo>
                  <a:lnTo>
                    <a:pt x="175" y="2069"/>
                  </a:lnTo>
                  <a:lnTo>
                    <a:pt x="155" y="2047"/>
                  </a:lnTo>
                  <a:lnTo>
                    <a:pt x="134" y="2025"/>
                  </a:lnTo>
                  <a:lnTo>
                    <a:pt x="116" y="2001"/>
                  </a:lnTo>
                  <a:lnTo>
                    <a:pt x="99" y="1977"/>
                  </a:lnTo>
                  <a:lnTo>
                    <a:pt x="83" y="1950"/>
                  </a:lnTo>
                  <a:lnTo>
                    <a:pt x="69" y="1925"/>
                  </a:lnTo>
                  <a:lnTo>
                    <a:pt x="56" y="1896"/>
                  </a:lnTo>
                  <a:lnTo>
                    <a:pt x="43" y="1869"/>
                  </a:lnTo>
                  <a:lnTo>
                    <a:pt x="34" y="1839"/>
                  </a:lnTo>
                  <a:lnTo>
                    <a:pt x="24" y="1809"/>
                  </a:lnTo>
                  <a:lnTo>
                    <a:pt x="16" y="1779"/>
                  </a:lnTo>
                  <a:lnTo>
                    <a:pt x="10" y="1745"/>
                  </a:lnTo>
                  <a:lnTo>
                    <a:pt x="5" y="1714"/>
                  </a:lnTo>
                  <a:lnTo>
                    <a:pt x="2" y="1679"/>
                  </a:lnTo>
                  <a:lnTo>
                    <a:pt x="0" y="1645"/>
                  </a:lnTo>
                  <a:lnTo>
                    <a:pt x="0" y="1609"/>
                  </a:lnTo>
                  <a:lnTo>
                    <a:pt x="0" y="1609"/>
                  </a:lnTo>
                  <a:lnTo>
                    <a:pt x="0" y="1571"/>
                  </a:lnTo>
                  <a:lnTo>
                    <a:pt x="4" y="1534"/>
                  </a:lnTo>
                  <a:lnTo>
                    <a:pt x="7" y="1499"/>
                  </a:lnTo>
                  <a:lnTo>
                    <a:pt x="13" y="1464"/>
                  </a:lnTo>
                  <a:lnTo>
                    <a:pt x="21" y="1429"/>
                  </a:lnTo>
                  <a:lnTo>
                    <a:pt x="31" y="1396"/>
                  </a:lnTo>
                  <a:lnTo>
                    <a:pt x="42" y="1364"/>
                  </a:lnTo>
                  <a:lnTo>
                    <a:pt x="54" y="1333"/>
                  </a:lnTo>
                  <a:lnTo>
                    <a:pt x="69" y="1302"/>
                  </a:lnTo>
                  <a:lnTo>
                    <a:pt x="85" y="1274"/>
                  </a:lnTo>
                  <a:lnTo>
                    <a:pt x="102" y="1245"/>
                  </a:lnTo>
                  <a:lnTo>
                    <a:pt x="123" y="1218"/>
                  </a:lnTo>
                  <a:lnTo>
                    <a:pt x="143" y="1191"/>
                  </a:lnTo>
                  <a:lnTo>
                    <a:pt x="167" y="1166"/>
                  </a:lnTo>
                  <a:lnTo>
                    <a:pt x="191" y="1140"/>
                  </a:lnTo>
                  <a:lnTo>
                    <a:pt x="218" y="1117"/>
                  </a:lnTo>
                  <a:lnTo>
                    <a:pt x="218" y="1117"/>
                  </a:lnTo>
                  <a:lnTo>
                    <a:pt x="245" y="1094"/>
                  </a:lnTo>
                  <a:lnTo>
                    <a:pt x="274" y="1074"/>
                  </a:lnTo>
                  <a:lnTo>
                    <a:pt x="304" y="1053"/>
                  </a:lnTo>
                  <a:lnTo>
                    <a:pt x="336" y="1036"/>
                  </a:lnTo>
                  <a:lnTo>
                    <a:pt x="369" y="1018"/>
                  </a:lnTo>
                  <a:lnTo>
                    <a:pt x="402" y="1004"/>
                  </a:lnTo>
                  <a:lnTo>
                    <a:pt x="437" y="989"/>
                  </a:lnTo>
                  <a:lnTo>
                    <a:pt x="474" y="977"/>
                  </a:lnTo>
                  <a:lnTo>
                    <a:pt x="510" y="966"/>
                  </a:lnTo>
                  <a:lnTo>
                    <a:pt x="549" y="956"/>
                  </a:lnTo>
                  <a:lnTo>
                    <a:pt x="588" y="948"/>
                  </a:lnTo>
                  <a:lnTo>
                    <a:pt x="630" y="942"/>
                  </a:lnTo>
                  <a:lnTo>
                    <a:pt x="671" y="937"/>
                  </a:lnTo>
                  <a:lnTo>
                    <a:pt x="714" y="934"/>
                  </a:lnTo>
                  <a:lnTo>
                    <a:pt x="758" y="931"/>
                  </a:lnTo>
                  <a:lnTo>
                    <a:pt x="804" y="931"/>
                  </a:lnTo>
                  <a:lnTo>
                    <a:pt x="804" y="931"/>
                  </a:lnTo>
                  <a:lnTo>
                    <a:pt x="866" y="932"/>
                  </a:lnTo>
                  <a:lnTo>
                    <a:pt x="928" y="935"/>
                  </a:lnTo>
                  <a:lnTo>
                    <a:pt x="992" y="942"/>
                  </a:lnTo>
                  <a:lnTo>
                    <a:pt x="1057" y="950"/>
                  </a:lnTo>
                  <a:lnTo>
                    <a:pt x="1057" y="950"/>
                  </a:lnTo>
                  <a:lnTo>
                    <a:pt x="1124" y="959"/>
                  </a:lnTo>
                  <a:lnTo>
                    <a:pt x="1192" y="972"/>
                  </a:lnTo>
                  <a:lnTo>
                    <a:pt x="1262" y="986"/>
                  </a:lnTo>
                  <a:lnTo>
                    <a:pt x="1332" y="1002"/>
                  </a:lnTo>
                  <a:lnTo>
                    <a:pt x="1332" y="826"/>
                  </a:lnTo>
                  <a:lnTo>
                    <a:pt x="1332" y="826"/>
                  </a:lnTo>
                  <a:lnTo>
                    <a:pt x="1330" y="761"/>
                  </a:lnTo>
                  <a:lnTo>
                    <a:pt x="1329" y="729"/>
                  </a:lnTo>
                  <a:lnTo>
                    <a:pt x="1325" y="700"/>
                  </a:lnTo>
                  <a:lnTo>
                    <a:pt x="1321" y="672"/>
                  </a:lnTo>
                  <a:lnTo>
                    <a:pt x="1316" y="645"/>
                  </a:lnTo>
                  <a:lnTo>
                    <a:pt x="1311" y="618"/>
                  </a:lnTo>
                  <a:lnTo>
                    <a:pt x="1303" y="594"/>
                  </a:lnTo>
                  <a:lnTo>
                    <a:pt x="1297" y="570"/>
                  </a:lnTo>
                  <a:lnTo>
                    <a:pt x="1287" y="548"/>
                  </a:lnTo>
                  <a:lnTo>
                    <a:pt x="1279" y="527"/>
                  </a:lnTo>
                  <a:lnTo>
                    <a:pt x="1268" y="508"/>
                  </a:lnTo>
                  <a:lnTo>
                    <a:pt x="1257" y="489"/>
                  </a:lnTo>
                  <a:lnTo>
                    <a:pt x="1246" y="473"/>
                  </a:lnTo>
                  <a:lnTo>
                    <a:pt x="1233" y="457"/>
                  </a:lnTo>
                  <a:lnTo>
                    <a:pt x="1219" y="443"/>
                  </a:lnTo>
                  <a:lnTo>
                    <a:pt x="1219" y="443"/>
                  </a:lnTo>
                  <a:lnTo>
                    <a:pt x="1205" y="429"/>
                  </a:lnTo>
                  <a:lnTo>
                    <a:pt x="1189" y="416"/>
                  </a:lnTo>
                  <a:lnTo>
                    <a:pt x="1171" y="405"/>
                  </a:lnTo>
                  <a:lnTo>
                    <a:pt x="1152" y="394"/>
                  </a:lnTo>
                  <a:lnTo>
                    <a:pt x="1132" y="384"/>
                  </a:lnTo>
                  <a:lnTo>
                    <a:pt x="1111" y="375"/>
                  </a:lnTo>
                  <a:lnTo>
                    <a:pt x="1089" y="367"/>
                  </a:lnTo>
                  <a:lnTo>
                    <a:pt x="1065" y="359"/>
                  </a:lnTo>
                  <a:lnTo>
                    <a:pt x="1039" y="353"/>
                  </a:lnTo>
                  <a:lnTo>
                    <a:pt x="1014" y="348"/>
                  </a:lnTo>
                  <a:lnTo>
                    <a:pt x="985" y="343"/>
                  </a:lnTo>
                  <a:lnTo>
                    <a:pt x="957" y="338"/>
                  </a:lnTo>
                  <a:lnTo>
                    <a:pt x="927" y="335"/>
                  </a:lnTo>
                  <a:lnTo>
                    <a:pt x="896" y="334"/>
                  </a:lnTo>
                  <a:lnTo>
                    <a:pt x="830" y="332"/>
                  </a:lnTo>
                  <a:lnTo>
                    <a:pt x="830" y="332"/>
                  </a:lnTo>
                  <a:lnTo>
                    <a:pt x="798" y="332"/>
                  </a:lnTo>
                  <a:lnTo>
                    <a:pt x="766" y="334"/>
                  </a:lnTo>
                  <a:lnTo>
                    <a:pt x="734" y="337"/>
                  </a:lnTo>
                  <a:lnTo>
                    <a:pt x="703" y="340"/>
                  </a:lnTo>
                  <a:lnTo>
                    <a:pt x="638" y="349"/>
                  </a:lnTo>
                  <a:lnTo>
                    <a:pt x="572" y="364"/>
                  </a:lnTo>
                  <a:lnTo>
                    <a:pt x="572" y="364"/>
                  </a:lnTo>
                  <a:lnTo>
                    <a:pt x="506" y="380"/>
                  </a:lnTo>
                  <a:lnTo>
                    <a:pt x="441" y="399"/>
                  </a:lnTo>
                  <a:lnTo>
                    <a:pt x="377" y="421"/>
                  </a:lnTo>
                  <a:lnTo>
                    <a:pt x="313" y="445"/>
                  </a:lnTo>
                  <a:lnTo>
                    <a:pt x="313" y="445"/>
                  </a:lnTo>
                  <a:lnTo>
                    <a:pt x="264" y="465"/>
                  </a:lnTo>
                  <a:lnTo>
                    <a:pt x="231" y="476"/>
                  </a:lnTo>
                  <a:lnTo>
                    <a:pt x="231" y="476"/>
                  </a:lnTo>
                  <a:lnTo>
                    <a:pt x="209" y="481"/>
                  </a:lnTo>
                  <a:lnTo>
                    <a:pt x="193" y="483"/>
                  </a:lnTo>
                  <a:lnTo>
                    <a:pt x="193" y="483"/>
                  </a:lnTo>
                  <a:lnTo>
                    <a:pt x="180" y="481"/>
                  </a:lnTo>
                  <a:lnTo>
                    <a:pt x="170" y="478"/>
                  </a:lnTo>
                  <a:lnTo>
                    <a:pt x="162" y="472"/>
                  </a:lnTo>
                  <a:lnTo>
                    <a:pt x="155" y="464"/>
                  </a:lnTo>
                  <a:lnTo>
                    <a:pt x="150" y="453"/>
                  </a:lnTo>
                  <a:lnTo>
                    <a:pt x="145" y="440"/>
                  </a:lnTo>
                  <a:lnTo>
                    <a:pt x="143" y="424"/>
                  </a:lnTo>
                  <a:lnTo>
                    <a:pt x="142" y="407"/>
                  </a:lnTo>
                  <a:lnTo>
                    <a:pt x="142" y="289"/>
                  </a:lnTo>
                  <a:lnTo>
                    <a:pt x="142" y="289"/>
                  </a:lnTo>
                  <a:lnTo>
                    <a:pt x="143" y="262"/>
                  </a:lnTo>
                  <a:lnTo>
                    <a:pt x="147" y="240"/>
                  </a:lnTo>
                  <a:lnTo>
                    <a:pt x="151" y="221"/>
                  </a:lnTo>
                  <a:lnTo>
                    <a:pt x="159" y="206"/>
                  </a:lnTo>
                  <a:lnTo>
                    <a:pt x="159" y="206"/>
                  </a:lnTo>
                  <a:lnTo>
                    <a:pt x="169" y="194"/>
                  </a:lnTo>
                  <a:lnTo>
                    <a:pt x="185" y="181"/>
                  </a:lnTo>
                  <a:lnTo>
                    <a:pt x="202" y="168"/>
                  </a:lnTo>
                  <a:lnTo>
                    <a:pt x="226" y="156"/>
                  </a:lnTo>
                  <a:lnTo>
                    <a:pt x="226" y="156"/>
                  </a:lnTo>
                  <a:lnTo>
                    <a:pt x="258" y="140"/>
                  </a:lnTo>
                  <a:lnTo>
                    <a:pt x="291" y="125"/>
                  </a:lnTo>
                  <a:lnTo>
                    <a:pt x="328" y="111"/>
                  </a:lnTo>
                  <a:lnTo>
                    <a:pt x="364" y="97"/>
                  </a:lnTo>
                  <a:lnTo>
                    <a:pt x="402" y="84"/>
                  </a:lnTo>
                  <a:lnTo>
                    <a:pt x="442" y="71"/>
                  </a:lnTo>
                  <a:lnTo>
                    <a:pt x="528" y="46"/>
                  </a:lnTo>
                  <a:lnTo>
                    <a:pt x="528" y="46"/>
                  </a:lnTo>
                  <a:lnTo>
                    <a:pt x="572" y="37"/>
                  </a:lnTo>
                  <a:lnTo>
                    <a:pt x="617" y="27"/>
                  </a:lnTo>
                  <a:lnTo>
                    <a:pt x="663" y="19"/>
                  </a:lnTo>
                  <a:lnTo>
                    <a:pt x="709" y="13"/>
                  </a:lnTo>
                  <a:lnTo>
                    <a:pt x="755" y="8"/>
                  </a:lnTo>
                  <a:lnTo>
                    <a:pt x="803" y="3"/>
                  </a:lnTo>
                  <a:lnTo>
                    <a:pt x="852" y="2"/>
                  </a:lnTo>
                  <a:lnTo>
                    <a:pt x="901" y="0"/>
                  </a:lnTo>
                  <a:lnTo>
                    <a:pt x="901" y="0"/>
                  </a:lnTo>
                  <a:lnTo>
                    <a:pt x="954" y="2"/>
                  </a:lnTo>
                  <a:lnTo>
                    <a:pt x="1005" y="3"/>
                  </a:lnTo>
                  <a:lnTo>
                    <a:pt x="1052" y="8"/>
                  </a:lnTo>
                  <a:lnTo>
                    <a:pt x="1100" y="13"/>
                  </a:lnTo>
                  <a:lnTo>
                    <a:pt x="1146" y="19"/>
                  </a:lnTo>
                  <a:lnTo>
                    <a:pt x="1189" y="29"/>
                  </a:lnTo>
                  <a:lnTo>
                    <a:pt x="1230" y="38"/>
                  </a:lnTo>
                  <a:lnTo>
                    <a:pt x="1271" y="49"/>
                  </a:lnTo>
                  <a:lnTo>
                    <a:pt x="1310" y="62"/>
                  </a:lnTo>
                  <a:lnTo>
                    <a:pt x="1346" y="76"/>
                  </a:lnTo>
                  <a:lnTo>
                    <a:pt x="1379" y="92"/>
                  </a:lnTo>
                  <a:lnTo>
                    <a:pt x="1413" y="110"/>
                  </a:lnTo>
                  <a:lnTo>
                    <a:pt x="1445" y="129"/>
                  </a:lnTo>
                  <a:lnTo>
                    <a:pt x="1473" y="149"/>
                  </a:lnTo>
                  <a:lnTo>
                    <a:pt x="1502" y="172"/>
                  </a:lnTo>
                  <a:lnTo>
                    <a:pt x="1527" y="195"/>
                  </a:lnTo>
                  <a:lnTo>
                    <a:pt x="1527" y="195"/>
                  </a:lnTo>
                  <a:lnTo>
                    <a:pt x="1551" y="221"/>
                  </a:lnTo>
                  <a:lnTo>
                    <a:pt x="1573" y="248"/>
                  </a:lnTo>
                  <a:lnTo>
                    <a:pt x="1594" y="275"/>
                  </a:lnTo>
                  <a:lnTo>
                    <a:pt x="1615" y="305"/>
                  </a:lnTo>
                  <a:lnTo>
                    <a:pt x="1632" y="337"/>
                  </a:lnTo>
                  <a:lnTo>
                    <a:pt x="1648" y="370"/>
                  </a:lnTo>
                  <a:lnTo>
                    <a:pt x="1662" y="403"/>
                  </a:lnTo>
                  <a:lnTo>
                    <a:pt x="1677" y="440"/>
                  </a:lnTo>
                  <a:lnTo>
                    <a:pt x="1688" y="478"/>
                  </a:lnTo>
                  <a:lnTo>
                    <a:pt x="1697" y="516"/>
                  </a:lnTo>
                  <a:lnTo>
                    <a:pt x="1707" y="557"/>
                  </a:lnTo>
                  <a:lnTo>
                    <a:pt x="1713" y="599"/>
                  </a:lnTo>
                  <a:lnTo>
                    <a:pt x="1719" y="643"/>
                  </a:lnTo>
                  <a:lnTo>
                    <a:pt x="1723" y="689"/>
                  </a:lnTo>
                  <a:lnTo>
                    <a:pt x="1726" y="735"/>
                  </a:lnTo>
                  <a:lnTo>
                    <a:pt x="1726" y="785"/>
                  </a:lnTo>
                  <a:lnTo>
                    <a:pt x="1726" y="1563"/>
                  </a:lnTo>
                  <a:close/>
                  <a:moveTo>
                    <a:pt x="753" y="1928"/>
                  </a:moveTo>
                  <a:lnTo>
                    <a:pt x="753" y="1928"/>
                  </a:lnTo>
                  <a:lnTo>
                    <a:pt x="784" y="1927"/>
                  </a:lnTo>
                  <a:lnTo>
                    <a:pt x="814" y="1925"/>
                  </a:lnTo>
                  <a:lnTo>
                    <a:pt x="844" y="1922"/>
                  </a:lnTo>
                  <a:lnTo>
                    <a:pt x="874" y="1917"/>
                  </a:lnTo>
                  <a:lnTo>
                    <a:pt x="906" y="1911"/>
                  </a:lnTo>
                  <a:lnTo>
                    <a:pt x="936" y="1903"/>
                  </a:lnTo>
                  <a:lnTo>
                    <a:pt x="970" y="1893"/>
                  </a:lnTo>
                  <a:lnTo>
                    <a:pt x="1001" y="1884"/>
                  </a:lnTo>
                  <a:lnTo>
                    <a:pt x="1001" y="1884"/>
                  </a:lnTo>
                  <a:lnTo>
                    <a:pt x="1033" y="1871"/>
                  </a:lnTo>
                  <a:lnTo>
                    <a:pt x="1063" y="1857"/>
                  </a:lnTo>
                  <a:lnTo>
                    <a:pt x="1093" y="1841"/>
                  </a:lnTo>
                  <a:lnTo>
                    <a:pt x="1122" y="1823"/>
                  </a:lnTo>
                  <a:lnTo>
                    <a:pt x="1151" y="1803"/>
                  </a:lnTo>
                  <a:lnTo>
                    <a:pt x="1178" y="1780"/>
                  </a:lnTo>
                  <a:lnTo>
                    <a:pt x="1203" y="1757"/>
                  </a:lnTo>
                  <a:lnTo>
                    <a:pt x="1227" y="1731"/>
                  </a:lnTo>
                  <a:lnTo>
                    <a:pt x="1227" y="1731"/>
                  </a:lnTo>
                  <a:lnTo>
                    <a:pt x="1241" y="1714"/>
                  </a:lnTo>
                  <a:lnTo>
                    <a:pt x="1254" y="1696"/>
                  </a:lnTo>
                  <a:lnTo>
                    <a:pt x="1267" y="1677"/>
                  </a:lnTo>
                  <a:lnTo>
                    <a:pt x="1278" y="1658"/>
                  </a:lnTo>
                  <a:lnTo>
                    <a:pt x="1287" y="1639"/>
                  </a:lnTo>
                  <a:lnTo>
                    <a:pt x="1295" y="1620"/>
                  </a:lnTo>
                  <a:lnTo>
                    <a:pt x="1303" y="1599"/>
                  </a:lnTo>
                  <a:lnTo>
                    <a:pt x="1310" y="1577"/>
                  </a:lnTo>
                  <a:lnTo>
                    <a:pt x="1310" y="1577"/>
                  </a:lnTo>
                  <a:lnTo>
                    <a:pt x="1319" y="1533"/>
                  </a:lnTo>
                  <a:lnTo>
                    <a:pt x="1327" y="1483"/>
                  </a:lnTo>
                  <a:lnTo>
                    <a:pt x="1330" y="1429"/>
                  </a:lnTo>
                  <a:lnTo>
                    <a:pt x="1332" y="1371"/>
                  </a:lnTo>
                  <a:lnTo>
                    <a:pt x="1332" y="1269"/>
                  </a:lnTo>
                  <a:lnTo>
                    <a:pt x="1332" y="1269"/>
                  </a:lnTo>
                  <a:lnTo>
                    <a:pt x="1279" y="1258"/>
                  </a:lnTo>
                  <a:lnTo>
                    <a:pt x="1225" y="1247"/>
                  </a:lnTo>
                  <a:lnTo>
                    <a:pt x="1170" y="1237"/>
                  </a:lnTo>
                  <a:lnTo>
                    <a:pt x="1113" y="1229"/>
                  </a:lnTo>
                  <a:lnTo>
                    <a:pt x="1113" y="1229"/>
                  </a:lnTo>
                  <a:lnTo>
                    <a:pt x="1055" y="1223"/>
                  </a:lnTo>
                  <a:lnTo>
                    <a:pt x="998" y="1220"/>
                  </a:lnTo>
                  <a:lnTo>
                    <a:pt x="943" y="1217"/>
                  </a:lnTo>
                  <a:lnTo>
                    <a:pt x="889" y="1215"/>
                  </a:lnTo>
                  <a:lnTo>
                    <a:pt x="889" y="1215"/>
                  </a:lnTo>
                  <a:lnTo>
                    <a:pt x="830" y="1217"/>
                  </a:lnTo>
                  <a:lnTo>
                    <a:pt x="776" y="1221"/>
                  </a:lnTo>
                  <a:lnTo>
                    <a:pt x="726" y="1229"/>
                  </a:lnTo>
                  <a:lnTo>
                    <a:pt x="679" y="1239"/>
                  </a:lnTo>
                  <a:lnTo>
                    <a:pt x="658" y="1245"/>
                  </a:lnTo>
                  <a:lnTo>
                    <a:pt x="638" y="1253"/>
                  </a:lnTo>
                  <a:lnTo>
                    <a:pt x="617" y="1261"/>
                  </a:lnTo>
                  <a:lnTo>
                    <a:pt x="598" y="1269"/>
                  </a:lnTo>
                  <a:lnTo>
                    <a:pt x="580" y="1279"/>
                  </a:lnTo>
                  <a:lnTo>
                    <a:pt x="563" y="1290"/>
                  </a:lnTo>
                  <a:lnTo>
                    <a:pt x="547" y="1301"/>
                  </a:lnTo>
                  <a:lnTo>
                    <a:pt x="531" y="1312"/>
                  </a:lnTo>
                  <a:lnTo>
                    <a:pt x="531" y="1312"/>
                  </a:lnTo>
                  <a:lnTo>
                    <a:pt x="518" y="1325"/>
                  </a:lnTo>
                  <a:lnTo>
                    <a:pt x="504" y="1337"/>
                  </a:lnTo>
                  <a:lnTo>
                    <a:pt x="491" y="1350"/>
                  </a:lnTo>
                  <a:lnTo>
                    <a:pt x="480" y="1366"/>
                  </a:lnTo>
                  <a:lnTo>
                    <a:pt x="471" y="1380"/>
                  </a:lnTo>
                  <a:lnTo>
                    <a:pt x="460" y="1396"/>
                  </a:lnTo>
                  <a:lnTo>
                    <a:pt x="452" y="1412"/>
                  </a:lnTo>
                  <a:lnTo>
                    <a:pt x="444" y="1429"/>
                  </a:lnTo>
                  <a:lnTo>
                    <a:pt x="437" y="1447"/>
                  </a:lnTo>
                  <a:lnTo>
                    <a:pt x="431" y="1464"/>
                  </a:lnTo>
                  <a:lnTo>
                    <a:pt x="426" y="1483"/>
                  </a:lnTo>
                  <a:lnTo>
                    <a:pt x="421" y="1504"/>
                  </a:lnTo>
                  <a:lnTo>
                    <a:pt x="418" y="1523"/>
                  </a:lnTo>
                  <a:lnTo>
                    <a:pt x="417" y="1544"/>
                  </a:lnTo>
                  <a:lnTo>
                    <a:pt x="415" y="1588"/>
                  </a:lnTo>
                  <a:lnTo>
                    <a:pt x="415" y="1588"/>
                  </a:lnTo>
                  <a:lnTo>
                    <a:pt x="415" y="1628"/>
                  </a:lnTo>
                  <a:lnTo>
                    <a:pt x="420" y="1666"/>
                  </a:lnTo>
                  <a:lnTo>
                    <a:pt x="426" y="1703"/>
                  </a:lnTo>
                  <a:lnTo>
                    <a:pt x="436" y="1736"/>
                  </a:lnTo>
                  <a:lnTo>
                    <a:pt x="448" y="1766"/>
                  </a:lnTo>
                  <a:lnTo>
                    <a:pt x="464" y="1793"/>
                  </a:lnTo>
                  <a:lnTo>
                    <a:pt x="482" y="1819"/>
                  </a:lnTo>
                  <a:lnTo>
                    <a:pt x="502" y="1841"/>
                  </a:lnTo>
                  <a:lnTo>
                    <a:pt x="502" y="1841"/>
                  </a:lnTo>
                  <a:lnTo>
                    <a:pt x="526" y="1861"/>
                  </a:lnTo>
                  <a:lnTo>
                    <a:pt x="552" y="1879"/>
                  </a:lnTo>
                  <a:lnTo>
                    <a:pt x="579" y="1893"/>
                  </a:lnTo>
                  <a:lnTo>
                    <a:pt x="609" y="1906"/>
                  </a:lnTo>
                  <a:lnTo>
                    <a:pt x="642" y="1915"/>
                  </a:lnTo>
                  <a:lnTo>
                    <a:pt x="677" y="1922"/>
                  </a:lnTo>
                  <a:lnTo>
                    <a:pt x="714" y="1927"/>
                  </a:lnTo>
                  <a:lnTo>
                    <a:pt x="753" y="1928"/>
                  </a:lnTo>
                  <a:lnTo>
                    <a:pt x="753" y="1928"/>
                  </a:lnTo>
                  <a:close/>
                  <a:moveTo>
                    <a:pt x="2677" y="2187"/>
                  </a:moveTo>
                  <a:lnTo>
                    <a:pt x="2677" y="2187"/>
                  </a:lnTo>
                  <a:lnTo>
                    <a:pt x="2647" y="2185"/>
                  </a:lnTo>
                  <a:lnTo>
                    <a:pt x="2622" y="2181"/>
                  </a:lnTo>
                  <a:lnTo>
                    <a:pt x="2611" y="2177"/>
                  </a:lnTo>
                  <a:lnTo>
                    <a:pt x="2601" y="2174"/>
                  </a:lnTo>
                  <a:lnTo>
                    <a:pt x="2593" y="2170"/>
                  </a:lnTo>
                  <a:lnTo>
                    <a:pt x="2585" y="2165"/>
                  </a:lnTo>
                  <a:lnTo>
                    <a:pt x="2585" y="2165"/>
                  </a:lnTo>
                  <a:lnTo>
                    <a:pt x="2577" y="2157"/>
                  </a:lnTo>
                  <a:lnTo>
                    <a:pt x="2571" y="2149"/>
                  </a:lnTo>
                  <a:lnTo>
                    <a:pt x="2565" y="2139"/>
                  </a:lnTo>
                  <a:lnTo>
                    <a:pt x="2558" y="2128"/>
                  </a:lnTo>
                  <a:lnTo>
                    <a:pt x="2546" y="2103"/>
                  </a:lnTo>
                  <a:lnTo>
                    <a:pt x="2534" y="2069"/>
                  </a:lnTo>
                  <a:lnTo>
                    <a:pt x="1974" y="219"/>
                  </a:lnTo>
                  <a:lnTo>
                    <a:pt x="1974" y="219"/>
                  </a:lnTo>
                  <a:lnTo>
                    <a:pt x="1964" y="186"/>
                  </a:lnTo>
                  <a:lnTo>
                    <a:pt x="1958" y="159"/>
                  </a:lnTo>
                  <a:lnTo>
                    <a:pt x="1953" y="138"/>
                  </a:lnTo>
                  <a:lnTo>
                    <a:pt x="1951" y="122"/>
                  </a:lnTo>
                  <a:lnTo>
                    <a:pt x="1951" y="122"/>
                  </a:lnTo>
                  <a:lnTo>
                    <a:pt x="1953" y="108"/>
                  </a:lnTo>
                  <a:lnTo>
                    <a:pt x="1956" y="97"/>
                  </a:lnTo>
                  <a:lnTo>
                    <a:pt x="1961" y="86"/>
                  </a:lnTo>
                  <a:lnTo>
                    <a:pt x="1967" y="78"/>
                  </a:lnTo>
                  <a:lnTo>
                    <a:pt x="1975" y="71"/>
                  </a:lnTo>
                  <a:lnTo>
                    <a:pt x="1985" y="67"/>
                  </a:lnTo>
                  <a:lnTo>
                    <a:pt x="1997" y="65"/>
                  </a:lnTo>
                  <a:lnTo>
                    <a:pt x="2010" y="64"/>
                  </a:lnTo>
                  <a:lnTo>
                    <a:pt x="2245" y="64"/>
                  </a:lnTo>
                  <a:lnTo>
                    <a:pt x="2245" y="64"/>
                  </a:lnTo>
                  <a:lnTo>
                    <a:pt x="2277" y="65"/>
                  </a:lnTo>
                  <a:lnTo>
                    <a:pt x="2302" y="70"/>
                  </a:lnTo>
                  <a:lnTo>
                    <a:pt x="2314" y="73"/>
                  </a:lnTo>
                  <a:lnTo>
                    <a:pt x="2323" y="76"/>
                  </a:lnTo>
                  <a:lnTo>
                    <a:pt x="2333" y="81"/>
                  </a:lnTo>
                  <a:lnTo>
                    <a:pt x="2339" y="86"/>
                  </a:lnTo>
                  <a:lnTo>
                    <a:pt x="2339" y="86"/>
                  </a:lnTo>
                  <a:lnTo>
                    <a:pt x="2347" y="94"/>
                  </a:lnTo>
                  <a:lnTo>
                    <a:pt x="2353" y="102"/>
                  </a:lnTo>
                  <a:lnTo>
                    <a:pt x="2366" y="122"/>
                  </a:lnTo>
                  <a:lnTo>
                    <a:pt x="2377" y="148"/>
                  </a:lnTo>
                  <a:lnTo>
                    <a:pt x="2388" y="181"/>
                  </a:lnTo>
                  <a:lnTo>
                    <a:pt x="2790" y="1765"/>
                  </a:lnTo>
                  <a:lnTo>
                    <a:pt x="3164" y="181"/>
                  </a:lnTo>
                  <a:lnTo>
                    <a:pt x="3164" y="181"/>
                  </a:lnTo>
                  <a:lnTo>
                    <a:pt x="3171" y="148"/>
                  </a:lnTo>
                  <a:lnTo>
                    <a:pt x="3183" y="122"/>
                  </a:lnTo>
                  <a:lnTo>
                    <a:pt x="3189" y="111"/>
                  </a:lnTo>
                  <a:lnTo>
                    <a:pt x="3195" y="102"/>
                  </a:lnTo>
                  <a:lnTo>
                    <a:pt x="3202" y="94"/>
                  </a:lnTo>
                  <a:lnTo>
                    <a:pt x="3210" y="86"/>
                  </a:lnTo>
                  <a:lnTo>
                    <a:pt x="3210" y="86"/>
                  </a:lnTo>
                  <a:lnTo>
                    <a:pt x="3218" y="81"/>
                  </a:lnTo>
                  <a:lnTo>
                    <a:pt x="3226" y="76"/>
                  </a:lnTo>
                  <a:lnTo>
                    <a:pt x="3237" y="73"/>
                  </a:lnTo>
                  <a:lnTo>
                    <a:pt x="3248" y="70"/>
                  </a:lnTo>
                  <a:lnTo>
                    <a:pt x="3275" y="65"/>
                  </a:lnTo>
                  <a:lnTo>
                    <a:pt x="3305" y="64"/>
                  </a:lnTo>
                  <a:lnTo>
                    <a:pt x="3499" y="64"/>
                  </a:lnTo>
                  <a:lnTo>
                    <a:pt x="3499" y="64"/>
                  </a:lnTo>
                  <a:lnTo>
                    <a:pt x="3529" y="65"/>
                  </a:lnTo>
                  <a:lnTo>
                    <a:pt x="3556" y="70"/>
                  </a:lnTo>
                  <a:lnTo>
                    <a:pt x="3567" y="73"/>
                  </a:lnTo>
                  <a:lnTo>
                    <a:pt x="3578" y="76"/>
                  </a:lnTo>
                  <a:lnTo>
                    <a:pt x="3586" y="81"/>
                  </a:lnTo>
                  <a:lnTo>
                    <a:pt x="3594" y="86"/>
                  </a:lnTo>
                  <a:lnTo>
                    <a:pt x="3594" y="86"/>
                  </a:lnTo>
                  <a:lnTo>
                    <a:pt x="3602" y="94"/>
                  </a:lnTo>
                  <a:lnTo>
                    <a:pt x="3608" y="102"/>
                  </a:lnTo>
                  <a:lnTo>
                    <a:pt x="3615" y="111"/>
                  </a:lnTo>
                  <a:lnTo>
                    <a:pt x="3621" y="122"/>
                  </a:lnTo>
                  <a:lnTo>
                    <a:pt x="3631" y="148"/>
                  </a:lnTo>
                  <a:lnTo>
                    <a:pt x="3640" y="181"/>
                  </a:lnTo>
                  <a:lnTo>
                    <a:pt x="4018" y="1785"/>
                  </a:lnTo>
                  <a:lnTo>
                    <a:pt x="4433" y="181"/>
                  </a:lnTo>
                  <a:lnTo>
                    <a:pt x="4433" y="181"/>
                  </a:lnTo>
                  <a:lnTo>
                    <a:pt x="4444" y="148"/>
                  </a:lnTo>
                  <a:lnTo>
                    <a:pt x="4455" y="122"/>
                  </a:lnTo>
                  <a:lnTo>
                    <a:pt x="4468" y="102"/>
                  </a:lnTo>
                  <a:lnTo>
                    <a:pt x="4474" y="94"/>
                  </a:lnTo>
                  <a:lnTo>
                    <a:pt x="4481" y="86"/>
                  </a:lnTo>
                  <a:lnTo>
                    <a:pt x="4481" y="86"/>
                  </a:lnTo>
                  <a:lnTo>
                    <a:pt x="4489" y="81"/>
                  </a:lnTo>
                  <a:lnTo>
                    <a:pt x="4496" y="76"/>
                  </a:lnTo>
                  <a:lnTo>
                    <a:pt x="4506" y="73"/>
                  </a:lnTo>
                  <a:lnTo>
                    <a:pt x="4517" y="70"/>
                  </a:lnTo>
                  <a:lnTo>
                    <a:pt x="4544" y="65"/>
                  </a:lnTo>
                  <a:lnTo>
                    <a:pt x="4574" y="64"/>
                  </a:lnTo>
                  <a:lnTo>
                    <a:pt x="4797" y="64"/>
                  </a:lnTo>
                  <a:lnTo>
                    <a:pt x="4797" y="64"/>
                  </a:lnTo>
                  <a:lnTo>
                    <a:pt x="4811" y="65"/>
                  </a:lnTo>
                  <a:lnTo>
                    <a:pt x="4822" y="67"/>
                  </a:lnTo>
                  <a:lnTo>
                    <a:pt x="4833" y="71"/>
                  </a:lnTo>
                  <a:lnTo>
                    <a:pt x="4841" y="78"/>
                  </a:lnTo>
                  <a:lnTo>
                    <a:pt x="4848" y="86"/>
                  </a:lnTo>
                  <a:lnTo>
                    <a:pt x="4852" y="97"/>
                  </a:lnTo>
                  <a:lnTo>
                    <a:pt x="4854" y="108"/>
                  </a:lnTo>
                  <a:lnTo>
                    <a:pt x="4856" y="122"/>
                  </a:lnTo>
                  <a:lnTo>
                    <a:pt x="4856" y="122"/>
                  </a:lnTo>
                  <a:lnTo>
                    <a:pt x="4854" y="140"/>
                  </a:lnTo>
                  <a:lnTo>
                    <a:pt x="4851" y="160"/>
                  </a:lnTo>
                  <a:lnTo>
                    <a:pt x="4851" y="160"/>
                  </a:lnTo>
                  <a:lnTo>
                    <a:pt x="4844" y="184"/>
                  </a:lnTo>
                  <a:lnTo>
                    <a:pt x="4835" y="219"/>
                  </a:lnTo>
                  <a:lnTo>
                    <a:pt x="4257" y="2069"/>
                  </a:lnTo>
                  <a:lnTo>
                    <a:pt x="4257" y="2069"/>
                  </a:lnTo>
                  <a:lnTo>
                    <a:pt x="4245" y="2103"/>
                  </a:lnTo>
                  <a:lnTo>
                    <a:pt x="4233" y="2128"/>
                  </a:lnTo>
                  <a:lnTo>
                    <a:pt x="4226" y="2139"/>
                  </a:lnTo>
                  <a:lnTo>
                    <a:pt x="4220" y="2149"/>
                  </a:lnTo>
                  <a:lnTo>
                    <a:pt x="4214" y="2157"/>
                  </a:lnTo>
                  <a:lnTo>
                    <a:pt x="4206" y="2165"/>
                  </a:lnTo>
                  <a:lnTo>
                    <a:pt x="4206" y="2165"/>
                  </a:lnTo>
                  <a:lnTo>
                    <a:pt x="4198" y="2170"/>
                  </a:lnTo>
                  <a:lnTo>
                    <a:pt x="4190" y="2174"/>
                  </a:lnTo>
                  <a:lnTo>
                    <a:pt x="4179" y="2177"/>
                  </a:lnTo>
                  <a:lnTo>
                    <a:pt x="4169" y="2181"/>
                  </a:lnTo>
                  <a:lnTo>
                    <a:pt x="4144" y="2185"/>
                  </a:lnTo>
                  <a:lnTo>
                    <a:pt x="4114" y="2187"/>
                  </a:lnTo>
                  <a:lnTo>
                    <a:pt x="3909" y="2187"/>
                  </a:lnTo>
                  <a:lnTo>
                    <a:pt x="3909" y="2187"/>
                  </a:lnTo>
                  <a:lnTo>
                    <a:pt x="3877" y="2185"/>
                  </a:lnTo>
                  <a:lnTo>
                    <a:pt x="3864" y="2184"/>
                  </a:lnTo>
                  <a:lnTo>
                    <a:pt x="3851" y="2181"/>
                  </a:lnTo>
                  <a:lnTo>
                    <a:pt x="3840" y="2177"/>
                  </a:lnTo>
                  <a:lnTo>
                    <a:pt x="3829" y="2173"/>
                  </a:lnTo>
                  <a:lnTo>
                    <a:pt x="3820" y="2168"/>
                  </a:lnTo>
                  <a:lnTo>
                    <a:pt x="3812" y="2162"/>
                  </a:lnTo>
                  <a:lnTo>
                    <a:pt x="3812" y="2162"/>
                  </a:lnTo>
                  <a:lnTo>
                    <a:pt x="3805" y="2155"/>
                  </a:lnTo>
                  <a:lnTo>
                    <a:pt x="3799" y="2146"/>
                  </a:lnTo>
                  <a:lnTo>
                    <a:pt x="3793" y="2136"/>
                  </a:lnTo>
                  <a:lnTo>
                    <a:pt x="3786" y="2125"/>
                  </a:lnTo>
                  <a:lnTo>
                    <a:pt x="3775" y="2098"/>
                  </a:lnTo>
                  <a:lnTo>
                    <a:pt x="3766" y="2066"/>
                  </a:lnTo>
                  <a:lnTo>
                    <a:pt x="3394" y="524"/>
                  </a:lnTo>
                  <a:lnTo>
                    <a:pt x="3025" y="2066"/>
                  </a:lnTo>
                  <a:lnTo>
                    <a:pt x="3025" y="2066"/>
                  </a:lnTo>
                  <a:lnTo>
                    <a:pt x="3016" y="2098"/>
                  </a:lnTo>
                  <a:lnTo>
                    <a:pt x="3005" y="2125"/>
                  </a:lnTo>
                  <a:lnTo>
                    <a:pt x="2998" y="2136"/>
                  </a:lnTo>
                  <a:lnTo>
                    <a:pt x="2992" y="2146"/>
                  </a:lnTo>
                  <a:lnTo>
                    <a:pt x="2986" y="2155"/>
                  </a:lnTo>
                  <a:lnTo>
                    <a:pt x="2979" y="2162"/>
                  </a:lnTo>
                  <a:lnTo>
                    <a:pt x="2979" y="2162"/>
                  </a:lnTo>
                  <a:lnTo>
                    <a:pt x="2971" y="2168"/>
                  </a:lnTo>
                  <a:lnTo>
                    <a:pt x="2962" y="2173"/>
                  </a:lnTo>
                  <a:lnTo>
                    <a:pt x="2951" y="2177"/>
                  </a:lnTo>
                  <a:lnTo>
                    <a:pt x="2940" y="2181"/>
                  </a:lnTo>
                  <a:lnTo>
                    <a:pt x="2927" y="2184"/>
                  </a:lnTo>
                  <a:lnTo>
                    <a:pt x="2914" y="2185"/>
                  </a:lnTo>
                  <a:lnTo>
                    <a:pt x="2882" y="2187"/>
                  </a:lnTo>
                  <a:lnTo>
                    <a:pt x="2677" y="2187"/>
                  </a:lnTo>
                  <a:close/>
                  <a:moveTo>
                    <a:pt x="5752" y="2251"/>
                  </a:moveTo>
                  <a:lnTo>
                    <a:pt x="5752" y="2251"/>
                  </a:lnTo>
                  <a:lnTo>
                    <a:pt x="5705" y="2249"/>
                  </a:lnTo>
                  <a:lnTo>
                    <a:pt x="5658" y="2247"/>
                  </a:lnTo>
                  <a:lnTo>
                    <a:pt x="5612" y="2244"/>
                  </a:lnTo>
                  <a:lnTo>
                    <a:pt x="5566" y="2239"/>
                  </a:lnTo>
                  <a:lnTo>
                    <a:pt x="5520" y="2233"/>
                  </a:lnTo>
                  <a:lnTo>
                    <a:pt x="5474" y="2227"/>
                  </a:lnTo>
                  <a:lnTo>
                    <a:pt x="5429" y="2217"/>
                  </a:lnTo>
                  <a:lnTo>
                    <a:pt x="5383" y="2208"/>
                  </a:lnTo>
                  <a:lnTo>
                    <a:pt x="5383" y="2208"/>
                  </a:lnTo>
                  <a:lnTo>
                    <a:pt x="5340" y="2198"/>
                  </a:lnTo>
                  <a:lnTo>
                    <a:pt x="5299" y="2187"/>
                  </a:lnTo>
                  <a:lnTo>
                    <a:pt x="5261" y="2174"/>
                  </a:lnTo>
                  <a:lnTo>
                    <a:pt x="5224" y="2163"/>
                  </a:lnTo>
                  <a:lnTo>
                    <a:pt x="5191" y="2150"/>
                  </a:lnTo>
                  <a:lnTo>
                    <a:pt x="5161" y="2138"/>
                  </a:lnTo>
                  <a:lnTo>
                    <a:pt x="5132" y="2125"/>
                  </a:lnTo>
                  <a:lnTo>
                    <a:pt x="5107" y="2112"/>
                  </a:lnTo>
                  <a:lnTo>
                    <a:pt x="5107" y="2112"/>
                  </a:lnTo>
                  <a:lnTo>
                    <a:pt x="5081" y="2095"/>
                  </a:lnTo>
                  <a:lnTo>
                    <a:pt x="5059" y="2077"/>
                  </a:lnTo>
                  <a:lnTo>
                    <a:pt x="5051" y="2069"/>
                  </a:lnTo>
                  <a:lnTo>
                    <a:pt x="5043" y="2062"/>
                  </a:lnTo>
                  <a:lnTo>
                    <a:pt x="5038" y="2054"/>
                  </a:lnTo>
                  <a:lnTo>
                    <a:pt x="5033" y="2044"/>
                  </a:lnTo>
                  <a:lnTo>
                    <a:pt x="5033" y="2044"/>
                  </a:lnTo>
                  <a:lnTo>
                    <a:pt x="5027" y="2028"/>
                  </a:lnTo>
                  <a:lnTo>
                    <a:pt x="5022" y="2011"/>
                  </a:lnTo>
                  <a:lnTo>
                    <a:pt x="5019" y="1995"/>
                  </a:lnTo>
                  <a:lnTo>
                    <a:pt x="5019" y="1977"/>
                  </a:lnTo>
                  <a:lnTo>
                    <a:pt x="5019" y="1857"/>
                  </a:lnTo>
                  <a:lnTo>
                    <a:pt x="5019" y="1857"/>
                  </a:lnTo>
                  <a:lnTo>
                    <a:pt x="5019" y="1839"/>
                  </a:lnTo>
                  <a:lnTo>
                    <a:pt x="5022" y="1823"/>
                  </a:lnTo>
                  <a:lnTo>
                    <a:pt x="5027" y="1811"/>
                  </a:lnTo>
                  <a:lnTo>
                    <a:pt x="5032" y="1799"/>
                  </a:lnTo>
                  <a:lnTo>
                    <a:pt x="5040" y="1792"/>
                  </a:lnTo>
                  <a:lnTo>
                    <a:pt x="5049" y="1785"/>
                  </a:lnTo>
                  <a:lnTo>
                    <a:pt x="5060" y="1782"/>
                  </a:lnTo>
                  <a:lnTo>
                    <a:pt x="5073" y="1780"/>
                  </a:lnTo>
                  <a:lnTo>
                    <a:pt x="5073" y="1780"/>
                  </a:lnTo>
                  <a:lnTo>
                    <a:pt x="5084" y="1782"/>
                  </a:lnTo>
                  <a:lnTo>
                    <a:pt x="5095" y="1784"/>
                  </a:lnTo>
                  <a:lnTo>
                    <a:pt x="5118" y="1790"/>
                  </a:lnTo>
                  <a:lnTo>
                    <a:pt x="5118" y="1790"/>
                  </a:lnTo>
                  <a:lnTo>
                    <a:pt x="5145" y="1799"/>
                  </a:lnTo>
                  <a:lnTo>
                    <a:pt x="5178" y="1814"/>
                  </a:lnTo>
                  <a:lnTo>
                    <a:pt x="5178" y="1814"/>
                  </a:lnTo>
                  <a:lnTo>
                    <a:pt x="5208" y="1828"/>
                  </a:lnTo>
                  <a:lnTo>
                    <a:pt x="5240" y="1839"/>
                  </a:lnTo>
                  <a:lnTo>
                    <a:pt x="5272" y="1852"/>
                  </a:lnTo>
                  <a:lnTo>
                    <a:pt x="5305" y="1863"/>
                  </a:lnTo>
                  <a:lnTo>
                    <a:pt x="5372" y="1882"/>
                  </a:lnTo>
                  <a:lnTo>
                    <a:pt x="5442" y="1898"/>
                  </a:lnTo>
                  <a:lnTo>
                    <a:pt x="5442" y="1898"/>
                  </a:lnTo>
                  <a:lnTo>
                    <a:pt x="5513" y="1911"/>
                  </a:lnTo>
                  <a:lnTo>
                    <a:pt x="5585" y="1920"/>
                  </a:lnTo>
                  <a:lnTo>
                    <a:pt x="5656" y="1925"/>
                  </a:lnTo>
                  <a:lnTo>
                    <a:pt x="5728" y="1928"/>
                  </a:lnTo>
                  <a:lnTo>
                    <a:pt x="5728" y="1928"/>
                  </a:lnTo>
                  <a:lnTo>
                    <a:pt x="5782" y="1927"/>
                  </a:lnTo>
                  <a:lnTo>
                    <a:pt x="5834" y="1922"/>
                  </a:lnTo>
                  <a:lnTo>
                    <a:pt x="5882" y="1915"/>
                  </a:lnTo>
                  <a:lnTo>
                    <a:pt x="5928" y="1907"/>
                  </a:lnTo>
                  <a:lnTo>
                    <a:pt x="5969" y="1896"/>
                  </a:lnTo>
                  <a:lnTo>
                    <a:pt x="6009" y="1882"/>
                  </a:lnTo>
                  <a:lnTo>
                    <a:pt x="6044" y="1866"/>
                  </a:lnTo>
                  <a:lnTo>
                    <a:pt x="6077" y="1847"/>
                  </a:lnTo>
                  <a:lnTo>
                    <a:pt x="6077" y="1847"/>
                  </a:lnTo>
                  <a:lnTo>
                    <a:pt x="6092" y="1838"/>
                  </a:lnTo>
                  <a:lnTo>
                    <a:pt x="6106" y="1826"/>
                  </a:lnTo>
                  <a:lnTo>
                    <a:pt x="6119" y="1815"/>
                  </a:lnTo>
                  <a:lnTo>
                    <a:pt x="6131" y="1804"/>
                  </a:lnTo>
                  <a:lnTo>
                    <a:pt x="6142" y="1792"/>
                  </a:lnTo>
                  <a:lnTo>
                    <a:pt x="6152" y="1779"/>
                  </a:lnTo>
                  <a:lnTo>
                    <a:pt x="6161" y="1766"/>
                  </a:lnTo>
                  <a:lnTo>
                    <a:pt x="6169" y="1752"/>
                  </a:lnTo>
                  <a:lnTo>
                    <a:pt x="6177" y="1738"/>
                  </a:lnTo>
                  <a:lnTo>
                    <a:pt x="6184" y="1722"/>
                  </a:lnTo>
                  <a:lnTo>
                    <a:pt x="6188" y="1707"/>
                  </a:lnTo>
                  <a:lnTo>
                    <a:pt x="6193" y="1691"/>
                  </a:lnTo>
                  <a:lnTo>
                    <a:pt x="6196" y="1674"/>
                  </a:lnTo>
                  <a:lnTo>
                    <a:pt x="6198" y="1657"/>
                  </a:lnTo>
                  <a:lnTo>
                    <a:pt x="6200" y="1639"/>
                  </a:lnTo>
                  <a:lnTo>
                    <a:pt x="6201" y="1622"/>
                  </a:lnTo>
                  <a:lnTo>
                    <a:pt x="6201" y="1622"/>
                  </a:lnTo>
                  <a:lnTo>
                    <a:pt x="6200" y="1598"/>
                  </a:lnTo>
                  <a:lnTo>
                    <a:pt x="6196" y="1574"/>
                  </a:lnTo>
                  <a:lnTo>
                    <a:pt x="6192" y="1552"/>
                  </a:lnTo>
                  <a:lnTo>
                    <a:pt x="6184" y="1529"/>
                  </a:lnTo>
                  <a:lnTo>
                    <a:pt x="6176" y="1509"/>
                  </a:lnTo>
                  <a:lnTo>
                    <a:pt x="6165" y="1490"/>
                  </a:lnTo>
                  <a:lnTo>
                    <a:pt x="6150" y="1471"/>
                  </a:lnTo>
                  <a:lnTo>
                    <a:pt x="6136" y="1455"/>
                  </a:lnTo>
                  <a:lnTo>
                    <a:pt x="6136" y="1455"/>
                  </a:lnTo>
                  <a:lnTo>
                    <a:pt x="6117" y="1437"/>
                  </a:lnTo>
                  <a:lnTo>
                    <a:pt x="6096" y="1421"/>
                  </a:lnTo>
                  <a:lnTo>
                    <a:pt x="6071" y="1406"/>
                  </a:lnTo>
                  <a:lnTo>
                    <a:pt x="6042" y="1390"/>
                  </a:lnTo>
                  <a:lnTo>
                    <a:pt x="6011" y="1374"/>
                  </a:lnTo>
                  <a:lnTo>
                    <a:pt x="5976" y="1358"/>
                  </a:lnTo>
                  <a:lnTo>
                    <a:pt x="5937" y="1344"/>
                  </a:lnTo>
                  <a:lnTo>
                    <a:pt x="5895" y="1328"/>
                  </a:lnTo>
                  <a:lnTo>
                    <a:pt x="5547" y="1220"/>
                  </a:lnTo>
                  <a:lnTo>
                    <a:pt x="5547" y="1220"/>
                  </a:lnTo>
                  <a:lnTo>
                    <a:pt x="5483" y="1198"/>
                  </a:lnTo>
                  <a:lnTo>
                    <a:pt x="5453" y="1185"/>
                  </a:lnTo>
                  <a:lnTo>
                    <a:pt x="5424" y="1174"/>
                  </a:lnTo>
                  <a:lnTo>
                    <a:pt x="5396" y="1159"/>
                  </a:lnTo>
                  <a:lnTo>
                    <a:pt x="5369" y="1147"/>
                  </a:lnTo>
                  <a:lnTo>
                    <a:pt x="5343" y="1132"/>
                  </a:lnTo>
                  <a:lnTo>
                    <a:pt x="5319" y="1117"/>
                  </a:lnTo>
                  <a:lnTo>
                    <a:pt x="5296" y="1102"/>
                  </a:lnTo>
                  <a:lnTo>
                    <a:pt x="5273" y="1085"/>
                  </a:lnTo>
                  <a:lnTo>
                    <a:pt x="5253" y="1069"/>
                  </a:lnTo>
                  <a:lnTo>
                    <a:pt x="5232" y="1051"/>
                  </a:lnTo>
                  <a:lnTo>
                    <a:pt x="5213" y="1034"/>
                  </a:lnTo>
                  <a:lnTo>
                    <a:pt x="5195" y="1015"/>
                  </a:lnTo>
                  <a:lnTo>
                    <a:pt x="5180" y="996"/>
                  </a:lnTo>
                  <a:lnTo>
                    <a:pt x="5164" y="977"/>
                  </a:lnTo>
                  <a:lnTo>
                    <a:pt x="5164" y="977"/>
                  </a:lnTo>
                  <a:lnTo>
                    <a:pt x="5135" y="937"/>
                  </a:lnTo>
                  <a:lnTo>
                    <a:pt x="5111" y="896"/>
                  </a:lnTo>
                  <a:lnTo>
                    <a:pt x="5091" y="853"/>
                  </a:lnTo>
                  <a:lnTo>
                    <a:pt x="5073" y="810"/>
                  </a:lnTo>
                  <a:lnTo>
                    <a:pt x="5067" y="788"/>
                  </a:lnTo>
                  <a:lnTo>
                    <a:pt x="5060" y="766"/>
                  </a:lnTo>
                  <a:lnTo>
                    <a:pt x="5056" y="743"/>
                  </a:lnTo>
                  <a:lnTo>
                    <a:pt x="5051" y="721"/>
                  </a:lnTo>
                  <a:lnTo>
                    <a:pt x="5048" y="699"/>
                  </a:lnTo>
                  <a:lnTo>
                    <a:pt x="5046" y="675"/>
                  </a:lnTo>
                  <a:lnTo>
                    <a:pt x="5045" y="629"/>
                  </a:lnTo>
                  <a:lnTo>
                    <a:pt x="5045" y="629"/>
                  </a:lnTo>
                  <a:lnTo>
                    <a:pt x="5045" y="592"/>
                  </a:lnTo>
                  <a:lnTo>
                    <a:pt x="5048" y="556"/>
                  </a:lnTo>
                  <a:lnTo>
                    <a:pt x="5053" y="521"/>
                  </a:lnTo>
                  <a:lnTo>
                    <a:pt x="5060" y="488"/>
                  </a:lnTo>
                  <a:lnTo>
                    <a:pt x="5070" y="454"/>
                  </a:lnTo>
                  <a:lnTo>
                    <a:pt x="5081" y="422"/>
                  </a:lnTo>
                  <a:lnTo>
                    <a:pt x="5094" y="392"/>
                  </a:lnTo>
                  <a:lnTo>
                    <a:pt x="5110" y="364"/>
                  </a:lnTo>
                  <a:lnTo>
                    <a:pt x="5110" y="364"/>
                  </a:lnTo>
                  <a:lnTo>
                    <a:pt x="5126" y="335"/>
                  </a:lnTo>
                  <a:lnTo>
                    <a:pt x="5145" y="308"/>
                  </a:lnTo>
                  <a:lnTo>
                    <a:pt x="5164" y="281"/>
                  </a:lnTo>
                  <a:lnTo>
                    <a:pt x="5184" y="256"/>
                  </a:lnTo>
                  <a:lnTo>
                    <a:pt x="5207" y="232"/>
                  </a:lnTo>
                  <a:lnTo>
                    <a:pt x="5230" y="210"/>
                  </a:lnTo>
                  <a:lnTo>
                    <a:pt x="5254" y="187"/>
                  </a:lnTo>
                  <a:lnTo>
                    <a:pt x="5281" y="167"/>
                  </a:lnTo>
                  <a:lnTo>
                    <a:pt x="5281" y="167"/>
                  </a:lnTo>
                  <a:lnTo>
                    <a:pt x="5308" y="146"/>
                  </a:lnTo>
                  <a:lnTo>
                    <a:pt x="5337" y="127"/>
                  </a:lnTo>
                  <a:lnTo>
                    <a:pt x="5365" y="111"/>
                  </a:lnTo>
                  <a:lnTo>
                    <a:pt x="5397" y="94"/>
                  </a:lnTo>
                  <a:lnTo>
                    <a:pt x="5429" y="79"/>
                  </a:lnTo>
                  <a:lnTo>
                    <a:pt x="5461" y="67"/>
                  </a:lnTo>
                  <a:lnTo>
                    <a:pt x="5496" y="54"/>
                  </a:lnTo>
                  <a:lnTo>
                    <a:pt x="5531" y="43"/>
                  </a:lnTo>
                  <a:lnTo>
                    <a:pt x="5531" y="43"/>
                  </a:lnTo>
                  <a:lnTo>
                    <a:pt x="5566" y="33"/>
                  </a:lnTo>
                  <a:lnTo>
                    <a:pt x="5602" y="24"/>
                  </a:lnTo>
                  <a:lnTo>
                    <a:pt x="5639" y="17"/>
                  </a:lnTo>
                  <a:lnTo>
                    <a:pt x="5677" y="11"/>
                  </a:lnTo>
                  <a:lnTo>
                    <a:pt x="5715" y="6"/>
                  </a:lnTo>
                  <a:lnTo>
                    <a:pt x="5753" y="3"/>
                  </a:lnTo>
                  <a:lnTo>
                    <a:pt x="5793" y="2"/>
                  </a:lnTo>
                  <a:lnTo>
                    <a:pt x="5831" y="0"/>
                  </a:lnTo>
                  <a:lnTo>
                    <a:pt x="5831" y="0"/>
                  </a:lnTo>
                  <a:lnTo>
                    <a:pt x="5872" y="2"/>
                  </a:lnTo>
                  <a:lnTo>
                    <a:pt x="5912" y="3"/>
                  </a:lnTo>
                  <a:lnTo>
                    <a:pt x="5952" y="6"/>
                  </a:lnTo>
                  <a:lnTo>
                    <a:pt x="5993" y="11"/>
                  </a:lnTo>
                  <a:lnTo>
                    <a:pt x="5993" y="11"/>
                  </a:lnTo>
                  <a:lnTo>
                    <a:pt x="6072" y="24"/>
                  </a:lnTo>
                  <a:lnTo>
                    <a:pt x="6111" y="30"/>
                  </a:lnTo>
                  <a:lnTo>
                    <a:pt x="6149" y="38"/>
                  </a:lnTo>
                  <a:lnTo>
                    <a:pt x="6149" y="38"/>
                  </a:lnTo>
                  <a:lnTo>
                    <a:pt x="6219" y="56"/>
                  </a:lnTo>
                  <a:lnTo>
                    <a:pt x="6284" y="76"/>
                  </a:lnTo>
                  <a:lnTo>
                    <a:pt x="6284" y="76"/>
                  </a:lnTo>
                  <a:lnTo>
                    <a:pt x="6314" y="87"/>
                  </a:lnTo>
                  <a:lnTo>
                    <a:pt x="6341" y="97"/>
                  </a:lnTo>
                  <a:lnTo>
                    <a:pt x="6365" y="108"/>
                  </a:lnTo>
                  <a:lnTo>
                    <a:pt x="6385" y="118"/>
                  </a:lnTo>
                  <a:lnTo>
                    <a:pt x="6385" y="118"/>
                  </a:lnTo>
                  <a:lnTo>
                    <a:pt x="6408" y="133"/>
                  </a:lnTo>
                  <a:lnTo>
                    <a:pt x="6428" y="148"/>
                  </a:lnTo>
                  <a:lnTo>
                    <a:pt x="6444" y="162"/>
                  </a:lnTo>
                  <a:lnTo>
                    <a:pt x="6455" y="176"/>
                  </a:lnTo>
                  <a:lnTo>
                    <a:pt x="6455" y="176"/>
                  </a:lnTo>
                  <a:lnTo>
                    <a:pt x="6465" y="192"/>
                  </a:lnTo>
                  <a:lnTo>
                    <a:pt x="6471" y="211"/>
                  </a:lnTo>
                  <a:lnTo>
                    <a:pt x="6476" y="232"/>
                  </a:lnTo>
                  <a:lnTo>
                    <a:pt x="6478" y="256"/>
                  </a:lnTo>
                  <a:lnTo>
                    <a:pt x="6478" y="368"/>
                  </a:lnTo>
                  <a:lnTo>
                    <a:pt x="6478" y="368"/>
                  </a:lnTo>
                  <a:lnTo>
                    <a:pt x="6476" y="388"/>
                  </a:lnTo>
                  <a:lnTo>
                    <a:pt x="6473" y="402"/>
                  </a:lnTo>
                  <a:lnTo>
                    <a:pt x="6470" y="415"/>
                  </a:lnTo>
                  <a:lnTo>
                    <a:pt x="6463" y="426"/>
                  </a:lnTo>
                  <a:lnTo>
                    <a:pt x="6455" y="434"/>
                  </a:lnTo>
                  <a:lnTo>
                    <a:pt x="6446" y="440"/>
                  </a:lnTo>
                  <a:lnTo>
                    <a:pt x="6435" y="443"/>
                  </a:lnTo>
                  <a:lnTo>
                    <a:pt x="6422" y="445"/>
                  </a:lnTo>
                  <a:lnTo>
                    <a:pt x="6422" y="445"/>
                  </a:lnTo>
                  <a:lnTo>
                    <a:pt x="6406" y="443"/>
                  </a:lnTo>
                  <a:lnTo>
                    <a:pt x="6385" y="437"/>
                  </a:lnTo>
                  <a:lnTo>
                    <a:pt x="6360" y="429"/>
                  </a:lnTo>
                  <a:lnTo>
                    <a:pt x="6330" y="416"/>
                  </a:lnTo>
                  <a:lnTo>
                    <a:pt x="6330" y="416"/>
                  </a:lnTo>
                  <a:lnTo>
                    <a:pt x="6279" y="394"/>
                  </a:lnTo>
                  <a:lnTo>
                    <a:pt x="6225" y="375"/>
                  </a:lnTo>
                  <a:lnTo>
                    <a:pt x="6169" y="359"/>
                  </a:lnTo>
                  <a:lnTo>
                    <a:pt x="6112" y="346"/>
                  </a:lnTo>
                  <a:lnTo>
                    <a:pt x="6053" y="337"/>
                  </a:lnTo>
                  <a:lnTo>
                    <a:pt x="5995" y="329"/>
                  </a:lnTo>
                  <a:lnTo>
                    <a:pt x="5933" y="324"/>
                  </a:lnTo>
                  <a:lnTo>
                    <a:pt x="5869" y="322"/>
                  </a:lnTo>
                  <a:lnTo>
                    <a:pt x="5869" y="322"/>
                  </a:lnTo>
                  <a:lnTo>
                    <a:pt x="5820" y="324"/>
                  </a:lnTo>
                  <a:lnTo>
                    <a:pt x="5772" y="327"/>
                  </a:lnTo>
                  <a:lnTo>
                    <a:pt x="5728" y="332"/>
                  </a:lnTo>
                  <a:lnTo>
                    <a:pt x="5688" y="340"/>
                  </a:lnTo>
                  <a:lnTo>
                    <a:pt x="5648" y="349"/>
                  </a:lnTo>
                  <a:lnTo>
                    <a:pt x="5613" y="361"/>
                  </a:lnTo>
                  <a:lnTo>
                    <a:pt x="5582" y="375"/>
                  </a:lnTo>
                  <a:lnTo>
                    <a:pt x="5551" y="391"/>
                  </a:lnTo>
                  <a:lnTo>
                    <a:pt x="5551" y="391"/>
                  </a:lnTo>
                  <a:lnTo>
                    <a:pt x="5537" y="399"/>
                  </a:lnTo>
                  <a:lnTo>
                    <a:pt x="5524" y="408"/>
                  </a:lnTo>
                  <a:lnTo>
                    <a:pt x="5513" y="418"/>
                  </a:lnTo>
                  <a:lnTo>
                    <a:pt x="5502" y="429"/>
                  </a:lnTo>
                  <a:lnTo>
                    <a:pt x="5491" y="440"/>
                  </a:lnTo>
                  <a:lnTo>
                    <a:pt x="5481" y="451"/>
                  </a:lnTo>
                  <a:lnTo>
                    <a:pt x="5474" y="464"/>
                  </a:lnTo>
                  <a:lnTo>
                    <a:pt x="5466" y="476"/>
                  </a:lnTo>
                  <a:lnTo>
                    <a:pt x="5459" y="491"/>
                  </a:lnTo>
                  <a:lnTo>
                    <a:pt x="5454" y="505"/>
                  </a:lnTo>
                  <a:lnTo>
                    <a:pt x="5450" y="519"/>
                  </a:lnTo>
                  <a:lnTo>
                    <a:pt x="5445" y="535"/>
                  </a:lnTo>
                  <a:lnTo>
                    <a:pt x="5442" y="551"/>
                  </a:lnTo>
                  <a:lnTo>
                    <a:pt x="5440" y="569"/>
                  </a:lnTo>
                  <a:lnTo>
                    <a:pt x="5439" y="604"/>
                  </a:lnTo>
                  <a:lnTo>
                    <a:pt x="5439" y="604"/>
                  </a:lnTo>
                  <a:lnTo>
                    <a:pt x="5439" y="629"/>
                  </a:lnTo>
                  <a:lnTo>
                    <a:pt x="5442" y="653"/>
                  </a:lnTo>
                  <a:lnTo>
                    <a:pt x="5448" y="675"/>
                  </a:lnTo>
                  <a:lnTo>
                    <a:pt x="5456" y="697"/>
                  </a:lnTo>
                  <a:lnTo>
                    <a:pt x="5466" y="718"/>
                  </a:lnTo>
                  <a:lnTo>
                    <a:pt x="5478" y="737"/>
                  </a:lnTo>
                  <a:lnTo>
                    <a:pt x="5493" y="756"/>
                  </a:lnTo>
                  <a:lnTo>
                    <a:pt x="5508" y="773"/>
                  </a:lnTo>
                  <a:lnTo>
                    <a:pt x="5508" y="773"/>
                  </a:lnTo>
                  <a:lnTo>
                    <a:pt x="5529" y="791"/>
                  </a:lnTo>
                  <a:lnTo>
                    <a:pt x="5553" y="807"/>
                  </a:lnTo>
                  <a:lnTo>
                    <a:pt x="5580" y="824"/>
                  </a:lnTo>
                  <a:lnTo>
                    <a:pt x="5610" y="842"/>
                  </a:lnTo>
                  <a:lnTo>
                    <a:pt x="5645" y="858"/>
                  </a:lnTo>
                  <a:lnTo>
                    <a:pt x="5685" y="874"/>
                  </a:lnTo>
                  <a:lnTo>
                    <a:pt x="5726" y="889"/>
                  </a:lnTo>
                  <a:lnTo>
                    <a:pt x="5774" y="905"/>
                  </a:lnTo>
                  <a:lnTo>
                    <a:pt x="6112" y="1015"/>
                  </a:lnTo>
                  <a:lnTo>
                    <a:pt x="6112" y="1015"/>
                  </a:lnTo>
                  <a:lnTo>
                    <a:pt x="6176" y="1036"/>
                  </a:lnTo>
                  <a:lnTo>
                    <a:pt x="6233" y="1059"/>
                  </a:lnTo>
                  <a:lnTo>
                    <a:pt x="6287" y="1086"/>
                  </a:lnTo>
                  <a:lnTo>
                    <a:pt x="6311" y="1099"/>
                  </a:lnTo>
                  <a:lnTo>
                    <a:pt x="6335" y="1113"/>
                  </a:lnTo>
                  <a:lnTo>
                    <a:pt x="6357" y="1128"/>
                  </a:lnTo>
                  <a:lnTo>
                    <a:pt x="6379" y="1144"/>
                  </a:lnTo>
                  <a:lnTo>
                    <a:pt x="6400" y="1159"/>
                  </a:lnTo>
                  <a:lnTo>
                    <a:pt x="6419" y="1175"/>
                  </a:lnTo>
                  <a:lnTo>
                    <a:pt x="6436" y="1191"/>
                  </a:lnTo>
                  <a:lnTo>
                    <a:pt x="6454" y="1209"/>
                  </a:lnTo>
                  <a:lnTo>
                    <a:pt x="6468" y="1226"/>
                  </a:lnTo>
                  <a:lnTo>
                    <a:pt x="6484" y="1245"/>
                  </a:lnTo>
                  <a:lnTo>
                    <a:pt x="6484" y="1245"/>
                  </a:lnTo>
                  <a:lnTo>
                    <a:pt x="6509" y="1282"/>
                  </a:lnTo>
                  <a:lnTo>
                    <a:pt x="6532" y="1320"/>
                  </a:lnTo>
                  <a:lnTo>
                    <a:pt x="6551" y="1361"/>
                  </a:lnTo>
                  <a:lnTo>
                    <a:pt x="6567" y="1402"/>
                  </a:lnTo>
                  <a:lnTo>
                    <a:pt x="6579" y="1444"/>
                  </a:lnTo>
                  <a:lnTo>
                    <a:pt x="6587" y="1488"/>
                  </a:lnTo>
                  <a:lnTo>
                    <a:pt x="6592" y="1533"/>
                  </a:lnTo>
                  <a:lnTo>
                    <a:pt x="6594" y="1580"/>
                  </a:lnTo>
                  <a:lnTo>
                    <a:pt x="6594" y="1580"/>
                  </a:lnTo>
                  <a:lnTo>
                    <a:pt x="6594" y="1618"/>
                  </a:lnTo>
                  <a:lnTo>
                    <a:pt x="6590" y="1655"/>
                  </a:lnTo>
                  <a:lnTo>
                    <a:pt x="6586" y="1691"/>
                  </a:lnTo>
                  <a:lnTo>
                    <a:pt x="6579" y="1726"/>
                  </a:lnTo>
                  <a:lnTo>
                    <a:pt x="6570" y="1761"/>
                  </a:lnTo>
                  <a:lnTo>
                    <a:pt x="6559" y="1795"/>
                  </a:lnTo>
                  <a:lnTo>
                    <a:pt x="6546" y="1826"/>
                  </a:lnTo>
                  <a:lnTo>
                    <a:pt x="6532" y="1858"/>
                  </a:lnTo>
                  <a:lnTo>
                    <a:pt x="6532" y="1858"/>
                  </a:lnTo>
                  <a:lnTo>
                    <a:pt x="6516" y="1888"/>
                  </a:lnTo>
                  <a:lnTo>
                    <a:pt x="6497" y="1919"/>
                  </a:lnTo>
                  <a:lnTo>
                    <a:pt x="6478" y="1946"/>
                  </a:lnTo>
                  <a:lnTo>
                    <a:pt x="6457" y="1973"/>
                  </a:lnTo>
                  <a:lnTo>
                    <a:pt x="6435" y="2000"/>
                  </a:lnTo>
                  <a:lnTo>
                    <a:pt x="6409" y="2023"/>
                  </a:lnTo>
                  <a:lnTo>
                    <a:pt x="6384" y="2047"/>
                  </a:lnTo>
                  <a:lnTo>
                    <a:pt x="6357" y="2069"/>
                  </a:lnTo>
                  <a:lnTo>
                    <a:pt x="6357" y="2069"/>
                  </a:lnTo>
                  <a:lnTo>
                    <a:pt x="6330" y="2092"/>
                  </a:lnTo>
                  <a:lnTo>
                    <a:pt x="6300" y="2111"/>
                  </a:lnTo>
                  <a:lnTo>
                    <a:pt x="6268" y="2130"/>
                  </a:lnTo>
                  <a:lnTo>
                    <a:pt x="6236" y="2147"/>
                  </a:lnTo>
                  <a:lnTo>
                    <a:pt x="6201" y="2163"/>
                  </a:lnTo>
                  <a:lnTo>
                    <a:pt x="6166" y="2177"/>
                  </a:lnTo>
                  <a:lnTo>
                    <a:pt x="6130" y="2192"/>
                  </a:lnTo>
                  <a:lnTo>
                    <a:pt x="6092" y="2204"/>
                  </a:lnTo>
                  <a:lnTo>
                    <a:pt x="6092" y="2204"/>
                  </a:lnTo>
                  <a:lnTo>
                    <a:pt x="6052" y="2214"/>
                  </a:lnTo>
                  <a:lnTo>
                    <a:pt x="6012" y="2224"/>
                  </a:lnTo>
                  <a:lnTo>
                    <a:pt x="5971" y="2231"/>
                  </a:lnTo>
                  <a:lnTo>
                    <a:pt x="5929" y="2238"/>
                  </a:lnTo>
                  <a:lnTo>
                    <a:pt x="5887" y="2244"/>
                  </a:lnTo>
                  <a:lnTo>
                    <a:pt x="5842" y="2247"/>
                  </a:lnTo>
                  <a:lnTo>
                    <a:pt x="5798" y="2249"/>
                  </a:lnTo>
                  <a:lnTo>
                    <a:pt x="5752" y="2251"/>
                  </a:lnTo>
                  <a:lnTo>
                    <a:pt x="5752" y="225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6">
              <a:extLst>
                <a:ext uri="{FF2B5EF4-FFF2-40B4-BE49-F238E27FC236}">
                  <a16:creationId xmlns:a16="http://schemas.microsoft.com/office/drawing/2014/main" id="{202CE99D-19B1-4EF8-A544-D84796367F2B}"/>
                </a:ext>
              </a:extLst>
            </p:cNvPr>
            <p:cNvSpPr>
              <a:spLocks/>
            </p:cNvSpPr>
            <p:nvPr/>
          </p:nvSpPr>
          <p:spPr bwMode="auto">
            <a:xfrm>
              <a:off x="379413" y="4508500"/>
              <a:ext cx="10423525" cy="2349500"/>
            </a:xfrm>
            <a:custGeom>
              <a:avLst/>
              <a:gdLst>
                <a:gd name="T0" fmla="*/ 6433 w 6566"/>
                <a:gd name="T1" fmla="*/ 643 h 1480"/>
                <a:gd name="T2" fmla="*/ 6198 w 6566"/>
                <a:gd name="T3" fmla="*/ 794 h 1480"/>
                <a:gd name="T4" fmla="*/ 5945 w 6566"/>
                <a:gd name="T5" fmla="*/ 930 h 1480"/>
                <a:gd name="T6" fmla="*/ 5681 w 6566"/>
                <a:gd name="T7" fmla="*/ 1053 h 1480"/>
                <a:gd name="T8" fmla="*/ 5406 w 6566"/>
                <a:gd name="T9" fmla="*/ 1161 h 1480"/>
                <a:gd name="T10" fmla="*/ 5124 w 6566"/>
                <a:gd name="T11" fmla="*/ 1251 h 1480"/>
                <a:gd name="T12" fmla="*/ 4836 w 6566"/>
                <a:gd name="T13" fmla="*/ 1329 h 1480"/>
                <a:gd name="T14" fmla="*/ 4547 w 6566"/>
                <a:gd name="T15" fmla="*/ 1389 h 1480"/>
                <a:gd name="T16" fmla="*/ 4256 w 6566"/>
                <a:gd name="T17" fmla="*/ 1436 h 1480"/>
                <a:gd name="T18" fmla="*/ 3969 w 6566"/>
                <a:gd name="T19" fmla="*/ 1464 h 1480"/>
                <a:gd name="T20" fmla="*/ 3686 w 6566"/>
                <a:gd name="T21" fmla="*/ 1478 h 1480"/>
                <a:gd name="T22" fmla="*/ 3463 w 6566"/>
                <a:gd name="T23" fmla="*/ 1478 h 1480"/>
                <a:gd name="T24" fmla="*/ 3082 w 6566"/>
                <a:gd name="T25" fmla="*/ 1456 h 1480"/>
                <a:gd name="T26" fmla="*/ 2709 w 6566"/>
                <a:gd name="T27" fmla="*/ 1409 h 1480"/>
                <a:gd name="T28" fmla="*/ 2345 w 6566"/>
                <a:gd name="T29" fmla="*/ 1335 h 1480"/>
                <a:gd name="T30" fmla="*/ 1991 w 6566"/>
                <a:gd name="T31" fmla="*/ 1239 h 1480"/>
                <a:gd name="T32" fmla="*/ 1647 w 6566"/>
                <a:gd name="T33" fmla="*/ 1118 h 1480"/>
                <a:gd name="T34" fmla="*/ 1315 w 6566"/>
                <a:gd name="T35" fmla="*/ 977 h 1480"/>
                <a:gd name="T36" fmla="*/ 996 w 6566"/>
                <a:gd name="T37" fmla="*/ 813 h 1480"/>
                <a:gd name="T38" fmla="*/ 691 w 6566"/>
                <a:gd name="T39" fmla="*/ 627 h 1480"/>
                <a:gd name="T40" fmla="*/ 399 w 6566"/>
                <a:gd name="T41" fmla="*/ 424 h 1480"/>
                <a:gd name="T42" fmla="*/ 121 w 6566"/>
                <a:gd name="T43" fmla="*/ 200 h 1480"/>
                <a:gd name="T44" fmla="*/ 19 w 6566"/>
                <a:gd name="T45" fmla="*/ 109 h 1480"/>
                <a:gd name="T46" fmla="*/ 2 w 6566"/>
                <a:gd name="T47" fmla="*/ 70 h 1480"/>
                <a:gd name="T48" fmla="*/ 5 w 6566"/>
                <a:gd name="T49" fmla="*/ 33 h 1480"/>
                <a:gd name="T50" fmla="*/ 29 w 6566"/>
                <a:gd name="T51" fmla="*/ 9 h 1480"/>
                <a:gd name="T52" fmla="*/ 67 w 6566"/>
                <a:gd name="T53" fmla="*/ 0 h 1480"/>
                <a:gd name="T54" fmla="*/ 113 w 6566"/>
                <a:gd name="T55" fmla="*/ 16 h 1480"/>
                <a:gd name="T56" fmla="*/ 305 w 6566"/>
                <a:gd name="T57" fmla="*/ 124 h 1480"/>
                <a:gd name="T58" fmla="*/ 605 w 6566"/>
                <a:gd name="T59" fmla="*/ 275 h 1480"/>
                <a:gd name="T60" fmla="*/ 915 w 6566"/>
                <a:gd name="T61" fmla="*/ 411 h 1480"/>
                <a:gd name="T62" fmla="*/ 1236 w 6566"/>
                <a:gd name="T63" fmla="*/ 535 h 1480"/>
                <a:gd name="T64" fmla="*/ 1565 w 6566"/>
                <a:gd name="T65" fmla="*/ 645 h 1480"/>
                <a:gd name="T66" fmla="*/ 1902 w 6566"/>
                <a:gd name="T67" fmla="*/ 738 h 1480"/>
                <a:gd name="T68" fmla="*/ 2246 w 6566"/>
                <a:gd name="T69" fmla="*/ 816 h 1480"/>
                <a:gd name="T70" fmla="*/ 2598 w 6566"/>
                <a:gd name="T71" fmla="*/ 878 h 1480"/>
                <a:gd name="T72" fmla="*/ 2953 w 6566"/>
                <a:gd name="T73" fmla="*/ 924 h 1480"/>
                <a:gd name="T74" fmla="*/ 3312 w 6566"/>
                <a:gd name="T75" fmla="*/ 951 h 1480"/>
                <a:gd name="T76" fmla="*/ 3676 w 6566"/>
                <a:gd name="T77" fmla="*/ 961 h 1480"/>
                <a:gd name="T78" fmla="*/ 3840 w 6566"/>
                <a:gd name="T79" fmla="*/ 959 h 1480"/>
                <a:gd name="T80" fmla="*/ 4091 w 6566"/>
                <a:gd name="T81" fmla="*/ 946 h 1480"/>
                <a:gd name="T82" fmla="*/ 4345 w 6566"/>
                <a:gd name="T83" fmla="*/ 926 h 1480"/>
                <a:gd name="T84" fmla="*/ 4601 w 6566"/>
                <a:gd name="T85" fmla="*/ 896 h 1480"/>
                <a:gd name="T86" fmla="*/ 4858 w 6566"/>
                <a:gd name="T87" fmla="*/ 856 h 1480"/>
                <a:gd name="T88" fmla="*/ 5117 w 6566"/>
                <a:gd name="T89" fmla="*/ 805 h 1480"/>
                <a:gd name="T90" fmla="*/ 5376 w 6566"/>
                <a:gd name="T91" fmla="*/ 745 h 1480"/>
                <a:gd name="T92" fmla="*/ 5634 w 6566"/>
                <a:gd name="T93" fmla="*/ 675 h 1480"/>
                <a:gd name="T94" fmla="*/ 5889 w 6566"/>
                <a:gd name="T95" fmla="*/ 595 h 1480"/>
                <a:gd name="T96" fmla="*/ 6144 w 6566"/>
                <a:gd name="T97" fmla="*/ 505 h 1480"/>
                <a:gd name="T98" fmla="*/ 6393 w 6566"/>
                <a:gd name="T99" fmla="*/ 405 h 1480"/>
                <a:gd name="T100" fmla="*/ 6418 w 6566"/>
                <a:gd name="T101" fmla="*/ 397 h 1480"/>
                <a:gd name="T102" fmla="*/ 6453 w 6566"/>
                <a:gd name="T103" fmla="*/ 392 h 1480"/>
                <a:gd name="T104" fmla="*/ 6506 w 6566"/>
                <a:gd name="T105" fmla="*/ 403 h 1480"/>
                <a:gd name="T106" fmla="*/ 6550 w 6566"/>
                <a:gd name="T107" fmla="*/ 440 h 1480"/>
                <a:gd name="T108" fmla="*/ 6565 w 6566"/>
                <a:gd name="T109" fmla="*/ 473 h 1480"/>
                <a:gd name="T110" fmla="*/ 6566 w 6566"/>
                <a:gd name="T111" fmla="*/ 502 h 1480"/>
                <a:gd name="T112" fmla="*/ 6557 w 6566"/>
                <a:gd name="T113" fmla="*/ 530 h 1480"/>
                <a:gd name="T114" fmla="*/ 6539 w 6566"/>
                <a:gd name="T115" fmla="*/ 560 h 1480"/>
                <a:gd name="T116" fmla="*/ 6507 w 6566"/>
                <a:gd name="T117" fmla="*/ 589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66" h="1480">
                  <a:moveTo>
                    <a:pt x="6507" y="589"/>
                  </a:moveTo>
                  <a:lnTo>
                    <a:pt x="6507" y="589"/>
                  </a:lnTo>
                  <a:lnTo>
                    <a:pt x="6433" y="643"/>
                  </a:lnTo>
                  <a:lnTo>
                    <a:pt x="6356" y="694"/>
                  </a:lnTo>
                  <a:lnTo>
                    <a:pt x="6277" y="745"/>
                  </a:lnTo>
                  <a:lnTo>
                    <a:pt x="6198" y="794"/>
                  </a:lnTo>
                  <a:lnTo>
                    <a:pt x="6115" y="842"/>
                  </a:lnTo>
                  <a:lnTo>
                    <a:pt x="6031" y="886"/>
                  </a:lnTo>
                  <a:lnTo>
                    <a:pt x="5945" y="930"/>
                  </a:lnTo>
                  <a:lnTo>
                    <a:pt x="5858" y="973"/>
                  </a:lnTo>
                  <a:lnTo>
                    <a:pt x="5770" y="1013"/>
                  </a:lnTo>
                  <a:lnTo>
                    <a:pt x="5681" y="1053"/>
                  </a:lnTo>
                  <a:lnTo>
                    <a:pt x="5591" y="1091"/>
                  </a:lnTo>
                  <a:lnTo>
                    <a:pt x="5498" y="1126"/>
                  </a:lnTo>
                  <a:lnTo>
                    <a:pt x="5406" y="1161"/>
                  </a:lnTo>
                  <a:lnTo>
                    <a:pt x="5313" y="1193"/>
                  </a:lnTo>
                  <a:lnTo>
                    <a:pt x="5219" y="1223"/>
                  </a:lnTo>
                  <a:lnTo>
                    <a:pt x="5124" y="1251"/>
                  </a:lnTo>
                  <a:lnTo>
                    <a:pt x="5028" y="1280"/>
                  </a:lnTo>
                  <a:lnTo>
                    <a:pt x="4933" y="1305"/>
                  </a:lnTo>
                  <a:lnTo>
                    <a:pt x="4836" y="1329"/>
                  </a:lnTo>
                  <a:lnTo>
                    <a:pt x="4739" y="1351"/>
                  </a:lnTo>
                  <a:lnTo>
                    <a:pt x="4644" y="1370"/>
                  </a:lnTo>
                  <a:lnTo>
                    <a:pt x="4547" y="1389"/>
                  </a:lnTo>
                  <a:lnTo>
                    <a:pt x="4450" y="1407"/>
                  </a:lnTo>
                  <a:lnTo>
                    <a:pt x="4353" y="1421"/>
                  </a:lnTo>
                  <a:lnTo>
                    <a:pt x="4256" y="1436"/>
                  </a:lnTo>
                  <a:lnTo>
                    <a:pt x="4159" y="1447"/>
                  </a:lnTo>
                  <a:lnTo>
                    <a:pt x="4064" y="1456"/>
                  </a:lnTo>
                  <a:lnTo>
                    <a:pt x="3969" y="1464"/>
                  </a:lnTo>
                  <a:lnTo>
                    <a:pt x="3873" y="1470"/>
                  </a:lnTo>
                  <a:lnTo>
                    <a:pt x="3780" y="1475"/>
                  </a:lnTo>
                  <a:lnTo>
                    <a:pt x="3686" y="1478"/>
                  </a:lnTo>
                  <a:lnTo>
                    <a:pt x="3594" y="1480"/>
                  </a:lnTo>
                  <a:lnTo>
                    <a:pt x="3594" y="1480"/>
                  </a:lnTo>
                  <a:lnTo>
                    <a:pt x="3463" y="1478"/>
                  </a:lnTo>
                  <a:lnTo>
                    <a:pt x="3336" y="1474"/>
                  </a:lnTo>
                  <a:lnTo>
                    <a:pt x="3209" y="1466"/>
                  </a:lnTo>
                  <a:lnTo>
                    <a:pt x="3082" y="1456"/>
                  </a:lnTo>
                  <a:lnTo>
                    <a:pt x="2957" y="1442"/>
                  </a:lnTo>
                  <a:lnTo>
                    <a:pt x="2833" y="1426"/>
                  </a:lnTo>
                  <a:lnTo>
                    <a:pt x="2709" y="1409"/>
                  </a:lnTo>
                  <a:lnTo>
                    <a:pt x="2586" y="1386"/>
                  </a:lnTo>
                  <a:lnTo>
                    <a:pt x="2466" y="1362"/>
                  </a:lnTo>
                  <a:lnTo>
                    <a:pt x="2345" y="1335"/>
                  </a:lnTo>
                  <a:lnTo>
                    <a:pt x="2226" y="1305"/>
                  </a:lnTo>
                  <a:lnTo>
                    <a:pt x="2108" y="1274"/>
                  </a:lnTo>
                  <a:lnTo>
                    <a:pt x="1991" y="1239"/>
                  </a:lnTo>
                  <a:lnTo>
                    <a:pt x="1875" y="1200"/>
                  </a:lnTo>
                  <a:lnTo>
                    <a:pt x="1760" y="1161"/>
                  </a:lnTo>
                  <a:lnTo>
                    <a:pt x="1647" y="1118"/>
                  </a:lnTo>
                  <a:lnTo>
                    <a:pt x="1536" y="1073"/>
                  </a:lnTo>
                  <a:lnTo>
                    <a:pt x="1425" y="1026"/>
                  </a:lnTo>
                  <a:lnTo>
                    <a:pt x="1315" y="977"/>
                  </a:lnTo>
                  <a:lnTo>
                    <a:pt x="1207" y="924"/>
                  </a:lnTo>
                  <a:lnTo>
                    <a:pt x="1101" y="869"/>
                  </a:lnTo>
                  <a:lnTo>
                    <a:pt x="996" y="813"/>
                  </a:lnTo>
                  <a:lnTo>
                    <a:pt x="893" y="753"/>
                  </a:lnTo>
                  <a:lnTo>
                    <a:pt x="791" y="691"/>
                  </a:lnTo>
                  <a:lnTo>
                    <a:pt x="691" y="627"/>
                  </a:lnTo>
                  <a:lnTo>
                    <a:pt x="591" y="562"/>
                  </a:lnTo>
                  <a:lnTo>
                    <a:pt x="494" y="494"/>
                  </a:lnTo>
                  <a:lnTo>
                    <a:pt x="399" y="424"/>
                  </a:lnTo>
                  <a:lnTo>
                    <a:pt x="303" y="351"/>
                  </a:lnTo>
                  <a:lnTo>
                    <a:pt x="211" y="276"/>
                  </a:lnTo>
                  <a:lnTo>
                    <a:pt x="121" y="200"/>
                  </a:lnTo>
                  <a:lnTo>
                    <a:pt x="32" y="122"/>
                  </a:lnTo>
                  <a:lnTo>
                    <a:pt x="32" y="122"/>
                  </a:lnTo>
                  <a:lnTo>
                    <a:pt x="19" y="109"/>
                  </a:lnTo>
                  <a:lnTo>
                    <a:pt x="11" y="95"/>
                  </a:lnTo>
                  <a:lnTo>
                    <a:pt x="5" y="82"/>
                  </a:lnTo>
                  <a:lnTo>
                    <a:pt x="2" y="70"/>
                  </a:lnTo>
                  <a:lnTo>
                    <a:pt x="0" y="57"/>
                  </a:lnTo>
                  <a:lnTo>
                    <a:pt x="2" y="44"/>
                  </a:lnTo>
                  <a:lnTo>
                    <a:pt x="5" y="33"/>
                  </a:lnTo>
                  <a:lnTo>
                    <a:pt x="11" y="24"/>
                  </a:lnTo>
                  <a:lnTo>
                    <a:pt x="19" y="16"/>
                  </a:lnTo>
                  <a:lnTo>
                    <a:pt x="29" y="9"/>
                  </a:lnTo>
                  <a:lnTo>
                    <a:pt x="40" y="3"/>
                  </a:lnTo>
                  <a:lnTo>
                    <a:pt x="52" y="1"/>
                  </a:lnTo>
                  <a:lnTo>
                    <a:pt x="67" y="0"/>
                  </a:lnTo>
                  <a:lnTo>
                    <a:pt x="81" y="3"/>
                  </a:lnTo>
                  <a:lnTo>
                    <a:pt x="97" y="8"/>
                  </a:lnTo>
                  <a:lnTo>
                    <a:pt x="113" y="16"/>
                  </a:lnTo>
                  <a:lnTo>
                    <a:pt x="113" y="16"/>
                  </a:lnTo>
                  <a:lnTo>
                    <a:pt x="208" y="70"/>
                  </a:lnTo>
                  <a:lnTo>
                    <a:pt x="305" y="124"/>
                  </a:lnTo>
                  <a:lnTo>
                    <a:pt x="404" y="174"/>
                  </a:lnTo>
                  <a:lnTo>
                    <a:pt x="504" y="225"/>
                  </a:lnTo>
                  <a:lnTo>
                    <a:pt x="605" y="275"/>
                  </a:lnTo>
                  <a:lnTo>
                    <a:pt x="707" y="322"/>
                  </a:lnTo>
                  <a:lnTo>
                    <a:pt x="810" y="368"/>
                  </a:lnTo>
                  <a:lnTo>
                    <a:pt x="915" y="411"/>
                  </a:lnTo>
                  <a:lnTo>
                    <a:pt x="1022" y="454"/>
                  </a:lnTo>
                  <a:lnTo>
                    <a:pt x="1128" y="495"/>
                  </a:lnTo>
                  <a:lnTo>
                    <a:pt x="1236" y="535"/>
                  </a:lnTo>
                  <a:lnTo>
                    <a:pt x="1344" y="573"/>
                  </a:lnTo>
                  <a:lnTo>
                    <a:pt x="1454" y="610"/>
                  </a:lnTo>
                  <a:lnTo>
                    <a:pt x="1565" y="645"/>
                  </a:lnTo>
                  <a:lnTo>
                    <a:pt x="1676" y="678"/>
                  </a:lnTo>
                  <a:lnTo>
                    <a:pt x="1789" y="710"/>
                  </a:lnTo>
                  <a:lnTo>
                    <a:pt x="1902" y="738"/>
                  </a:lnTo>
                  <a:lnTo>
                    <a:pt x="2016" y="767"/>
                  </a:lnTo>
                  <a:lnTo>
                    <a:pt x="2130" y="792"/>
                  </a:lnTo>
                  <a:lnTo>
                    <a:pt x="2246" y="816"/>
                  </a:lnTo>
                  <a:lnTo>
                    <a:pt x="2362" y="840"/>
                  </a:lnTo>
                  <a:lnTo>
                    <a:pt x="2480" y="861"/>
                  </a:lnTo>
                  <a:lnTo>
                    <a:pt x="2598" y="878"/>
                  </a:lnTo>
                  <a:lnTo>
                    <a:pt x="2715" y="896"/>
                  </a:lnTo>
                  <a:lnTo>
                    <a:pt x="2834" y="911"/>
                  </a:lnTo>
                  <a:lnTo>
                    <a:pt x="2953" y="924"/>
                  </a:lnTo>
                  <a:lnTo>
                    <a:pt x="3073" y="935"/>
                  </a:lnTo>
                  <a:lnTo>
                    <a:pt x="3192" y="945"/>
                  </a:lnTo>
                  <a:lnTo>
                    <a:pt x="3312" y="951"/>
                  </a:lnTo>
                  <a:lnTo>
                    <a:pt x="3433" y="956"/>
                  </a:lnTo>
                  <a:lnTo>
                    <a:pt x="3554" y="959"/>
                  </a:lnTo>
                  <a:lnTo>
                    <a:pt x="3676" y="961"/>
                  </a:lnTo>
                  <a:lnTo>
                    <a:pt x="3676" y="961"/>
                  </a:lnTo>
                  <a:lnTo>
                    <a:pt x="3757" y="961"/>
                  </a:lnTo>
                  <a:lnTo>
                    <a:pt x="3840" y="959"/>
                  </a:lnTo>
                  <a:lnTo>
                    <a:pt x="3924" y="956"/>
                  </a:lnTo>
                  <a:lnTo>
                    <a:pt x="4007" y="951"/>
                  </a:lnTo>
                  <a:lnTo>
                    <a:pt x="4091" y="946"/>
                  </a:lnTo>
                  <a:lnTo>
                    <a:pt x="4175" y="942"/>
                  </a:lnTo>
                  <a:lnTo>
                    <a:pt x="4259" y="934"/>
                  </a:lnTo>
                  <a:lnTo>
                    <a:pt x="4345" y="926"/>
                  </a:lnTo>
                  <a:lnTo>
                    <a:pt x="4429" y="918"/>
                  </a:lnTo>
                  <a:lnTo>
                    <a:pt x="4515" y="907"/>
                  </a:lnTo>
                  <a:lnTo>
                    <a:pt x="4601" y="896"/>
                  </a:lnTo>
                  <a:lnTo>
                    <a:pt x="4687" y="883"/>
                  </a:lnTo>
                  <a:lnTo>
                    <a:pt x="4772" y="870"/>
                  </a:lnTo>
                  <a:lnTo>
                    <a:pt x="4858" y="856"/>
                  </a:lnTo>
                  <a:lnTo>
                    <a:pt x="4944" y="840"/>
                  </a:lnTo>
                  <a:lnTo>
                    <a:pt x="5031" y="822"/>
                  </a:lnTo>
                  <a:lnTo>
                    <a:pt x="5117" y="805"/>
                  </a:lnTo>
                  <a:lnTo>
                    <a:pt x="5203" y="786"/>
                  </a:lnTo>
                  <a:lnTo>
                    <a:pt x="5289" y="767"/>
                  </a:lnTo>
                  <a:lnTo>
                    <a:pt x="5376" y="745"/>
                  </a:lnTo>
                  <a:lnTo>
                    <a:pt x="5462" y="722"/>
                  </a:lnTo>
                  <a:lnTo>
                    <a:pt x="5548" y="700"/>
                  </a:lnTo>
                  <a:lnTo>
                    <a:pt x="5634" y="675"/>
                  </a:lnTo>
                  <a:lnTo>
                    <a:pt x="5719" y="649"/>
                  </a:lnTo>
                  <a:lnTo>
                    <a:pt x="5804" y="622"/>
                  </a:lnTo>
                  <a:lnTo>
                    <a:pt x="5889" y="595"/>
                  </a:lnTo>
                  <a:lnTo>
                    <a:pt x="5974" y="565"/>
                  </a:lnTo>
                  <a:lnTo>
                    <a:pt x="6059" y="537"/>
                  </a:lnTo>
                  <a:lnTo>
                    <a:pt x="6144" y="505"/>
                  </a:lnTo>
                  <a:lnTo>
                    <a:pt x="6226" y="473"/>
                  </a:lnTo>
                  <a:lnTo>
                    <a:pt x="6310" y="440"/>
                  </a:lnTo>
                  <a:lnTo>
                    <a:pt x="6393" y="405"/>
                  </a:lnTo>
                  <a:lnTo>
                    <a:pt x="6393" y="405"/>
                  </a:lnTo>
                  <a:lnTo>
                    <a:pt x="6406" y="400"/>
                  </a:lnTo>
                  <a:lnTo>
                    <a:pt x="6418" y="397"/>
                  </a:lnTo>
                  <a:lnTo>
                    <a:pt x="6429" y="394"/>
                  </a:lnTo>
                  <a:lnTo>
                    <a:pt x="6442" y="392"/>
                  </a:lnTo>
                  <a:lnTo>
                    <a:pt x="6453" y="392"/>
                  </a:lnTo>
                  <a:lnTo>
                    <a:pt x="6464" y="392"/>
                  </a:lnTo>
                  <a:lnTo>
                    <a:pt x="6485" y="395"/>
                  </a:lnTo>
                  <a:lnTo>
                    <a:pt x="6506" y="403"/>
                  </a:lnTo>
                  <a:lnTo>
                    <a:pt x="6523" y="413"/>
                  </a:lnTo>
                  <a:lnTo>
                    <a:pt x="6538" y="425"/>
                  </a:lnTo>
                  <a:lnTo>
                    <a:pt x="6550" y="440"/>
                  </a:lnTo>
                  <a:lnTo>
                    <a:pt x="6558" y="456"/>
                  </a:lnTo>
                  <a:lnTo>
                    <a:pt x="6561" y="464"/>
                  </a:lnTo>
                  <a:lnTo>
                    <a:pt x="6565" y="473"/>
                  </a:lnTo>
                  <a:lnTo>
                    <a:pt x="6566" y="483"/>
                  </a:lnTo>
                  <a:lnTo>
                    <a:pt x="6566" y="492"/>
                  </a:lnTo>
                  <a:lnTo>
                    <a:pt x="6566" y="502"/>
                  </a:lnTo>
                  <a:lnTo>
                    <a:pt x="6565" y="511"/>
                  </a:lnTo>
                  <a:lnTo>
                    <a:pt x="6561" y="521"/>
                  </a:lnTo>
                  <a:lnTo>
                    <a:pt x="6557" y="530"/>
                  </a:lnTo>
                  <a:lnTo>
                    <a:pt x="6552" y="541"/>
                  </a:lnTo>
                  <a:lnTo>
                    <a:pt x="6545" y="551"/>
                  </a:lnTo>
                  <a:lnTo>
                    <a:pt x="6539" y="560"/>
                  </a:lnTo>
                  <a:lnTo>
                    <a:pt x="6530" y="570"/>
                  </a:lnTo>
                  <a:lnTo>
                    <a:pt x="6520" y="579"/>
                  </a:lnTo>
                  <a:lnTo>
                    <a:pt x="6507" y="589"/>
                  </a:lnTo>
                  <a:lnTo>
                    <a:pt x="6507" y="58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7">
              <a:extLst>
                <a:ext uri="{FF2B5EF4-FFF2-40B4-BE49-F238E27FC236}">
                  <a16:creationId xmlns:a16="http://schemas.microsoft.com/office/drawing/2014/main" id="{4D13A396-38F2-4376-936C-EDE2AD6BBA7C}"/>
                </a:ext>
              </a:extLst>
            </p:cNvPr>
            <p:cNvSpPr>
              <a:spLocks/>
            </p:cNvSpPr>
            <p:nvPr/>
          </p:nvSpPr>
          <p:spPr bwMode="auto">
            <a:xfrm>
              <a:off x="9666288" y="4283075"/>
              <a:ext cx="2143125" cy="2111375"/>
            </a:xfrm>
            <a:custGeom>
              <a:avLst/>
              <a:gdLst>
                <a:gd name="T0" fmla="*/ 975 w 1350"/>
                <a:gd name="T1" fmla="*/ 345 h 1330"/>
                <a:gd name="T2" fmla="*/ 927 w 1350"/>
                <a:gd name="T3" fmla="*/ 316 h 1330"/>
                <a:gd name="T4" fmla="*/ 861 w 1350"/>
                <a:gd name="T5" fmla="*/ 297 h 1330"/>
                <a:gd name="T6" fmla="*/ 780 w 1350"/>
                <a:gd name="T7" fmla="*/ 286 h 1330"/>
                <a:gd name="T8" fmla="*/ 583 w 1350"/>
                <a:gd name="T9" fmla="*/ 282 h 1330"/>
                <a:gd name="T10" fmla="*/ 371 w 1350"/>
                <a:gd name="T11" fmla="*/ 293 h 1330"/>
                <a:gd name="T12" fmla="*/ 65 w 1350"/>
                <a:gd name="T13" fmla="*/ 326 h 1330"/>
                <a:gd name="T14" fmla="*/ 39 w 1350"/>
                <a:gd name="T15" fmla="*/ 326 h 1330"/>
                <a:gd name="T16" fmla="*/ 12 w 1350"/>
                <a:gd name="T17" fmla="*/ 315 h 1330"/>
                <a:gd name="T18" fmla="*/ 1 w 1350"/>
                <a:gd name="T19" fmla="*/ 294 h 1330"/>
                <a:gd name="T20" fmla="*/ 4 w 1350"/>
                <a:gd name="T21" fmla="*/ 267 h 1330"/>
                <a:gd name="T22" fmla="*/ 23 w 1350"/>
                <a:gd name="T23" fmla="*/ 237 h 1330"/>
                <a:gd name="T24" fmla="*/ 46 w 1350"/>
                <a:gd name="T25" fmla="*/ 218 h 1330"/>
                <a:gd name="T26" fmla="*/ 179 w 1350"/>
                <a:gd name="T27" fmla="*/ 140 h 1330"/>
                <a:gd name="T28" fmla="*/ 324 w 1350"/>
                <a:gd name="T29" fmla="*/ 81 h 1330"/>
                <a:gd name="T30" fmla="*/ 475 w 1350"/>
                <a:gd name="T31" fmla="*/ 40 h 1330"/>
                <a:gd name="T32" fmla="*/ 626 w 1350"/>
                <a:gd name="T33" fmla="*/ 13 h 1330"/>
                <a:gd name="T34" fmla="*/ 773 w 1350"/>
                <a:gd name="T35" fmla="*/ 2 h 1330"/>
                <a:gd name="T36" fmla="*/ 913 w 1350"/>
                <a:gd name="T37" fmla="*/ 2 h 1330"/>
                <a:gd name="T38" fmla="*/ 1040 w 1350"/>
                <a:gd name="T39" fmla="*/ 12 h 1330"/>
                <a:gd name="T40" fmla="*/ 1150 w 1350"/>
                <a:gd name="T41" fmla="*/ 29 h 1330"/>
                <a:gd name="T42" fmla="*/ 1237 w 1350"/>
                <a:gd name="T43" fmla="*/ 53 h 1330"/>
                <a:gd name="T44" fmla="*/ 1299 w 1350"/>
                <a:gd name="T45" fmla="*/ 80 h 1330"/>
                <a:gd name="T46" fmla="*/ 1323 w 1350"/>
                <a:gd name="T47" fmla="*/ 99 h 1330"/>
                <a:gd name="T48" fmla="*/ 1342 w 1350"/>
                <a:gd name="T49" fmla="*/ 145 h 1330"/>
                <a:gd name="T50" fmla="*/ 1350 w 1350"/>
                <a:gd name="T51" fmla="*/ 220 h 1330"/>
                <a:gd name="T52" fmla="*/ 1347 w 1350"/>
                <a:gd name="T53" fmla="*/ 318 h 1330"/>
                <a:gd name="T54" fmla="*/ 1331 w 1350"/>
                <a:gd name="T55" fmla="*/ 434 h 1330"/>
                <a:gd name="T56" fmla="*/ 1302 w 1350"/>
                <a:gd name="T57" fmla="*/ 563 h 1330"/>
                <a:gd name="T58" fmla="*/ 1261 w 1350"/>
                <a:gd name="T59" fmla="*/ 701 h 1330"/>
                <a:gd name="T60" fmla="*/ 1207 w 1350"/>
                <a:gd name="T61" fmla="*/ 841 h 1330"/>
                <a:gd name="T62" fmla="*/ 1137 w 1350"/>
                <a:gd name="T63" fmla="*/ 979 h 1330"/>
                <a:gd name="T64" fmla="*/ 1053 w 1350"/>
                <a:gd name="T65" fmla="*/ 1111 h 1330"/>
                <a:gd name="T66" fmla="*/ 953 w 1350"/>
                <a:gd name="T67" fmla="*/ 1231 h 1330"/>
                <a:gd name="T68" fmla="*/ 877 w 1350"/>
                <a:gd name="T69" fmla="*/ 1301 h 1330"/>
                <a:gd name="T70" fmla="*/ 842 w 1350"/>
                <a:gd name="T71" fmla="*/ 1323 h 1330"/>
                <a:gd name="T72" fmla="*/ 810 w 1350"/>
                <a:gd name="T73" fmla="*/ 1330 h 1330"/>
                <a:gd name="T74" fmla="*/ 786 w 1350"/>
                <a:gd name="T75" fmla="*/ 1320 h 1330"/>
                <a:gd name="T76" fmla="*/ 773 w 1350"/>
                <a:gd name="T77" fmla="*/ 1300 h 1330"/>
                <a:gd name="T78" fmla="*/ 775 w 1350"/>
                <a:gd name="T79" fmla="*/ 1268 h 1330"/>
                <a:gd name="T80" fmla="*/ 819 w 1350"/>
                <a:gd name="T81" fmla="*/ 1153 h 1330"/>
                <a:gd name="T82" fmla="*/ 913 w 1350"/>
                <a:gd name="T83" fmla="*/ 899 h 1330"/>
                <a:gd name="T84" fmla="*/ 975 w 1350"/>
                <a:gd name="T85" fmla="*/ 699 h 1330"/>
                <a:gd name="T86" fmla="*/ 1007 w 1350"/>
                <a:gd name="T87" fmla="*/ 545 h 1330"/>
                <a:gd name="T88" fmla="*/ 1013 w 1350"/>
                <a:gd name="T89" fmla="*/ 467 h 1330"/>
                <a:gd name="T90" fmla="*/ 1007 w 1350"/>
                <a:gd name="T91" fmla="*/ 402 h 1330"/>
                <a:gd name="T92" fmla="*/ 986 w 1350"/>
                <a:gd name="T93" fmla="*/ 356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50" h="1330">
                  <a:moveTo>
                    <a:pt x="986" y="356"/>
                  </a:moveTo>
                  <a:lnTo>
                    <a:pt x="986" y="356"/>
                  </a:lnTo>
                  <a:lnTo>
                    <a:pt x="975" y="345"/>
                  </a:lnTo>
                  <a:lnTo>
                    <a:pt x="962" y="334"/>
                  </a:lnTo>
                  <a:lnTo>
                    <a:pt x="946" y="324"/>
                  </a:lnTo>
                  <a:lnTo>
                    <a:pt x="927" y="316"/>
                  </a:lnTo>
                  <a:lnTo>
                    <a:pt x="908" y="309"/>
                  </a:lnTo>
                  <a:lnTo>
                    <a:pt x="886" y="302"/>
                  </a:lnTo>
                  <a:lnTo>
                    <a:pt x="861" y="297"/>
                  </a:lnTo>
                  <a:lnTo>
                    <a:pt x="835" y="293"/>
                  </a:lnTo>
                  <a:lnTo>
                    <a:pt x="808" y="289"/>
                  </a:lnTo>
                  <a:lnTo>
                    <a:pt x="780" y="286"/>
                  </a:lnTo>
                  <a:lnTo>
                    <a:pt x="718" y="282"/>
                  </a:lnTo>
                  <a:lnTo>
                    <a:pt x="653" y="280"/>
                  </a:lnTo>
                  <a:lnTo>
                    <a:pt x="583" y="282"/>
                  </a:lnTo>
                  <a:lnTo>
                    <a:pt x="513" y="283"/>
                  </a:lnTo>
                  <a:lnTo>
                    <a:pt x="441" y="288"/>
                  </a:lnTo>
                  <a:lnTo>
                    <a:pt x="371" y="293"/>
                  </a:lnTo>
                  <a:lnTo>
                    <a:pt x="303" y="299"/>
                  </a:lnTo>
                  <a:lnTo>
                    <a:pt x="174" y="313"/>
                  </a:lnTo>
                  <a:lnTo>
                    <a:pt x="65" y="326"/>
                  </a:lnTo>
                  <a:lnTo>
                    <a:pt x="65" y="326"/>
                  </a:lnTo>
                  <a:lnTo>
                    <a:pt x="52" y="326"/>
                  </a:lnTo>
                  <a:lnTo>
                    <a:pt x="39" y="326"/>
                  </a:lnTo>
                  <a:lnTo>
                    <a:pt x="30" y="323"/>
                  </a:lnTo>
                  <a:lnTo>
                    <a:pt x="20" y="320"/>
                  </a:lnTo>
                  <a:lnTo>
                    <a:pt x="12" y="315"/>
                  </a:lnTo>
                  <a:lnTo>
                    <a:pt x="8" y="309"/>
                  </a:lnTo>
                  <a:lnTo>
                    <a:pt x="3" y="302"/>
                  </a:lnTo>
                  <a:lnTo>
                    <a:pt x="1" y="294"/>
                  </a:lnTo>
                  <a:lnTo>
                    <a:pt x="0" y="285"/>
                  </a:lnTo>
                  <a:lnTo>
                    <a:pt x="1" y="277"/>
                  </a:lnTo>
                  <a:lnTo>
                    <a:pt x="4" y="267"/>
                  </a:lnTo>
                  <a:lnTo>
                    <a:pt x="9" y="258"/>
                  </a:lnTo>
                  <a:lnTo>
                    <a:pt x="15" y="248"/>
                  </a:lnTo>
                  <a:lnTo>
                    <a:pt x="23" y="237"/>
                  </a:lnTo>
                  <a:lnTo>
                    <a:pt x="35" y="228"/>
                  </a:lnTo>
                  <a:lnTo>
                    <a:pt x="46" y="218"/>
                  </a:lnTo>
                  <a:lnTo>
                    <a:pt x="46" y="218"/>
                  </a:lnTo>
                  <a:lnTo>
                    <a:pt x="89" y="191"/>
                  </a:lnTo>
                  <a:lnTo>
                    <a:pt x="133" y="164"/>
                  </a:lnTo>
                  <a:lnTo>
                    <a:pt x="179" y="140"/>
                  </a:lnTo>
                  <a:lnTo>
                    <a:pt x="227" y="118"/>
                  </a:lnTo>
                  <a:lnTo>
                    <a:pt x="274" y="99"/>
                  </a:lnTo>
                  <a:lnTo>
                    <a:pt x="324" y="81"/>
                  </a:lnTo>
                  <a:lnTo>
                    <a:pt x="373" y="66"/>
                  </a:lnTo>
                  <a:lnTo>
                    <a:pt x="424" y="51"/>
                  </a:lnTo>
                  <a:lnTo>
                    <a:pt x="475" y="40"/>
                  </a:lnTo>
                  <a:lnTo>
                    <a:pt x="524" y="29"/>
                  </a:lnTo>
                  <a:lnTo>
                    <a:pt x="575" y="21"/>
                  </a:lnTo>
                  <a:lnTo>
                    <a:pt x="626" y="13"/>
                  </a:lnTo>
                  <a:lnTo>
                    <a:pt x="675" y="8"/>
                  </a:lnTo>
                  <a:lnTo>
                    <a:pt x="724" y="5"/>
                  </a:lnTo>
                  <a:lnTo>
                    <a:pt x="773" y="2"/>
                  </a:lnTo>
                  <a:lnTo>
                    <a:pt x="821" y="0"/>
                  </a:lnTo>
                  <a:lnTo>
                    <a:pt x="867" y="0"/>
                  </a:lnTo>
                  <a:lnTo>
                    <a:pt x="913" y="2"/>
                  </a:lnTo>
                  <a:lnTo>
                    <a:pt x="958" y="4"/>
                  </a:lnTo>
                  <a:lnTo>
                    <a:pt x="1000" y="7"/>
                  </a:lnTo>
                  <a:lnTo>
                    <a:pt x="1040" y="12"/>
                  </a:lnTo>
                  <a:lnTo>
                    <a:pt x="1080" y="16"/>
                  </a:lnTo>
                  <a:lnTo>
                    <a:pt x="1116" y="23"/>
                  </a:lnTo>
                  <a:lnTo>
                    <a:pt x="1150" y="29"/>
                  </a:lnTo>
                  <a:lnTo>
                    <a:pt x="1182" y="35"/>
                  </a:lnTo>
                  <a:lnTo>
                    <a:pt x="1212" y="43"/>
                  </a:lnTo>
                  <a:lnTo>
                    <a:pt x="1237" y="53"/>
                  </a:lnTo>
                  <a:lnTo>
                    <a:pt x="1261" y="61"/>
                  </a:lnTo>
                  <a:lnTo>
                    <a:pt x="1282" y="70"/>
                  </a:lnTo>
                  <a:lnTo>
                    <a:pt x="1299" y="80"/>
                  </a:lnTo>
                  <a:lnTo>
                    <a:pt x="1312" y="89"/>
                  </a:lnTo>
                  <a:lnTo>
                    <a:pt x="1323" y="99"/>
                  </a:lnTo>
                  <a:lnTo>
                    <a:pt x="1323" y="99"/>
                  </a:lnTo>
                  <a:lnTo>
                    <a:pt x="1329" y="112"/>
                  </a:lnTo>
                  <a:lnTo>
                    <a:pt x="1336" y="127"/>
                  </a:lnTo>
                  <a:lnTo>
                    <a:pt x="1342" y="145"/>
                  </a:lnTo>
                  <a:lnTo>
                    <a:pt x="1345" y="167"/>
                  </a:lnTo>
                  <a:lnTo>
                    <a:pt x="1348" y="193"/>
                  </a:lnTo>
                  <a:lnTo>
                    <a:pt x="1350" y="220"/>
                  </a:lnTo>
                  <a:lnTo>
                    <a:pt x="1350" y="250"/>
                  </a:lnTo>
                  <a:lnTo>
                    <a:pt x="1348" y="283"/>
                  </a:lnTo>
                  <a:lnTo>
                    <a:pt x="1347" y="318"/>
                  </a:lnTo>
                  <a:lnTo>
                    <a:pt x="1342" y="355"/>
                  </a:lnTo>
                  <a:lnTo>
                    <a:pt x="1337" y="393"/>
                  </a:lnTo>
                  <a:lnTo>
                    <a:pt x="1331" y="434"/>
                  </a:lnTo>
                  <a:lnTo>
                    <a:pt x="1323" y="475"/>
                  </a:lnTo>
                  <a:lnTo>
                    <a:pt x="1313" y="518"/>
                  </a:lnTo>
                  <a:lnTo>
                    <a:pt x="1302" y="563"/>
                  </a:lnTo>
                  <a:lnTo>
                    <a:pt x="1291" y="607"/>
                  </a:lnTo>
                  <a:lnTo>
                    <a:pt x="1277" y="653"/>
                  </a:lnTo>
                  <a:lnTo>
                    <a:pt x="1261" y="701"/>
                  </a:lnTo>
                  <a:lnTo>
                    <a:pt x="1245" y="747"/>
                  </a:lnTo>
                  <a:lnTo>
                    <a:pt x="1226" y="793"/>
                  </a:lnTo>
                  <a:lnTo>
                    <a:pt x="1207" y="841"/>
                  </a:lnTo>
                  <a:lnTo>
                    <a:pt x="1185" y="887"/>
                  </a:lnTo>
                  <a:lnTo>
                    <a:pt x="1163" y="934"/>
                  </a:lnTo>
                  <a:lnTo>
                    <a:pt x="1137" y="979"/>
                  </a:lnTo>
                  <a:lnTo>
                    <a:pt x="1110" y="1025"/>
                  </a:lnTo>
                  <a:lnTo>
                    <a:pt x="1083" y="1068"/>
                  </a:lnTo>
                  <a:lnTo>
                    <a:pt x="1053" y="1111"/>
                  </a:lnTo>
                  <a:lnTo>
                    <a:pt x="1021" y="1152"/>
                  </a:lnTo>
                  <a:lnTo>
                    <a:pt x="988" y="1192"/>
                  </a:lnTo>
                  <a:lnTo>
                    <a:pt x="953" y="1231"/>
                  </a:lnTo>
                  <a:lnTo>
                    <a:pt x="916" y="1266"/>
                  </a:lnTo>
                  <a:lnTo>
                    <a:pt x="877" y="1301"/>
                  </a:lnTo>
                  <a:lnTo>
                    <a:pt x="877" y="1301"/>
                  </a:lnTo>
                  <a:lnTo>
                    <a:pt x="865" y="1311"/>
                  </a:lnTo>
                  <a:lnTo>
                    <a:pt x="853" y="1317"/>
                  </a:lnTo>
                  <a:lnTo>
                    <a:pt x="842" y="1323"/>
                  </a:lnTo>
                  <a:lnTo>
                    <a:pt x="830" y="1327"/>
                  </a:lnTo>
                  <a:lnTo>
                    <a:pt x="819" y="1328"/>
                  </a:lnTo>
                  <a:lnTo>
                    <a:pt x="810" y="1330"/>
                  </a:lnTo>
                  <a:lnTo>
                    <a:pt x="800" y="1328"/>
                  </a:lnTo>
                  <a:lnTo>
                    <a:pt x="792" y="1325"/>
                  </a:lnTo>
                  <a:lnTo>
                    <a:pt x="786" y="1320"/>
                  </a:lnTo>
                  <a:lnTo>
                    <a:pt x="780" y="1315"/>
                  </a:lnTo>
                  <a:lnTo>
                    <a:pt x="775" y="1308"/>
                  </a:lnTo>
                  <a:lnTo>
                    <a:pt x="773" y="1300"/>
                  </a:lnTo>
                  <a:lnTo>
                    <a:pt x="772" y="1290"/>
                  </a:lnTo>
                  <a:lnTo>
                    <a:pt x="772" y="1279"/>
                  </a:lnTo>
                  <a:lnTo>
                    <a:pt x="775" y="1268"/>
                  </a:lnTo>
                  <a:lnTo>
                    <a:pt x="778" y="1255"/>
                  </a:lnTo>
                  <a:lnTo>
                    <a:pt x="778" y="1255"/>
                  </a:lnTo>
                  <a:lnTo>
                    <a:pt x="819" y="1153"/>
                  </a:lnTo>
                  <a:lnTo>
                    <a:pt x="865" y="1033"/>
                  </a:lnTo>
                  <a:lnTo>
                    <a:pt x="889" y="968"/>
                  </a:lnTo>
                  <a:lnTo>
                    <a:pt x="913" y="899"/>
                  </a:lnTo>
                  <a:lnTo>
                    <a:pt x="935" y="833"/>
                  </a:lnTo>
                  <a:lnTo>
                    <a:pt x="956" y="764"/>
                  </a:lnTo>
                  <a:lnTo>
                    <a:pt x="975" y="699"/>
                  </a:lnTo>
                  <a:lnTo>
                    <a:pt x="989" y="634"/>
                  </a:lnTo>
                  <a:lnTo>
                    <a:pt x="1002" y="574"/>
                  </a:lnTo>
                  <a:lnTo>
                    <a:pt x="1007" y="545"/>
                  </a:lnTo>
                  <a:lnTo>
                    <a:pt x="1010" y="518"/>
                  </a:lnTo>
                  <a:lnTo>
                    <a:pt x="1012" y="491"/>
                  </a:lnTo>
                  <a:lnTo>
                    <a:pt x="1013" y="467"/>
                  </a:lnTo>
                  <a:lnTo>
                    <a:pt x="1012" y="444"/>
                  </a:lnTo>
                  <a:lnTo>
                    <a:pt x="1010" y="421"/>
                  </a:lnTo>
                  <a:lnTo>
                    <a:pt x="1007" y="402"/>
                  </a:lnTo>
                  <a:lnTo>
                    <a:pt x="1002" y="385"/>
                  </a:lnTo>
                  <a:lnTo>
                    <a:pt x="994" y="369"/>
                  </a:lnTo>
                  <a:lnTo>
                    <a:pt x="986" y="356"/>
                  </a:lnTo>
                  <a:lnTo>
                    <a:pt x="986" y="35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 name="Group 35">
            <a:extLst>
              <a:ext uri="{FF2B5EF4-FFF2-40B4-BE49-F238E27FC236}">
                <a16:creationId xmlns:a16="http://schemas.microsoft.com/office/drawing/2014/main" id="{D0136453-3B7A-4B8F-AE3A-425F68CEA996}"/>
              </a:ext>
            </a:extLst>
          </p:cNvPr>
          <p:cNvGrpSpPr/>
          <p:nvPr/>
        </p:nvGrpSpPr>
        <p:grpSpPr>
          <a:xfrm>
            <a:off x="4445240" y="3780409"/>
            <a:ext cx="673246" cy="449931"/>
            <a:chOff x="3505200" y="1278141"/>
            <a:chExt cx="977711" cy="653405"/>
          </a:xfrm>
        </p:grpSpPr>
        <p:sp>
          <p:nvSpPr>
            <p:cNvPr id="37" name="Freeform 21">
              <a:extLst>
                <a:ext uri="{FF2B5EF4-FFF2-40B4-BE49-F238E27FC236}">
                  <a16:creationId xmlns:a16="http://schemas.microsoft.com/office/drawing/2014/main" id="{C834BF51-7657-4191-96EC-3C20B24CA7AB}"/>
                </a:ext>
              </a:extLst>
            </p:cNvPr>
            <p:cNvSpPr>
              <a:spLocks/>
            </p:cNvSpPr>
            <p:nvPr/>
          </p:nvSpPr>
          <p:spPr bwMode="auto">
            <a:xfrm>
              <a:off x="3505200" y="1366202"/>
              <a:ext cx="977711" cy="565344"/>
            </a:xfrm>
            <a:custGeom>
              <a:avLst/>
              <a:gdLst>
                <a:gd name="T0" fmla="*/ 1617 w 1617"/>
                <a:gd name="T1" fmla="*/ 0 h 935"/>
                <a:gd name="T2" fmla="*/ 1617 w 1617"/>
                <a:gd name="T3" fmla="*/ 778 h 935"/>
                <a:gd name="T4" fmla="*/ 1617 w 1617"/>
                <a:gd name="T5" fmla="*/ 778 h 935"/>
                <a:gd name="T6" fmla="*/ 1617 w 1617"/>
                <a:gd name="T7" fmla="*/ 787 h 935"/>
                <a:gd name="T8" fmla="*/ 1614 w 1617"/>
                <a:gd name="T9" fmla="*/ 795 h 935"/>
                <a:gd name="T10" fmla="*/ 1610 w 1617"/>
                <a:gd name="T11" fmla="*/ 803 h 935"/>
                <a:gd name="T12" fmla="*/ 1605 w 1617"/>
                <a:gd name="T13" fmla="*/ 810 h 935"/>
                <a:gd name="T14" fmla="*/ 1600 w 1617"/>
                <a:gd name="T15" fmla="*/ 818 h 935"/>
                <a:gd name="T16" fmla="*/ 1592 w 1617"/>
                <a:gd name="T17" fmla="*/ 825 h 935"/>
                <a:gd name="T18" fmla="*/ 1582 w 1617"/>
                <a:gd name="T19" fmla="*/ 832 h 935"/>
                <a:gd name="T20" fmla="*/ 1572 w 1617"/>
                <a:gd name="T21" fmla="*/ 840 h 935"/>
                <a:gd name="T22" fmla="*/ 1545 w 1617"/>
                <a:gd name="T23" fmla="*/ 853 h 935"/>
                <a:gd name="T24" fmla="*/ 1514 w 1617"/>
                <a:gd name="T25" fmla="*/ 867 h 935"/>
                <a:gd name="T26" fmla="*/ 1475 w 1617"/>
                <a:gd name="T27" fmla="*/ 878 h 935"/>
                <a:gd name="T28" fmla="*/ 1429 w 1617"/>
                <a:gd name="T29" fmla="*/ 888 h 935"/>
                <a:gd name="T30" fmla="*/ 1377 w 1617"/>
                <a:gd name="T31" fmla="*/ 898 h 935"/>
                <a:gd name="T32" fmla="*/ 1317 w 1617"/>
                <a:gd name="T33" fmla="*/ 908 h 935"/>
                <a:gd name="T34" fmla="*/ 1253 w 1617"/>
                <a:gd name="T35" fmla="*/ 915 h 935"/>
                <a:gd name="T36" fmla="*/ 1178 w 1617"/>
                <a:gd name="T37" fmla="*/ 921 h 935"/>
                <a:gd name="T38" fmla="*/ 1098 w 1617"/>
                <a:gd name="T39" fmla="*/ 926 h 935"/>
                <a:gd name="T40" fmla="*/ 1010 w 1617"/>
                <a:gd name="T41" fmla="*/ 931 h 935"/>
                <a:gd name="T42" fmla="*/ 913 w 1617"/>
                <a:gd name="T43" fmla="*/ 933 h 935"/>
                <a:gd name="T44" fmla="*/ 808 w 1617"/>
                <a:gd name="T45" fmla="*/ 935 h 935"/>
                <a:gd name="T46" fmla="*/ 808 w 1617"/>
                <a:gd name="T47" fmla="*/ 935 h 935"/>
                <a:gd name="T48" fmla="*/ 704 w 1617"/>
                <a:gd name="T49" fmla="*/ 933 h 935"/>
                <a:gd name="T50" fmla="*/ 605 w 1617"/>
                <a:gd name="T51" fmla="*/ 931 h 935"/>
                <a:gd name="T52" fmla="*/ 517 w 1617"/>
                <a:gd name="T53" fmla="*/ 926 h 935"/>
                <a:gd name="T54" fmla="*/ 436 w 1617"/>
                <a:gd name="T55" fmla="*/ 921 h 935"/>
                <a:gd name="T56" fmla="*/ 363 w 1617"/>
                <a:gd name="T57" fmla="*/ 915 h 935"/>
                <a:gd name="T58" fmla="*/ 296 w 1617"/>
                <a:gd name="T59" fmla="*/ 908 h 935"/>
                <a:gd name="T60" fmla="*/ 236 w 1617"/>
                <a:gd name="T61" fmla="*/ 898 h 935"/>
                <a:gd name="T62" fmla="*/ 185 w 1617"/>
                <a:gd name="T63" fmla="*/ 888 h 935"/>
                <a:gd name="T64" fmla="*/ 140 w 1617"/>
                <a:gd name="T65" fmla="*/ 878 h 935"/>
                <a:gd name="T66" fmla="*/ 101 w 1617"/>
                <a:gd name="T67" fmla="*/ 867 h 935"/>
                <a:gd name="T68" fmla="*/ 70 w 1617"/>
                <a:gd name="T69" fmla="*/ 853 h 935"/>
                <a:gd name="T70" fmla="*/ 45 w 1617"/>
                <a:gd name="T71" fmla="*/ 840 h 935"/>
                <a:gd name="T72" fmla="*/ 33 w 1617"/>
                <a:gd name="T73" fmla="*/ 832 h 935"/>
                <a:gd name="T74" fmla="*/ 25 w 1617"/>
                <a:gd name="T75" fmla="*/ 825 h 935"/>
                <a:gd name="T76" fmla="*/ 17 w 1617"/>
                <a:gd name="T77" fmla="*/ 818 h 935"/>
                <a:gd name="T78" fmla="*/ 10 w 1617"/>
                <a:gd name="T79" fmla="*/ 810 h 935"/>
                <a:gd name="T80" fmla="*/ 7 w 1617"/>
                <a:gd name="T81" fmla="*/ 803 h 935"/>
                <a:gd name="T82" fmla="*/ 3 w 1617"/>
                <a:gd name="T83" fmla="*/ 795 h 935"/>
                <a:gd name="T84" fmla="*/ 0 w 1617"/>
                <a:gd name="T85" fmla="*/ 787 h 935"/>
                <a:gd name="T86" fmla="*/ 0 w 1617"/>
                <a:gd name="T87" fmla="*/ 778 h 935"/>
                <a:gd name="T88" fmla="*/ 0 w 1617"/>
                <a:gd name="T89" fmla="*/ 0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17" h="935">
                  <a:moveTo>
                    <a:pt x="1617" y="0"/>
                  </a:moveTo>
                  <a:lnTo>
                    <a:pt x="1617" y="778"/>
                  </a:lnTo>
                  <a:lnTo>
                    <a:pt x="1617" y="778"/>
                  </a:lnTo>
                  <a:lnTo>
                    <a:pt x="1617" y="787"/>
                  </a:lnTo>
                  <a:lnTo>
                    <a:pt x="1614" y="795"/>
                  </a:lnTo>
                  <a:lnTo>
                    <a:pt x="1610" y="803"/>
                  </a:lnTo>
                  <a:lnTo>
                    <a:pt x="1605" y="810"/>
                  </a:lnTo>
                  <a:lnTo>
                    <a:pt x="1600" y="818"/>
                  </a:lnTo>
                  <a:lnTo>
                    <a:pt x="1592" y="825"/>
                  </a:lnTo>
                  <a:lnTo>
                    <a:pt x="1582" y="832"/>
                  </a:lnTo>
                  <a:lnTo>
                    <a:pt x="1572" y="840"/>
                  </a:lnTo>
                  <a:lnTo>
                    <a:pt x="1545" y="853"/>
                  </a:lnTo>
                  <a:lnTo>
                    <a:pt x="1514" y="867"/>
                  </a:lnTo>
                  <a:lnTo>
                    <a:pt x="1475" y="878"/>
                  </a:lnTo>
                  <a:lnTo>
                    <a:pt x="1429" y="888"/>
                  </a:lnTo>
                  <a:lnTo>
                    <a:pt x="1377" y="898"/>
                  </a:lnTo>
                  <a:lnTo>
                    <a:pt x="1317" y="908"/>
                  </a:lnTo>
                  <a:lnTo>
                    <a:pt x="1253" y="915"/>
                  </a:lnTo>
                  <a:lnTo>
                    <a:pt x="1178" y="921"/>
                  </a:lnTo>
                  <a:lnTo>
                    <a:pt x="1098" y="926"/>
                  </a:lnTo>
                  <a:lnTo>
                    <a:pt x="1010" y="931"/>
                  </a:lnTo>
                  <a:lnTo>
                    <a:pt x="913" y="933"/>
                  </a:lnTo>
                  <a:lnTo>
                    <a:pt x="808" y="935"/>
                  </a:lnTo>
                  <a:lnTo>
                    <a:pt x="808" y="935"/>
                  </a:lnTo>
                  <a:lnTo>
                    <a:pt x="704" y="933"/>
                  </a:lnTo>
                  <a:lnTo>
                    <a:pt x="605" y="931"/>
                  </a:lnTo>
                  <a:lnTo>
                    <a:pt x="517" y="926"/>
                  </a:lnTo>
                  <a:lnTo>
                    <a:pt x="436" y="921"/>
                  </a:lnTo>
                  <a:lnTo>
                    <a:pt x="363" y="915"/>
                  </a:lnTo>
                  <a:lnTo>
                    <a:pt x="296" y="908"/>
                  </a:lnTo>
                  <a:lnTo>
                    <a:pt x="236" y="898"/>
                  </a:lnTo>
                  <a:lnTo>
                    <a:pt x="185" y="888"/>
                  </a:lnTo>
                  <a:lnTo>
                    <a:pt x="140" y="878"/>
                  </a:lnTo>
                  <a:lnTo>
                    <a:pt x="101" y="867"/>
                  </a:lnTo>
                  <a:lnTo>
                    <a:pt x="70" y="853"/>
                  </a:lnTo>
                  <a:lnTo>
                    <a:pt x="45" y="840"/>
                  </a:lnTo>
                  <a:lnTo>
                    <a:pt x="33" y="832"/>
                  </a:lnTo>
                  <a:lnTo>
                    <a:pt x="25" y="825"/>
                  </a:lnTo>
                  <a:lnTo>
                    <a:pt x="17" y="818"/>
                  </a:lnTo>
                  <a:lnTo>
                    <a:pt x="10" y="810"/>
                  </a:lnTo>
                  <a:lnTo>
                    <a:pt x="7" y="803"/>
                  </a:lnTo>
                  <a:lnTo>
                    <a:pt x="3" y="795"/>
                  </a:lnTo>
                  <a:lnTo>
                    <a:pt x="0" y="787"/>
                  </a:lnTo>
                  <a:lnTo>
                    <a:pt x="0" y="778"/>
                  </a:lnTo>
                  <a:lnTo>
                    <a:pt x="0" y="0"/>
                  </a:lnTo>
                </a:path>
              </a:pathLst>
            </a:custGeom>
            <a:solidFill>
              <a:srgbClr val="FFFFFF"/>
            </a:solidFill>
            <a:ln w="19050">
              <a:solidFill>
                <a:srgbClr val="44485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2">
              <a:extLst>
                <a:ext uri="{FF2B5EF4-FFF2-40B4-BE49-F238E27FC236}">
                  <a16:creationId xmlns:a16="http://schemas.microsoft.com/office/drawing/2014/main" id="{B8F6B3DE-3D98-4EF6-B8C9-BB481100906C}"/>
                </a:ext>
              </a:extLst>
            </p:cNvPr>
            <p:cNvSpPr>
              <a:spLocks/>
            </p:cNvSpPr>
            <p:nvPr/>
          </p:nvSpPr>
          <p:spPr bwMode="auto">
            <a:xfrm>
              <a:off x="3505200" y="1278141"/>
              <a:ext cx="977711" cy="166278"/>
            </a:xfrm>
            <a:custGeom>
              <a:avLst/>
              <a:gdLst>
                <a:gd name="T0" fmla="*/ 1617 w 1617"/>
                <a:gd name="T1" fmla="*/ 139 h 275"/>
                <a:gd name="T2" fmla="*/ 1612 w 1617"/>
                <a:gd name="T3" fmla="*/ 152 h 275"/>
                <a:gd name="T4" fmla="*/ 1600 w 1617"/>
                <a:gd name="T5" fmla="*/ 165 h 275"/>
                <a:gd name="T6" fmla="*/ 1580 w 1617"/>
                <a:gd name="T7" fmla="*/ 179 h 275"/>
                <a:gd name="T8" fmla="*/ 1519 w 1617"/>
                <a:gd name="T9" fmla="*/ 204 h 275"/>
                <a:gd name="T10" fmla="*/ 1432 w 1617"/>
                <a:gd name="T11" fmla="*/ 225 h 275"/>
                <a:gd name="T12" fmla="*/ 1322 w 1617"/>
                <a:gd name="T13" fmla="*/ 243 h 275"/>
                <a:gd name="T14" fmla="*/ 1194 w 1617"/>
                <a:gd name="T15" fmla="*/ 258 h 275"/>
                <a:gd name="T16" fmla="*/ 1050 w 1617"/>
                <a:gd name="T17" fmla="*/ 270 h 275"/>
                <a:gd name="T18" fmla="*/ 892 w 1617"/>
                <a:gd name="T19" fmla="*/ 275 h 275"/>
                <a:gd name="T20" fmla="*/ 808 w 1617"/>
                <a:gd name="T21" fmla="*/ 275 h 275"/>
                <a:gd name="T22" fmla="*/ 645 w 1617"/>
                <a:gd name="T23" fmla="*/ 273 h 275"/>
                <a:gd name="T24" fmla="*/ 494 w 1617"/>
                <a:gd name="T25" fmla="*/ 265 h 275"/>
                <a:gd name="T26" fmla="*/ 356 w 1617"/>
                <a:gd name="T27" fmla="*/ 252 h 275"/>
                <a:gd name="T28" fmla="*/ 236 w 1617"/>
                <a:gd name="T29" fmla="*/ 235 h 275"/>
                <a:gd name="T30" fmla="*/ 138 w 1617"/>
                <a:gd name="T31" fmla="*/ 215 h 275"/>
                <a:gd name="T32" fmla="*/ 63 w 1617"/>
                <a:gd name="T33" fmla="*/ 192 h 275"/>
                <a:gd name="T34" fmla="*/ 25 w 1617"/>
                <a:gd name="T35" fmla="*/ 172 h 275"/>
                <a:gd name="T36" fmla="*/ 10 w 1617"/>
                <a:gd name="T37" fmla="*/ 159 h 275"/>
                <a:gd name="T38" fmla="*/ 2 w 1617"/>
                <a:gd name="T39" fmla="*/ 145 h 275"/>
                <a:gd name="T40" fmla="*/ 0 w 1617"/>
                <a:gd name="T41" fmla="*/ 139 h 275"/>
                <a:gd name="T42" fmla="*/ 3 w 1617"/>
                <a:gd name="T43" fmla="*/ 124 h 275"/>
                <a:gd name="T44" fmla="*/ 12 w 1617"/>
                <a:gd name="T45" fmla="*/ 110 h 275"/>
                <a:gd name="T46" fmla="*/ 27 w 1617"/>
                <a:gd name="T47" fmla="*/ 97 h 275"/>
                <a:gd name="T48" fmla="*/ 76 w 1617"/>
                <a:gd name="T49" fmla="*/ 72 h 275"/>
                <a:gd name="T50" fmla="*/ 150 w 1617"/>
                <a:gd name="T51" fmla="*/ 50 h 275"/>
                <a:gd name="T52" fmla="*/ 249 w 1617"/>
                <a:gd name="T53" fmla="*/ 32 h 275"/>
                <a:gd name="T54" fmla="*/ 376 w 1617"/>
                <a:gd name="T55" fmla="*/ 17 h 275"/>
                <a:gd name="T56" fmla="*/ 529 w 1617"/>
                <a:gd name="T57" fmla="*/ 7 h 275"/>
                <a:gd name="T58" fmla="*/ 709 w 1617"/>
                <a:gd name="T59" fmla="*/ 0 h 275"/>
                <a:gd name="T60" fmla="*/ 808 w 1617"/>
                <a:gd name="T61" fmla="*/ 0 h 275"/>
                <a:gd name="T62" fmla="*/ 1000 w 1617"/>
                <a:gd name="T63" fmla="*/ 4 h 275"/>
                <a:gd name="T64" fmla="*/ 1164 w 1617"/>
                <a:gd name="T65" fmla="*/ 10 h 275"/>
                <a:gd name="T66" fmla="*/ 1304 w 1617"/>
                <a:gd name="T67" fmla="*/ 24 h 275"/>
                <a:gd name="T68" fmla="*/ 1417 w 1617"/>
                <a:gd name="T69" fmla="*/ 40 h 275"/>
                <a:gd name="T70" fmla="*/ 1505 w 1617"/>
                <a:gd name="T71" fmla="*/ 60 h 275"/>
                <a:gd name="T72" fmla="*/ 1567 w 1617"/>
                <a:gd name="T73" fmla="*/ 84 h 275"/>
                <a:gd name="T74" fmla="*/ 1597 w 1617"/>
                <a:gd name="T75" fmla="*/ 104 h 275"/>
                <a:gd name="T76" fmla="*/ 1610 w 1617"/>
                <a:gd name="T77" fmla="*/ 117 h 275"/>
                <a:gd name="T78" fmla="*/ 1617 w 1617"/>
                <a:gd name="T79" fmla="*/ 130 h 275"/>
                <a:gd name="T80" fmla="*/ 1617 w 1617"/>
                <a:gd name="T81" fmla="*/ 13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17" h="275">
                  <a:moveTo>
                    <a:pt x="1617" y="139"/>
                  </a:moveTo>
                  <a:lnTo>
                    <a:pt x="1617" y="139"/>
                  </a:lnTo>
                  <a:lnTo>
                    <a:pt x="1615" y="145"/>
                  </a:lnTo>
                  <a:lnTo>
                    <a:pt x="1612" y="152"/>
                  </a:lnTo>
                  <a:lnTo>
                    <a:pt x="1607" y="159"/>
                  </a:lnTo>
                  <a:lnTo>
                    <a:pt x="1600" y="165"/>
                  </a:lnTo>
                  <a:lnTo>
                    <a:pt x="1592" y="172"/>
                  </a:lnTo>
                  <a:lnTo>
                    <a:pt x="1580" y="179"/>
                  </a:lnTo>
                  <a:lnTo>
                    <a:pt x="1554" y="192"/>
                  </a:lnTo>
                  <a:lnTo>
                    <a:pt x="1519" y="204"/>
                  </a:lnTo>
                  <a:lnTo>
                    <a:pt x="1479" y="215"/>
                  </a:lnTo>
                  <a:lnTo>
                    <a:pt x="1432" y="225"/>
                  </a:lnTo>
                  <a:lnTo>
                    <a:pt x="1381" y="235"/>
                  </a:lnTo>
                  <a:lnTo>
                    <a:pt x="1322" y="243"/>
                  </a:lnTo>
                  <a:lnTo>
                    <a:pt x="1261" y="252"/>
                  </a:lnTo>
                  <a:lnTo>
                    <a:pt x="1194" y="258"/>
                  </a:lnTo>
                  <a:lnTo>
                    <a:pt x="1123" y="265"/>
                  </a:lnTo>
                  <a:lnTo>
                    <a:pt x="1050" y="270"/>
                  </a:lnTo>
                  <a:lnTo>
                    <a:pt x="971" y="273"/>
                  </a:lnTo>
                  <a:lnTo>
                    <a:pt x="892" y="275"/>
                  </a:lnTo>
                  <a:lnTo>
                    <a:pt x="808" y="275"/>
                  </a:lnTo>
                  <a:lnTo>
                    <a:pt x="808" y="275"/>
                  </a:lnTo>
                  <a:lnTo>
                    <a:pt x="725" y="275"/>
                  </a:lnTo>
                  <a:lnTo>
                    <a:pt x="645" y="273"/>
                  </a:lnTo>
                  <a:lnTo>
                    <a:pt x="567" y="270"/>
                  </a:lnTo>
                  <a:lnTo>
                    <a:pt x="494" y="265"/>
                  </a:lnTo>
                  <a:lnTo>
                    <a:pt x="422" y="258"/>
                  </a:lnTo>
                  <a:lnTo>
                    <a:pt x="356" y="252"/>
                  </a:lnTo>
                  <a:lnTo>
                    <a:pt x="294" y="243"/>
                  </a:lnTo>
                  <a:lnTo>
                    <a:pt x="236" y="235"/>
                  </a:lnTo>
                  <a:lnTo>
                    <a:pt x="185" y="225"/>
                  </a:lnTo>
                  <a:lnTo>
                    <a:pt x="138" y="215"/>
                  </a:lnTo>
                  <a:lnTo>
                    <a:pt x="98" y="204"/>
                  </a:lnTo>
                  <a:lnTo>
                    <a:pt x="63" y="192"/>
                  </a:lnTo>
                  <a:lnTo>
                    <a:pt x="37" y="179"/>
                  </a:lnTo>
                  <a:lnTo>
                    <a:pt x="25" y="172"/>
                  </a:lnTo>
                  <a:lnTo>
                    <a:pt x="17" y="165"/>
                  </a:lnTo>
                  <a:lnTo>
                    <a:pt x="10" y="159"/>
                  </a:lnTo>
                  <a:lnTo>
                    <a:pt x="5" y="152"/>
                  </a:lnTo>
                  <a:lnTo>
                    <a:pt x="2" y="145"/>
                  </a:lnTo>
                  <a:lnTo>
                    <a:pt x="0" y="139"/>
                  </a:lnTo>
                  <a:lnTo>
                    <a:pt x="0" y="139"/>
                  </a:lnTo>
                  <a:lnTo>
                    <a:pt x="0" y="130"/>
                  </a:lnTo>
                  <a:lnTo>
                    <a:pt x="3" y="124"/>
                  </a:lnTo>
                  <a:lnTo>
                    <a:pt x="7" y="117"/>
                  </a:lnTo>
                  <a:lnTo>
                    <a:pt x="12" y="110"/>
                  </a:lnTo>
                  <a:lnTo>
                    <a:pt x="18" y="104"/>
                  </a:lnTo>
                  <a:lnTo>
                    <a:pt x="27" y="97"/>
                  </a:lnTo>
                  <a:lnTo>
                    <a:pt x="48" y="84"/>
                  </a:lnTo>
                  <a:lnTo>
                    <a:pt x="76" y="72"/>
                  </a:lnTo>
                  <a:lnTo>
                    <a:pt x="110" y="60"/>
                  </a:lnTo>
                  <a:lnTo>
                    <a:pt x="150" y="50"/>
                  </a:lnTo>
                  <a:lnTo>
                    <a:pt x="198" y="40"/>
                  </a:lnTo>
                  <a:lnTo>
                    <a:pt x="249" y="32"/>
                  </a:lnTo>
                  <a:lnTo>
                    <a:pt x="309" y="24"/>
                  </a:lnTo>
                  <a:lnTo>
                    <a:pt x="376" y="17"/>
                  </a:lnTo>
                  <a:lnTo>
                    <a:pt x="449" y="10"/>
                  </a:lnTo>
                  <a:lnTo>
                    <a:pt x="529" y="7"/>
                  </a:lnTo>
                  <a:lnTo>
                    <a:pt x="615" y="4"/>
                  </a:lnTo>
                  <a:lnTo>
                    <a:pt x="709" y="0"/>
                  </a:lnTo>
                  <a:lnTo>
                    <a:pt x="808" y="0"/>
                  </a:lnTo>
                  <a:lnTo>
                    <a:pt x="808" y="0"/>
                  </a:lnTo>
                  <a:lnTo>
                    <a:pt x="908" y="0"/>
                  </a:lnTo>
                  <a:lnTo>
                    <a:pt x="1000" y="4"/>
                  </a:lnTo>
                  <a:lnTo>
                    <a:pt x="1086" y="7"/>
                  </a:lnTo>
                  <a:lnTo>
                    <a:pt x="1164" y="10"/>
                  </a:lnTo>
                  <a:lnTo>
                    <a:pt x="1238" y="17"/>
                  </a:lnTo>
                  <a:lnTo>
                    <a:pt x="1304" y="24"/>
                  </a:lnTo>
                  <a:lnTo>
                    <a:pt x="1364" y="32"/>
                  </a:lnTo>
                  <a:lnTo>
                    <a:pt x="1417" y="40"/>
                  </a:lnTo>
                  <a:lnTo>
                    <a:pt x="1464" y="50"/>
                  </a:lnTo>
                  <a:lnTo>
                    <a:pt x="1505" y="60"/>
                  </a:lnTo>
                  <a:lnTo>
                    <a:pt x="1539" y="72"/>
                  </a:lnTo>
                  <a:lnTo>
                    <a:pt x="1567" y="84"/>
                  </a:lnTo>
                  <a:lnTo>
                    <a:pt x="1589" y="97"/>
                  </a:lnTo>
                  <a:lnTo>
                    <a:pt x="1597" y="104"/>
                  </a:lnTo>
                  <a:lnTo>
                    <a:pt x="1605" y="110"/>
                  </a:lnTo>
                  <a:lnTo>
                    <a:pt x="1610" y="117"/>
                  </a:lnTo>
                  <a:lnTo>
                    <a:pt x="1614" y="124"/>
                  </a:lnTo>
                  <a:lnTo>
                    <a:pt x="1617" y="130"/>
                  </a:lnTo>
                  <a:lnTo>
                    <a:pt x="1617" y="139"/>
                  </a:lnTo>
                  <a:lnTo>
                    <a:pt x="1617" y="139"/>
                  </a:lnTo>
                  <a:close/>
                </a:path>
              </a:pathLst>
            </a:custGeom>
            <a:solidFill>
              <a:srgbClr val="FFFFFF"/>
            </a:solidFill>
            <a:ln w="19050">
              <a:solidFill>
                <a:srgbClr val="44485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3">
              <a:extLst>
                <a:ext uri="{FF2B5EF4-FFF2-40B4-BE49-F238E27FC236}">
                  <a16:creationId xmlns:a16="http://schemas.microsoft.com/office/drawing/2014/main" id="{FDE028E0-01EE-46D7-9DD2-A85BAB37DC64}"/>
                </a:ext>
              </a:extLst>
            </p:cNvPr>
            <p:cNvSpPr>
              <a:spLocks/>
            </p:cNvSpPr>
            <p:nvPr/>
          </p:nvSpPr>
          <p:spPr bwMode="auto">
            <a:xfrm>
              <a:off x="3560223" y="1316838"/>
              <a:ext cx="867061" cy="94325"/>
            </a:xfrm>
            <a:custGeom>
              <a:avLst/>
              <a:gdLst>
                <a:gd name="T0" fmla="*/ 1434 w 1434"/>
                <a:gd name="T1" fmla="*/ 78 h 156"/>
                <a:gd name="T2" fmla="*/ 1434 w 1434"/>
                <a:gd name="T3" fmla="*/ 78 h 156"/>
                <a:gd name="T4" fmla="*/ 1433 w 1434"/>
                <a:gd name="T5" fmla="*/ 83 h 156"/>
                <a:gd name="T6" fmla="*/ 1431 w 1434"/>
                <a:gd name="T7" fmla="*/ 86 h 156"/>
                <a:gd name="T8" fmla="*/ 1426 w 1434"/>
                <a:gd name="T9" fmla="*/ 90 h 156"/>
                <a:gd name="T10" fmla="*/ 1419 w 1434"/>
                <a:gd name="T11" fmla="*/ 95 h 156"/>
                <a:gd name="T12" fmla="*/ 1401 w 1434"/>
                <a:gd name="T13" fmla="*/ 101 h 156"/>
                <a:gd name="T14" fmla="*/ 1378 w 1434"/>
                <a:gd name="T15" fmla="*/ 110 h 156"/>
                <a:gd name="T16" fmla="*/ 1348 w 1434"/>
                <a:gd name="T17" fmla="*/ 116 h 156"/>
                <a:gd name="T18" fmla="*/ 1311 w 1434"/>
                <a:gd name="T19" fmla="*/ 123 h 156"/>
                <a:gd name="T20" fmla="*/ 1270 w 1434"/>
                <a:gd name="T21" fmla="*/ 128 h 156"/>
                <a:gd name="T22" fmla="*/ 1225 w 1434"/>
                <a:gd name="T23" fmla="*/ 135 h 156"/>
                <a:gd name="T24" fmla="*/ 1118 w 1434"/>
                <a:gd name="T25" fmla="*/ 143 h 156"/>
                <a:gd name="T26" fmla="*/ 997 w 1434"/>
                <a:gd name="T27" fmla="*/ 151 h 156"/>
                <a:gd name="T28" fmla="*/ 862 w 1434"/>
                <a:gd name="T29" fmla="*/ 154 h 156"/>
                <a:gd name="T30" fmla="*/ 717 w 1434"/>
                <a:gd name="T31" fmla="*/ 156 h 156"/>
                <a:gd name="T32" fmla="*/ 717 w 1434"/>
                <a:gd name="T33" fmla="*/ 156 h 156"/>
                <a:gd name="T34" fmla="*/ 573 w 1434"/>
                <a:gd name="T35" fmla="*/ 154 h 156"/>
                <a:gd name="T36" fmla="*/ 438 w 1434"/>
                <a:gd name="T37" fmla="*/ 151 h 156"/>
                <a:gd name="T38" fmla="*/ 317 w 1434"/>
                <a:gd name="T39" fmla="*/ 143 h 156"/>
                <a:gd name="T40" fmla="*/ 210 w 1434"/>
                <a:gd name="T41" fmla="*/ 135 h 156"/>
                <a:gd name="T42" fmla="*/ 165 w 1434"/>
                <a:gd name="T43" fmla="*/ 128 h 156"/>
                <a:gd name="T44" fmla="*/ 124 w 1434"/>
                <a:gd name="T45" fmla="*/ 123 h 156"/>
                <a:gd name="T46" fmla="*/ 87 w 1434"/>
                <a:gd name="T47" fmla="*/ 116 h 156"/>
                <a:gd name="T48" fmla="*/ 57 w 1434"/>
                <a:gd name="T49" fmla="*/ 110 h 156"/>
                <a:gd name="T50" fmla="*/ 34 w 1434"/>
                <a:gd name="T51" fmla="*/ 101 h 156"/>
                <a:gd name="T52" fmla="*/ 15 w 1434"/>
                <a:gd name="T53" fmla="*/ 95 h 156"/>
                <a:gd name="T54" fmla="*/ 9 w 1434"/>
                <a:gd name="T55" fmla="*/ 90 h 156"/>
                <a:gd name="T56" fmla="*/ 4 w 1434"/>
                <a:gd name="T57" fmla="*/ 86 h 156"/>
                <a:gd name="T58" fmla="*/ 2 w 1434"/>
                <a:gd name="T59" fmla="*/ 83 h 156"/>
                <a:gd name="T60" fmla="*/ 0 w 1434"/>
                <a:gd name="T61" fmla="*/ 78 h 156"/>
                <a:gd name="T62" fmla="*/ 0 w 1434"/>
                <a:gd name="T63" fmla="*/ 78 h 156"/>
                <a:gd name="T64" fmla="*/ 2 w 1434"/>
                <a:gd name="T65" fmla="*/ 75 h 156"/>
                <a:gd name="T66" fmla="*/ 4 w 1434"/>
                <a:gd name="T67" fmla="*/ 70 h 156"/>
                <a:gd name="T68" fmla="*/ 9 w 1434"/>
                <a:gd name="T69" fmla="*/ 66 h 156"/>
                <a:gd name="T70" fmla="*/ 15 w 1434"/>
                <a:gd name="T71" fmla="*/ 63 h 156"/>
                <a:gd name="T72" fmla="*/ 34 w 1434"/>
                <a:gd name="T73" fmla="*/ 55 h 156"/>
                <a:gd name="T74" fmla="*/ 57 w 1434"/>
                <a:gd name="T75" fmla="*/ 48 h 156"/>
                <a:gd name="T76" fmla="*/ 87 w 1434"/>
                <a:gd name="T77" fmla="*/ 41 h 156"/>
                <a:gd name="T78" fmla="*/ 124 w 1434"/>
                <a:gd name="T79" fmla="*/ 35 h 156"/>
                <a:gd name="T80" fmla="*/ 165 w 1434"/>
                <a:gd name="T81" fmla="*/ 28 h 156"/>
                <a:gd name="T82" fmla="*/ 210 w 1434"/>
                <a:gd name="T83" fmla="*/ 23 h 156"/>
                <a:gd name="T84" fmla="*/ 317 w 1434"/>
                <a:gd name="T85" fmla="*/ 13 h 156"/>
                <a:gd name="T86" fmla="*/ 438 w 1434"/>
                <a:gd name="T87" fmla="*/ 6 h 156"/>
                <a:gd name="T88" fmla="*/ 573 w 1434"/>
                <a:gd name="T89" fmla="*/ 1 h 156"/>
                <a:gd name="T90" fmla="*/ 717 w 1434"/>
                <a:gd name="T91" fmla="*/ 0 h 156"/>
                <a:gd name="T92" fmla="*/ 717 w 1434"/>
                <a:gd name="T93" fmla="*/ 0 h 156"/>
                <a:gd name="T94" fmla="*/ 862 w 1434"/>
                <a:gd name="T95" fmla="*/ 1 h 156"/>
                <a:gd name="T96" fmla="*/ 997 w 1434"/>
                <a:gd name="T97" fmla="*/ 6 h 156"/>
                <a:gd name="T98" fmla="*/ 1118 w 1434"/>
                <a:gd name="T99" fmla="*/ 13 h 156"/>
                <a:gd name="T100" fmla="*/ 1225 w 1434"/>
                <a:gd name="T101" fmla="*/ 23 h 156"/>
                <a:gd name="T102" fmla="*/ 1270 w 1434"/>
                <a:gd name="T103" fmla="*/ 28 h 156"/>
                <a:gd name="T104" fmla="*/ 1311 w 1434"/>
                <a:gd name="T105" fmla="*/ 35 h 156"/>
                <a:gd name="T106" fmla="*/ 1348 w 1434"/>
                <a:gd name="T107" fmla="*/ 41 h 156"/>
                <a:gd name="T108" fmla="*/ 1378 w 1434"/>
                <a:gd name="T109" fmla="*/ 48 h 156"/>
                <a:gd name="T110" fmla="*/ 1401 w 1434"/>
                <a:gd name="T111" fmla="*/ 55 h 156"/>
                <a:gd name="T112" fmla="*/ 1419 w 1434"/>
                <a:gd name="T113" fmla="*/ 63 h 156"/>
                <a:gd name="T114" fmla="*/ 1426 w 1434"/>
                <a:gd name="T115" fmla="*/ 66 h 156"/>
                <a:gd name="T116" fmla="*/ 1431 w 1434"/>
                <a:gd name="T117" fmla="*/ 70 h 156"/>
                <a:gd name="T118" fmla="*/ 1433 w 1434"/>
                <a:gd name="T119" fmla="*/ 75 h 156"/>
                <a:gd name="T120" fmla="*/ 1434 w 1434"/>
                <a:gd name="T121" fmla="*/ 78 h 156"/>
                <a:gd name="T122" fmla="*/ 1434 w 1434"/>
                <a:gd name="T123" fmla="*/ 7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4" h="156">
                  <a:moveTo>
                    <a:pt x="1434" y="78"/>
                  </a:moveTo>
                  <a:lnTo>
                    <a:pt x="1434" y="78"/>
                  </a:lnTo>
                  <a:lnTo>
                    <a:pt x="1433" y="83"/>
                  </a:lnTo>
                  <a:lnTo>
                    <a:pt x="1431" y="86"/>
                  </a:lnTo>
                  <a:lnTo>
                    <a:pt x="1426" y="90"/>
                  </a:lnTo>
                  <a:lnTo>
                    <a:pt x="1419" y="95"/>
                  </a:lnTo>
                  <a:lnTo>
                    <a:pt x="1401" y="101"/>
                  </a:lnTo>
                  <a:lnTo>
                    <a:pt x="1378" y="110"/>
                  </a:lnTo>
                  <a:lnTo>
                    <a:pt x="1348" y="116"/>
                  </a:lnTo>
                  <a:lnTo>
                    <a:pt x="1311" y="123"/>
                  </a:lnTo>
                  <a:lnTo>
                    <a:pt x="1270" y="128"/>
                  </a:lnTo>
                  <a:lnTo>
                    <a:pt x="1225" y="135"/>
                  </a:lnTo>
                  <a:lnTo>
                    <a:pt x="1118" y="143"/>
                  </a:lnTo>
                  <a:lnTo>
                    <a:pt x="997" y="151"/>
                  </a:lnTo>
                  <a:lnTo>
                    <a:pt x="862" y="154"/>
                  </a:lnTo>
                  <a:lnTo>
                    <a:pt x="717" y="156"/>
                  </a:lnTo>
                  <a:lnTo>
                    <a:pt x="717" y="156"/>
                  </a:lnTo>
                  <a:lnTo>
                    <a:pt x="573" y="154"/>
                  </a:lnTo>
                  <a:lnTo>
                    <a:pt x="438" y="151"/>
                  </a:lnTo>
                  <a:lnTo>
                    <a:pt x="317" y="143"/>
                  </a:lnTo>
                  <a:lnTo>
                    <a:pt x="210" y="135"/>
                  </a:lnTo>
                  <a:lnTo>
                    <a:pt x="165" y="128"/>
                  </a:lnTo>
                  <a:lnTo>
                    <a:pt x="124" y="123"/>
                  </a:lnTo>
                  <a:lnTo>
                    <a:pt x="87" y="116"/>
                  </a:lnTo>
                  <a:lnTo>
                    <a:pt x="57" y="110"/>
                  </a:lnTo>
                  <a:lnTo>
                    <a:pt x="34" y="101"/>
                  </a:lnTo>
                  <a:lnTo>
                    <a:pt x="15" y="95"/>
                  </a:lnTo>
                  <a:lnTo>
                    <a:pt x="9" y="90"/>
                  </a:lnTo>
                  <a:lnTo>
                    <a:pt x="4" y="86"/>
                  </a:lnTo>
                  <a:lnTo>
                    <a:pt x="2" y="83"/>
                  </a:lnTo>
                  <a:lnTo>
                    <a:pt x="0" y="78"/>
                  </a:lnTo>
                  <a:lnTo>
                    <a:pt x="0" y="78"/>
                  </a:lnTo>
                  <a:lnTo>
                    <a:pt x="2" y="75"/>
                  </a:lnTo>
                  <a:lnTo>
                    <a:pt x="4" y="70"/>
                  </a:lnTo>
                  <a:lnTo>
                    <a:pt x="9" y="66"/>
                  </a:lnTo>
                  <a:lnTo>
                    <a:pt x="15" y="63"/>
                  </a:lnTo>
                  <a:lnTo>
                    <a:pt x="34" y="55"/>
                  </a:lnTo>
                  <a:lnTo>
                    <a:pt x="57" y="48"/>
                  </a:lnTo>
                  <a:lnTo>
                    <a:pt x="87" y="41"/>
                  </a:lnTo>
                  <a:lnTo>
                    <a:pt x="124" y="35"/>
                  </a:lnTo>
                  <a:lnTo>
                    <a:pt x="165" y="28"/>
                  </a:lnTo>
                  <a:lnTo>
                    <a:pt x="210" y="23"/>
                  </a:lnTo>
                  <a:lnTo>
                    <a:pt x="317" y="13"/>
                  </a:lnTo>
                  <a:lnTo>
                    <a:pt x="438" y="6"/>
                  </a:lnTo>
                  <a:lnTo>
                    <a:pt x="573" y="1"/>
                  </a:lnTo>
                  <a:lnTo>
                    <a:pt x="717" y="0"/>
                  </a:lnTo>
                  <a:lnTo>
                    <a:pt x="717" y="0"/>
                  </a:lnTo>
                  <a:lnTo>
                    <a:pt x="862" y="1"/>
                  </a:lnTo>
                  <a:lnTo>
                    <a:pt x="997" y="6"/>
                  </a:lnTo>
                  <a:lnTo>
                    <a:pt x="1118" y="13"/>
                  </a:lnTo>
                  <a:lnTo>
                    <a:pt x="1225" y="23"/>
                  </a:lnTo>
                  <a:lnTo>
                    <a:pt x="1270" y="28"/>
                  </a:lnTo>
                  <a:lnTo>
                    <a:pt x="1311" y="35"/>
                  </a:lnTo>
                  <a:lnTo>
                    <a:pt x="1348" y="41"/>
                  </a:lnTo>
                  <a:lnTo>
                    <a:pt x="1378" y="48"/>
                  </a:lnTo>
                  <a:lnTo>
                    <a:pt x="1401" y="55"/>
                  </a:lnTo>
                  <a:lnTo>
                    <a:pt x="1419" y="63"/>
                  </a:lnTo>
                  <a:lnTo>
                    <a:pt x="1426" y="66"/>
                  </a:lnTo>
                  <a:lnTo>
                    <a:pt x="1431" y="70"/>
                  </a:lnTo>
                  <a:lnTo>
                    <a:pt x="1433" y="75"/>
                  </a:lnTo>
                  <a:lnTo>
                    <a:pt x="1434" y="78"/>
                  </a:lnTo>
                  <a:lnTo>
                    <a:pt x="1434" y="78"/>
                  </a:lnTo>
                  <a:close/>
                </a:path>
              </a:pathLst>
            </a:custGeom>
            <a:solidFill>
              <a:srgbClr val="DFED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26">
              <a:extLst>
                <a:ext uri="{FF2B5EF4-FFF2-40B4-BE49-F238E27FC236}">
                  <a16:creationId xmlns:a16="http://schemas.microsoft.com/office/drawing/2014/main" id="{B376FF5B-DDCA-49E9-AC83-37427F896E73}"/>
                </a:ext>
              </a:extLst>
            </p:cNvPr>
            <p:cNvSpPr>
              <a:spLocks/>
            </p:cNvSpPr>
            <p:nvPr/>
          </p:nvSpPr>
          <p:spPr bwMode="auto">
            <a:xfrm>
              <a:off x="3863150" y="1571177"/>
              <a:ext cx="257579" cy="206184"/>
            </a:xfrm>
            <a:custGeom>
              <a:avLst/>
              <a:gdLst>
                <a:gd name="T0" fmla="*/ 0 w 426"/>
                <a:gd name="T1" fmla="*/ 0 h 341"/>
                <a:gd name="T2" fmla="*/ 0 w 426"/>
                <a:gd name="T3" fmla="*/ 341 h 341"/>
                <a:gd name="T4" fmla="*/ 163 w 426"/>
                <a:gd name="T5" fmla="*/ 341 h 341"/>
                <a:gd name="T6" fmla="*/ 163 w 426"/>
                <a:gd name="T7" fmla="*/ 136 h 341"/>
                <a:gd name="T8" fmla="*/ 263 w 426"/>
                <a:gd name="T9" fmla="*/ 136 h 341"/>
                <a:gd name="T10" fmla="*/ 263 w 426"/>
                <a:gd name="T11" fmla="*/ 341 h 341"/>
                <a:gd name="T12" fmla="*/ 426 w 426"/>
                <a:gd name="T13" fmla="*/ 341 h 341"/>
                <a:gd name="T14" fmla="*/ 426 w 426"/>
                <a:gd name="T15" fmla="*/ 0 h 341"/>
                <a:gd name="T16" fmla="*/ 0 w 426"/>
                <a:gd name="T17"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341">
                  <a:moveTo>
                    <a:pt x="0" y="0"/>
                  </a:moveTo>
                  <a:lnTo>
                    <a:pt x="0" y="341"/>
                  </a:lnTo>
                  <a:lnTo>
                    <a:pt x="163" y="341"/>
                  </a:lnTo>
                  <a:lnTo>
                    <a:pt x="163" y="136"/>
                  </a:lnTo>
                  <a:lnTo>
                    <a:pt x="263" y="136"/>
                  </a:lnTo>
                  <a:lnTo>
                    <a:pt x="263" y="341"/>
                  </a:lnTo>
                  <a:lnTo>
                    <a:pt x="426" y="341"/>
                  </a:lnTo>
                  <a:lnTo>
                    <a:pt x="426"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2" name="Group 41">
            <a:extLst>
              <a:ext uri="{FF2B5EF4-FFF2-40B4-BE49-F238E27FC236}">
                <a16:creationId xmlns:a16="http://schemas.microsoft.com/office/drawing/2014/main" id="{65793326-9B00-48D2-AFA4-F61566846E34}"/>
              </a:ext>
            </a:extLst>
          </p:cNvPr>
          <p:cNvGrpSpPr/>
          <p:nvPr/>
        </p:nvGrpSpPr>
        <p:grpSpPr>
          <a:xfrm>
            <a:off x="4263297" y="3845564"/>
            <a:ext cx="191457" cy="190226"/>
            <a:chOff x="5613798" y="3249009"/>
            <a:chExt cx="191457" cy="190226"/>
          </a:xfrm>
        </p:grpSpPr>
        <p:sp>
          <p:nvSpPr>
            <p:cNvPr id="43" name="Freeform 24">
              <a:extLst>
                <a:ext uri="{FF2B5EF4-FFF2-40B4-BE49-F238E27FC236}">
                  <a16:creationId xmlns:a16="http://schemas.microsoft.com/office/drawing/2014/main" id="{F5647118-E1FA-4AF2-BDAA-53D90BAE353E}"/>
                </a:ext>
              </a:extLst>
            </p:cNvPr>
            <p:cNvSpPr>
              <a:spLocks/>
            </p:cNvSpPr>
            <p:nvPr/>
          </p:nvSpPr>
          <p:spPr bwMode="auto">
            <a:xfrm>
              <a:off x="5613798" y="3249009"/>
              <a:ext cx="191457" cy="190226"/>
            </a:xfrm>
            <a:custGeom>
              <a:avLst/>
              <a:gdLst>
                <a:gd name="T0" fmla="*/ 311 w 311"/>
                <a:gd name="T1" fmla="*/ 154 h 309"/>
                <a:gd name="T2" fmla="*/ 308 w 311"/>
                <a:gd name="T3" fmla="*/ 123 h 309"/>
                <a:gd name="T4" fmla="*/ 298 w 311"/>
                <a:gd name="T5" fmla="*/ 94 h 309"/>
                <a:gd name="T6" fmla="*/ 284 w 311"/>
                <a:gd name="T7" fmla="*/ 68 h 309"/>
                <a:gd name="T8" fmla="*/ 264 w 311"/>
                <a:gd name="T9" fmla="*/ 45 h 309"/>
                <a:gd name="T10" fmla="*/ 243 w 311"/>
                <a:gd name="T11" fmla="*/ 26 h 309"/>
                <a:gd name="T12" fmla="*/ 216 w 311"/>
                <a:gd name="T13" fmla="*/ 11 h 309"/>
                <a:gd name="T14" fmla="*/ 186 w 311"/>
                <a:gd name="T15" fmla="*/ 1 h 309"/>
                <a:gd name="T16" fmla="*/ 155 w 311"/>
                <a:gd name="T17" fmla="*/ 0 h 309"/>
                <a:gd name="T18" fmla="*/ 140 w 311"/>
                <a:gd name="T19" fmla="*/ 0 h 309"/>
                <a:gd name="T20" fmla="*/ 110 w 311"/>
                <a:gd name="T21" fmla="*/ 6 h 309"/>
                <a:gd name="T22" fmla="*/ 81 w 311"/>
                <a:gd name="T23" fmla="*/ 18 h 309"/>
                <a:gd name="T24" fmla="*/ 57 w 311"/>
                <a:gd name="T25" fmla="*/ 35 h 309"/>
                <a:gd name="T26" fmla="*/ 35 w 311"/>
                <a:gd name="T27" fmla="*/ 56 h 309"/>
                <a:gd name="T28" fmla="*/ 18 w 311"/>
                <a:gd name="T29" fmla="*/ 79 h 309"/>
                <a:gd name="T30" fmla="*/ 7 w 311"/>
                <a:gd name="T31" fmla="*/ 108 h 309"/>
                <a:gd name="T32" fmla="*/ 2 w 311"/>
                <a:gd name="T33" fmla="*/ 138 h 309"/>
                <a:gd name="T34" fmla="*/ 0 w 311"/>
                <a:gd name="T35" fmla="*/ 154 h 309"/>
                <a:gd name="T36" fmla="*/ 3 w 311"/>
                <a:gd name="T37" fmla="*/ 186 h 309"/>
                <a:gd name="T38" fmla="*/ 12 w 311"/>
                <a:gd name="T39" fmla="*/ 214 h 309"/>
                <a:gd name="T40" fmla="*/ 27 w 311"/>
                <a:gd name="T41" fmla="*/ 241 h 309"/>
                <a:gd name="T42" fmla="*/ 45 w 311"/>
                <a:gd name="T43" fmla="*/ 264 h 309"/>
                <a:gd name="T44" fmla="*/ 68 w 311"/>
                <a:gd name="T45" fmla="*/ 282 h 309"/>
                <a:gd name="T46" fmla="*/ 95 w 311"/>
                <a:gd name="T47" fmla="*/ 297 h 309"/>
                <a:gd name="T48" fmla="*/ 125 w 311"/>
                <a:gd name="T49" fmla="*/ 306 h 309"/>
                <a:gd name="T50" fmla="*/ 155 w 311"/>
                <a:gd name="T51" fmla="*/ 309 h 309"/>
                <a:gd name="T52" fmla="*/ 171 w 311"/>
                <a:gd name="T53" fmla="*/ 309 h 309"/>
                <a:gd name="T54" fmla="*/ 201 w 311"/>
                <a:gd name="T55" fmla="*/ 302 h 309"/>
                <a:gd name="T56" fmla="*/ 230 w 311"/>
                <a:gd name="T57" fmla="*/ 291 h 309"/>
                <a:gd name="T58" fmla="*/ 254 w 311"/>
                <a:gd name="T59" fmla="*/ 274 h 309"/>
                <a:gd name="T60" fmla="*/ 274 w 311"/>
                <a:gd name="T61" fmla="*/ 253 h 309"/>
                <a:gd name="T62" fmla="*/ 293 w 311"/>
                <a:gd name="T63" fmla="*/ 228 h 309"/>
                <a:gd name="T64" fmla="*/ 304 w 311"/>
                <a:gd name="T65" fmla="*/ 201 h 309"/>
                <a:gd name="T66" fmla="*/ 309 w 311"/>
                <a:gd name="T67" fmla="*/ 169 h 309"/>
                <a:gd name="T68" fmla="*/ 311 w 311"/>
                <a:gd name="T6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1" h="309">
                  <a:moveTo>
                    <a:pt x="311" y="154"/>
                  </a:moveTo>
                  <a:lnTo>
                    <a:pt x="311" y="154"/>
                  </a:lnTo>
                  <a:lnTo>
                    <a:pt x="309" y="138"/>
                  </a:lnTo>
                  <a:lnTo>
                    <a:pt x="308" y="123"/>
                  </a:lnTo>
                  <a:lnTo>
                    <a:pt x="304" y="108"/>
                  </a:lnTo>
                  <a:lnTo>
                    <a:pt x="298" y="94"/>
                  </a:lnTo>
                  <a:lnTo>
                    <a:pt x="293" y="79"/>
                  </a:lnTo>
                  <a:lnTo>
                    <a:pt x="284" y="68"/>
                  </a:lnTo>
                  <a:lnTo>
                    <a:pt x="274" y="56"/>
                  </a:lnTo>
                  <a:lnTo>
                    <a:pt x="264" y="45"/>
                  </a:lnTo>
                  <a:lnTo>
                    <a:pt x="254" y="35"/>
                  </a:lnTo>
                  <a:lnTo>
                    <a:pt x="243" y="26"/>
                  </a:lnTo>
                  <a:lnTo>
                    <a:pt x="230" y="18"/>
                  </a:lnTo>
                  <a:lnTo>
                    <a:pt x="216" y="11"/>
                  </a:lnTo>
                  <a:lnTo>
                    <a:pt x="201" y="6"/>
                  </a:lnTo>
                  <a:lnTo>
                    <a:pt x="186" y="1"/>
                  </a:lnTo>
                  <a:lnTo>
                    <a:pt x="171" y="0"/>
                  </a:lnTo>
                  <a:lnTo>
                    <a:pt x="155" y="0"/>
                  </a:lnTo>
                  <a:lnTo>
                    <a:pt x="155" y="0"/>
                  </a:lnTo>
                  <a:lnTo>
                    <a:pt x="140" y="0"/>
                  </a:lnTo>
                  <a:lnTo>
                    <a:pt x="125" y="1"/>
                  </a:lnTo>
                  <a:lnTo>
                    <a:pt x="110" y="6"/>
                  </a:lnTo>
                  <a:lnTo>
                    <a:pt x="95" y="11"/>
                  </a:lnTo>
                  <a:lnTo>
                    <a:pt x="81" y="18"/>
                  </a:lnTo>
                  <a:lnTo>
                    <a:pt x="68" y="26"/>
                  </a:lnTo>
                  <a:lnTo>
                    <a:pt x="57" y="35"/>
                  </a:lnTo>
                  <a:lnTo>
                    <a:pt x="45" y="45"/>
                  </a:lnTo>
                  <a:lnTo>
                    <a:pt x="35" y="56"/>
                  </a:lnTo>
                  <a:lnTo>
                    <a:pt x="27" y="68"/>
                  </a:lnTo>
                  <a:lnTo>
                    <a:pt x="18" y="79"/>
                  </a:lnTo>
                  <a:lnTo>
                    <a:pt x="12" y="94"/>
                  </a:lnTo>
                  <a:lnTo>
                    <a:pt x="7" y="108"/>
                  </a:lnTo>
                  <a:lnTo>
                    <a:pt x="3" y="123"/>
                  </a:lnTo>
                  <a:lnTo>
                    <a:pt x="2" y="138"/>
                  </a:lnTo>
                  <a:lnTo>
                    <a:pt x="0" y="154"/>
                  </a:lnTo>
                  <a:lnTo>
                    <a:pt x="0" y="154"/>
                  </a:lnTo>
                  <a:lnTo>
                    <a:pt x="2" y="169"/>
                  </a:lnTo>
                  <a:lnTo>
                    <a:pt x="3" y="186"/>
                  </a:lnTo>
                  <a:lnTo>
                    <a:pt x="7" y="201"/>
                  </a:lnTo>
                  <a:lnTo>
                    <a:pt x="12" y="214"/>
                  </a:lnTo>
                  <a:lnTo>
                    <a:pt x="18" y="228"/>
                  </a:lnTo>
                  <a:lnTo>
                    <a:pt x="27" y="241"/>
                  </a:lnTo>
                  <a:lnTo>
                    <a:pt x="35" y="253"/>
                  </a:lnTo>
                  <a:lnTo>
                    <a:pt x="45" y="264"/>
                  </a:lnTo>
                  <a:lnTo>
                    <a:pt x="57" y="274"/>
                  </a:lnTo>
                  <a:lnTo>
                    <a:pt x="68" y="282"/>
                  </a:lnTo>
                  <a:lnTo>
                    <a:pt x="81" y="291"/>
                  </a:lnTo>
                  <a:lnTo>
                    <a:pt x="95" y="297"/>
                  </a:lnTo>
                  <a:lnTo>
                    <a:pt x="110" y="302"/>
                  </a:lnTo>
                  <a:lnTo>
                    <a:pt x="125" y="306"/>
                  </a:lnTo>
                  <a:lnTo>
                    <a:pt x="140" y="309"/>
                  </a:lnTo>
                  <a:lnTo>
                    <a:pt x="155" y="309"/>
                  </a:lnTo>
                  <a:lnTo>
                    <a:pt x="155" y="309"/>
                  </a:lnTo>
                  <a:lnTo>
                    <a:pt x="171" y="309"/>
                  </a:lnTo>
                  <a:lnTo>
                    <a:pt x="186" y="306"/>
                  </a:lnTo>
                  <a:lnTo>
                    <a:pt x="201" y="302"/>
                  </a:lnTo>
                  <a:lnTo>
                    <a:pt x="216" y="297"/>
                  </a:lnTo>
                  <a:lnTo>
                    <a:pt x="230" y="291"/>
                  </a:lnTo>
                  <a:lnTo>
                    <a:pt x="243" y="282"/>
                  </a:lnTo>
                  <a:lnTo>
                    <a:pt x="254" y="274"/>
                  </a:lnTo>
                  <a:lnTo>
                    <a:pt x="264" y="264"/>
                  </a:lnTo>
                  <a:lnTo>
                    <a:pt x="274" y="253"/>
                  </a:lnTo>
                  <a:lnTo>
                    <a:pt x="284" y="241"/>
                  </a:lnTo>
                  <a:lnTo>
                    <a:pt x="293" y="228"/>
                  </a:lnTo>
                  <a:lnTo>
                    <a:pt x="298" y="214"/>
                  </a:lnTo>
                  <a:lnTo>
                    <a:pt x="304" y="201"/>
                  </a:lnTo>
                  <a:lnTo>
                    <a:pt x="308" y="186"/>
                  </a:lnTo>
                  <a:lnTo>
                    <a:pt x="309" y="169"/>
                  </a:lnTo>
                  <a:lnTo>
                    <a:pt x="311" y="154"/>
                  </a:lnTo>
                  <a:lnTo>
                    <a:pt x="311" y="154"/>
                  </a:lnTo>
                  <a:close/>
                </a:path>
              </a:pathLst>
            </a:custGeom>
            <a:solidFill>
              <a:srgbClr val="DEF6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25">
              <a:extLst>
                <a:ext uri="{FF2B5EF4-FFF2-40B4-BE49-F238E27FC236}">
                  <a16:creationId xmlns:a16="http://schemas.microsoft.com/office/drawing/2014/main" id="{8BC92F28-ECD0-450D-915A-4B63ADF33289}"/>
                </a:ext>
              </a:extLst>
            </p:cNvPr>
            <p:cNvSpPr>
              <a:spLocks/>
            </p:cNvSpPr>
            <p:nvPr/>
          </p:nvSpPr>
          <p:spPr bwMode="auto">
            <a:xfrm>
              <a:off x="5660893" y="3295796"/>
              <a:ext cx="97267" cy="96652"/>
            </a:xfrm>
            <a:custGeom>
              <a:avLst/>
              <a:gdLst>
                <a:gd name="T0" fmla="*/ 158 w 158"/>
                <a:gd name="T1" fmla="*/ 78 h 157"/>
                <a:gd name="T2" fmla="*/ 158 w 158"/>
                <a:gd name="T3" fmla="*/ 78 h 157"/>
                <a:gd name="T4" fmla="*/ 157 w 158"/>
                <a:gd name="T5" fmla="*/ 62 h 157"/>
                <a:gd name="T6" fmla="*/ 152 w 158"/>
                <a:gd name="T7" fmla="*/ 47 h 157"/>
                <a:gd name="T8" fmla="*/ 145 w 158"/>
                <a:gd name="T9" fmla="*/ 33 h 157"/>
                <a:gd name="T10" fmla="*/ 135 w 158"/>
                <a:gd name="T11" fmla="*/ 22 h 157"/>
                <a:gd name="T12" fmla="*/ 124 w 158"/>
                <a:gd name="T13" fmla="*/ 13 h 157"/>
                <a:gd name="T14" fmla="*/ 110 w 158"/>
                <a:gd name="T15" fmla="*/ 5 h 157"/>
                <a:gd name="T16" fmla="*/ 95 w 158"/>
                <a:gd name="T17" fmla="*/ 2 h 157"/>
                <a:gd name="T18" fmla="*/ 79 w 158"/>
                <a:gd name="T19" fmla="*/ 0 h 157"/>
                <a:gd name="T20" fmla="*/ 79 w 158"/>
                <a:gd name="T21" fmla="*/ 0 h 157"/>
                <a:gd name="T22" fmla="*/ 64 w 158"/>
                <a:gd name="T23" fmla="*/ 2 h 157"/>
                <a:gd name="T24" fmla="*/ 49 w 158"/>
                <a:gd name="T25" fmla="*/ 5 h 157"/>
                <a:gd name="T26" fmla="*/ 35 w 158"/>
                <a:gd name="T27" fmla="*/ 13 h 157"/>
                <a:gd name="T28" fmla="*/ 24 w 158"/>
                <a:gd name="T29" fmla="*/ 22 h 157"/>
                <a:gd name="T30" fmla="*/ 14 w 158"/>
                <a:gd name="T31" fmla="*/ 33 h 157"/>
                <a:gd name="T32" fmla="*/ 7 w 158"/>
                <a:gd name="T33" fmla="*/ 47 h 157"/>
                <a:gd name="T34" fmla="*/ 2 w 158"/>
                <a:gd name="T35" fmla="*/ 62 h 157"/>
                <a:gd name="T36" fmla="*/ 0 w 158"/>
                <a:gd name="T37" fmla="*/ 78 h 157"/>
                <a:gd name="T38" fmla="*/ 0 w 158"/>
                <a:gd name="T39" fmla="*/ 78 h 157"/>
                <a:gd name="T40" fmla="*/ 2 w 158"/>
                <a:gd name="T41" fmla="*/ 93 h 157"/>
                <a:gd name="T42" fmla="*/ 7 w 158"/>
                <a:gd name="T43" fmla="*/ 108 h 157"/>
                <a:gd name="T44" fmla="*/ 14 w 158"/>
                <a:gd name="T45" fmla="*/ 122 h 157"/>
                <a:gd name="T46" fmla="*/ 24 w 158"/>
                <a:gd name="T47" fmla="*/ 133 h 157"/>
                <a:gd name="T48" fmla="*/ 35 w 158"/>
                <a:gd name="T49" fmla="*/ 143 h 157"/>
                <a:gd name="T50" fmla="*/ 49 w 158"/>
                <a:gd name="T51" fmla="*/ 152 h 157"/>
                <a:gd name="T52" fmla="*/ 64 w 158"/>
                <a:gd name="T53" fmla="*/ 155 h 157"/>
                <a:gd name="T54" fmla="*/ 79 w 158"/>
                <a:gd name="T55" fmla="*/ 157 h 157"/>
                <a:gd name="T56" fmla="*/ 79 w 158"/>
                <a:gd name="T57" fmla="*/ 157 h 157"/>
                <a:gd name="T58" fmla="*/ 95 w 158"/>
                <a:gd name="T59" fmla="*/ 155 h 157"/>
                <a:gd name="T60" fmla="*/ 110 w 158"/>
                <a:gd name="T61" fmla="*/ 152 h 157"/>
                <a:gd name="T62" fmla="*/ 124 w 158"/>
                <a:gd name="T63" fmla="*/ 143 h 157"/>
                <a:gd name="T64" fmla="*/ 135 w 158"/>
                <a:gd name="T65" fmla="*/ 133 h 157"/>
                <a:gd name="T66" fmla="*/ 145 w 158"/>
                <a:gd name="T67" fmla="*/ 122 h 157"/>
                <a:gd name="T68" fmla="*/ 152 w 158"/>
                <a:gd name="T69" fmla="*/ 108 h 157"/>
                <a:gd name="T70" fmla="*/ 157 w 158"/>
                <a:gd name="T71" fmla="*/ 93 h 157"/>
                <a:gd name="T72" fmla="*/ 158 w 158"/>
                <a:gd name="T73" fmla="*/ 78 h 157"/>
                <a:gd name="T74" fmla="*/ 158 w 158"/>
                <a:gd name="T75" fmla="*/ 7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7">
                  <a:moveTo>
                    <a:pt x="158" y="78"/>
                  </a:moveTo>
                  <a:lnTo>
                    <a:pt x="158" y="78"/>
                  </a:lnTo>
                  <a:lnTo>
                    <a:pt x="157" y="62"/>
                  </a:lnTo>
                  <a:lnTo>
                    <a:pt x="152" y="47"/>
                  </a:lnTo>
                  <a:lnTo>
                    <a:pt x="145" y="33"/>
                  </a:lnTo>
                  <a:lnTo>
                    <a:pt x="135" y="22"/>
                  </a:lnTo>
                  <a:lnTo>
                    <a:pt x="124" y="13"/>
                  </a:lnTo>
                  <a:lnTo>
                    <a:pt x="110" y="5"/>
                  </a:lnTo>
                  <a:lnTo>
                    <a:pt x="95" y="2"/>
                  </a:lnTo>
                  <a:lnTo>
                    <a:pt x="79" y="0"/>
                  </a:lnTo>
                  <a:lnTo>
                    <a:pt x="79" y="0"/>
                  </a:lnTo>
                  <a:lnTo>
                    <a:pt x="64" y="2"/>
                  </a:lnTo>
                  <a:lnTo>
                    <a:pt x="49" y="5"/>
                  </a:lnTo>
                  <a:lnTo>
                    <a:pt x="35" y="13"/>
                  </a:lnTo>
                  <a:lnTo>
                    <a:pt x="24" y="22"/>
                  </a:lnTo>
                  <a:lnTo>
                    <a:pt x="14" y="33"/>
                  </a:lnTo>
                  <a:lnTo>
                    <a:pt x="7" y="47"/>
                  </a:lnTo>
                  <a:lnTo>
                    <a:pt x="2" y="62"/>
                  </a:lnTo>
                  <a:lnTo>
                    <a:pt x="0" y="78"/>
                  </a:lnTo>
                  <a:lnTo>
                    <a:pt x="0" y="78"/>
                  </a:lnTo>
                  <a:lnTo>
                    <a:pt x="2" y="93"/>
                  </a:lnTo>
                  <a:lnTo>
                    <a:pt x="7" y="108"/>
                  </a:lnTo>
                  <a:lnTo>
                    <a:pt x="14" y="122"/>
                  </a:lnTo>
                  <a:lnTo>
                    <a:pt x="24" y="133"/>
                  </a:lnTo>
                  <a:lnTo>
                    <a:pt x="35" y="143"/>
                  </a:lnTo>
                  <a:lnTo>
                    <a:pt x="49" y="152"/>
                  </a:lnTo>
                  <a:lnTo>
                    <a:pt x="64" y="155"/>
                  </a:lnTo>
                  <a:lnTo>
                    <a:pt x="79" y="157"/>
                  </a:lnTo>
                  <a:lnTo>
                    <a:pt x="79" y="157"/>
                  </a:lnTo>
                  <a:lnTo>
                    <a:pt x="95" y="155"/>
                  </a:lnTo>
                  <a:lnTo>
                    <a:pt x="110" y="152"/>
                  </a:lnTo>
                  <a:lnTo>
                    <a:pt x="124" y="143"/>
                  </a:lnTo>
                  <a:lnTo>
                    <a:pt x="135" y="133"/>
                  </a:lnTo>
                  <a:lnTo>
                    <a:pt x="145" y="122"/>
                  </a:lnTo>
                  <a:lnTo>
                    <a:pt x="152" y="108"/>
                  </a:lnTo>
                  <a:lnTo>
                    <a:pt x="157" y="93"/>
                  </a:lnTo>
                  <a:lnTo>
                    <a:pt x="158" y="78"/>
                  </a:lnTo>
                  <a:lnTo>
                    <a:pt x="158" y="7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Shape 1542">
            <a:extLst>
              <a:ext uri="{FF2B5EF4-FFF2-40B4-BE49-F238E27FC236}">
                <a16:creationId xmlns:a16="http://schemas.microsoft.com/office/drawing/2014/main" id="{66719CF8-1CE7-418A-8A86-0C0843D171D4}"/>
              </a:ext>
            </a:extLst>
          </p:cNvPr>
          <p:cNvSpPr txBox="1"/>
          <p:nvPr/>
        </p:nvSpPr>
        <p:spPr>
          <a:xfrm>
            <a:off x="5592685" y="4498290"/>
            <a:ext cx="955646" cy="326243"/>
          </a:xfrm>
          <a:prstGeom prst="rect">
            <a:avLst/>
          </a:prstGeom>
          <a:noFill/>
          <a:ln>
            <a:noFill/>
          </a:ln>
        </p:spPr>
        <p:txBody>
          <a:bodyPr spcFirstLastPara="1" wrap="square" lIns="91425" tIns="45700" rIns="91425" bIns="45700" anchor="ctr" anchorCtr="0">
            <a:noAutofit/>
          </a:bodyPr>
          <a:lstStyle/>
          <a:p>
            <a:pPr lvl="0" algn="ctr">
              <a:lnSpc>
                <a:spcPct val="95000"/>
              </a:lnSpc>
            </a:pPr>
            <a:r>
              <a:rPr lang="en-US" sz="1200" dirty="0">
                <a:solidFill>
                  <a:schemeClr val="dk1"/>
                </a:solidFill>
                <a:latin typeface="Arial" panose="020B0604020202020204" pitchFamily="34" charset="0"/>
                <a:ea typeface="Calibri"/>
                <a:cs typeface="Arial" panose="020B0604020202020204" pitchFamily="34" charset="0"/>
                <a:sym typeface="Calibri"/>
              </a:rPr>
              <a:t>EBS / LRS</a:t>
            </a:r>
          </a:p>
        </p:txBody>
      </p:sp>
      <p:sp>
        <p:nvSpPr>
          <p:cNvPr id="46" name="Shape 1542">
            <a:extLst>
              <a:ext uri="{FF2B5EF4-FFF2-40B4-BE49-F238E27FC236}">
                <a16:creationId xmlns:a16="http://schemas.microsoft.com/office/drawing/2014/main" id="{D4E86660-C37E-4DB5-BABB-CB37F95464C0}"/>
              </a:ext>
            </a:extLst>
          </p:cNvPr>
          <p:cNvSpPr txBox="1"/>
          <p:nvPr/>
        </p:nvSpPr>
        <p:spPr>
          <a:xfrm>
            <a:off x="5162346" y="3857280"/>
            <a:ext cx="1332576" cy="326243"/>
          </a:xfrm>
          <a:prstGeom prst="rect">
            <a:avLst/>
          </a:prstGeom>
          <a:noFill/>
          <a:ln>
            <a:noFill/>
          </a:ln>
        </p:spPr>
        <p:txBody>
          <a:bodyPr spcFirstLastPara="1" wrap="square" lIns="91425" tIns="45700" rIns="91425" bIns="45700" anchor="ctr" anchorCtr="0">
            <a:noAutofit/>
          </a:bodyPr>
          <a:lstStyle/>
          <a:p>
            <a:pPr lvl="0">
              <a:lnSpc>
                <a:spcPct val="95000"/>
              </a:lnSpc>
            </a:pPr>
            <a:r>
              <a:rPr lang="en-US" sz="1200" dirty="0">
                <a:solidFill>
                  <a:schemeClr val="dk1"/>
                </a:solidFill>
                <a:latin typeface="Arial" panose="020B0604020202020204" pitchFamily="34" charset="0"/>
                <a:ea typeface="Calibri"/>
                <a:cs typeface="Arial" panose="020B0604020202020204" pitchFamily="34" charset="0"/>
                <a:sym typeface="Calibri"/>
              </a:rPr>
              <a:t>CV ONTAP</a:t>
            </a:r>
          </a:p>
        </p:txBody>
      </p:sp>
      <p:grpSp>
        <p:nvGrpSpPr>
          <p:cNvPr id="47" name="Group 46">
            <a:extLst>
              <a:ext uri="{FF2B5EF4-FFF2-40B4-BE49-F238E27FC236}">
                <a16:creationId xmlns:a16="http://schemas.microsoft.com/office/drawing/2014/main" id="{744997D3-323E-4363-8100-C5FA285F68AC}"/>
              </a:ext>
            </a:extLst>
          </p:cNvPr>
          <p:cNvGrpSpPr/>
          <p:nvPr/>
        </p:nvGrpSpPr>
        <p:grpSpPr>
          <a:xfrm>
            <a:off x="4448357" y="4409053"/>
            <a:ext cx="669947" cy="472833"/>
            <a:chOff x="857778" y="3115004"/>
            <a:chExt cx="669947" cy="472833"/>
          </a:xfrm>
        </p:grpSpPr>
        <p:sp>
          <p:nvSpPr>
            <p:cNvPr id="50" name="Freeform 15">
              <a:extLst>
                <a:ext uri="{FF2B5EF4-FFF2-40B4-BE49-F238E27FC236}">
                  <a16:creationId xmlns:a16="http://schemas.microsoft.com/office/drawing/2014/main" id="{F2989BE8-6E0D-40FE-9412-3A4D58746580}"/>
                </a:ext>
              </a:extLst>
            </p:cNvPr>
            <p:cNvSpPr>
              <a:spLocks/>
            </p:cNvSpPr>
            <p:nvPr/>
          </p:nvSpPr>
          <p:spPr bwMode="auto">
            <a:xfrm>
              <a:off x="857778" y="3379839"/>
              <a:ext cx="669947" cy="207998"/>
            </a:xfrm>
            <a:custGeom>
              <a:avLst/>
              <a:gdLst>
                <a:gd name="T0" fmla="*/ 1108 w 1108"/>
                <a:gd name="T1" fmla="*/ 0 h 344"/>
                <a:gd name="T2" fmla="*/ 1108 w 1108"/>
                <a:gd name="T3" fmla="*/ 233 h 344"/>
                <a:gd name="T4" fmla="*/ 1108 w 1108"/>
                <a:gd name="T5" fmla="*/ 233 h 344"/>
                <a:gd name="T6" fmla="*/ 1108 w 1108"/>
                <a:gd name="T7" fmla="*/ 238 h 344"/>
                <a:gd name="T8" fmla="*/ 1106 w 1108"/>
                <a:gd name="T9" fmla="*/ 244 h 344"/>
                <a:gd name="T10" fmla="*/ 1101 w 1108"/>
                <a:gd name="T11" fmla="*/ 249 h 344"/>
                <a:gd name="T12" fmla="*/ 1096 w 1108"/>
                <a:gd name="T13" fmla="*/ 254 h 344"/>
                <a:gd name="T14" fmla="*/ 1083 w 1108"/>
                <a:gd name="T15" fmla="*/ 266 h 344"/>
                <a:gd name="T16" fmla="*/ 1065 w 1108"/>
                <a:gd name="T17" fmla="*/ 276 h 344"/>
                <a:gd name="T18" fmla="*/ 1042 w 1108"/>
                <a:gd name="T19" fmla="*/ 286 h 344"/>
                <a:gd name="T20" fmla="*/ 1013 w 1108"/>
                <a:gd name="T21" fmla="*/ 294 h 344"/>
                <a:gd name="T22" fmla="*/ 982 w 1108"/>
                <a:gd name="T23" fmla="*/ 302 h 344"/>
                <a:gd name="T24" fmla="*/ 947 w 1108"/>
                <a:gd name="T25" fmla="*/ 311 h 344"/>
                <a:gd name="T26" fmla="*/ 907 w 1108"/>
                <a:gd name="T27" fmla="*/ 317 h 344"/>
                <a:gd name="T28" fmla="*/ 864 w 1108"/>
                <a:gd name="T29" fmla="*/ 324 h 344"/>
                <a:gd name="T30" fmla="*/ 819 w 1108"/>
                <a:gd name="T31" fmla="*/ 331 h 344"/>
                <a:gd name="T32" fmla="*/ 770 w 1108"/>
                <a:gd name="T33" fmla="*/ 334 h 344"/>
                <a:gd name="T34" fmla="*/ 719 w 1108"/>
                <a:gd name="T35" fmla="*/ 339 h 344"/>
                <a:gd name="T36" fmla="*/ 666 w 1108"/>
                <a:gd name="T37" fmla="*/ 341 h 344"/>
                <a:gd name="T38" fmla="*/ 611 w 1108"/>
                <a:gd name="T39" fmla="*/ 342 h 344"/>
                <a:gd name="T40" fmla="*/ 554 w 1108"/>
                <a:gd name="T41" fmla="*/ 344 h 344"/>
                <a:gd name="T42" fmla="*/ 554 w 1108"/>
                <a:gd name="T43" fmla="*/ 344 h 344"/>
                <a:gd name="T44" fmla="*/ 498 w 1108"/>
                <a:gd name="T45" fmla="*/ 342 h 344"/>
                <a:gd name="T46" fmla="*/ 443 w 1108"/>
                <a:gd name="T47" fmla="*/ 341 h 344"/>
                <a:gd name="T48" fmla="*/ 389 w 1108"/>
                <a:gd name="T49" fmla="*/ 339 h 344"/>
                <a:gd name="T50" fmla="*/ 340 w 1108"/>
                <a:gd name="T51" fmla="*/ 334 h 344"/>
                <a:gd name="T52" fmla="*/ 290 w 1108"/>
                <a:gd name="T53" fmla="*/ 331 h 344"/>
                <a:gd name="T54" fmla="*/ 245 w 1108"/>
                <a:gd name="T55" fmla="*/ 324 h 344"/>
                <a:gd name="T56" fmla="*/ 202 w 1108"/>
                <a:gd name="T57" fmla="*/ 317 h 344"/>
                <a:gd name="T58" fmla="*/ 163 w 1108"/>
                <a:gd name="T59" fmla="*/ 311 h 344"/>
                <a:gd name="T60" fmla="*/ 127 w 1108"/>
                <a:gd name="T61" fmla="*/ 302 h 344"/>
                <a:gd name="T62" fmla="*/ 95 w 1108"/>
                <a:gd name="T63" fmla="*/ 294 h 344"/>
                <a:gd name="T64" fmla="*/ 67 w 1108"/>
                <a:gd name="T65" fmla="*/ 286 h 344"/>
                <a:gd name="T66" fmla="*/ 43 w 1108"/>
                <a:gd name="T67" fmla="*/ 276 h 344"/>
                <a:gd name="T68" fmla="*/ 25 w 1108"/>
                <a:gd name="T69" fmla="*/ 266 h 344"/>
                <a:gd name="T70" fmla="*/ 12 w 1108"/>
                <a:gd name="T71" fmla="*/ 254 h 344"/>
                <a:gd name="T72" fmla="*/ 7 w 1108"/>
                <a:gd name="T73" fmla="*/ 249 h 344"/>
                <a:gd name="T74" fmla="*/ 4 w 1108"/>
                <a:gd name="T75" fmla="*/ 244 h 344"/>
                <a:gd name="T76" fmla="*/ 2 w 1108"/>
                <a:gd name="T77" fmla="*/ 238 h 344"/>
                <a:gd name="T78" fmla="*/ 0 w 1108"/>
                <a:gd name="T79" fmla="*/ 233 h 344"/>
                <a:gd name="T80" fmla="*/ 0 w 1108"/>
                <a:gd name="T81"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8" h="344">
                  <a:moveTo>
                    <a:pt x="1108" y="0"/>
                  </a:moveTo>
                  <a:lnTo>
                    <a:pt x="1108" y="233"/>
                  </a:lnTo>
                  <a:lnTo>
                    <a:pt x="1108" y="233"/>
                  </a:lnTo>
                  <a:lnTo>
                    <a:pt x="1108" y="238"/>
                  </a:lnTo>
                  <a:lnTo>
                    <a:pt x="1106" y="244"/>
                  </a:lnTo>
                  <a:lnTo>
                    <a:pt x="1101" y="249"/>
                  </a:lnTo>
                  <a:lnTo>
                    <a:pt x="1096" y="254"/>
                  </a:lnTo>
                  <a:lnTo>
                    <a:pt x="1083" y="266"/>
                  </a:lnTo>
                  <a:lnTo>
                    <a:pt x="1065" y="276"/>
                  </a:lnTo>
                  <a:lnTo>
                    <a:pt x="1042" y="286"/>
                  </a:lnTo>
                  <a:lnTo>
                    <a:pt x="1013" y="294"/>
                  </a:lnTo>
                  <a:lnTo>
                    <a:pt x="982" y="302"/>
                  </a:lnTo>
                  <a:lnTo>
                    <a:pt x="947" y="311"/>
                  </a:lnTo>
                  <a:lnTo>
                    <a:pt x="907" y="317"/>
                  </a:lnTo>
                  <a:lnTo>
                    <a:pt x="864" y="324"/>
                  </a:lnTo>
                  <a:lnTo>
                    <a:pt x="819" y="331"/>
                  </a:lnTo>
                  <a:lnTo>
                    <a:pt x="770" y="334"/>
                  </a:lnTo>
                  <a:lnTo>
                    <a:pt x="719" y="339"/>
                  </a:lnTo>
                  <a:lnTo>
                    <a:pt x="666" y="341"/>
                  </a:lnTo>
                  <a:lnTo>
                    <a:pt x="611" y="342"/>
                  </a:lnTo>
                  <a:lnTo>
                    <a:pt x="554" y="344"/>
                  </a:lnTo>
                  <a:lnTo>
                    <a:pt x="554" y="344"/>
                  </a:lnTo>
                  <a:lnTo>
                    <a:pt x="498" y="342"/>
                  </a:lnTo>
                  <a:lnTo>
                    <a:pt x="443" y="341"/>
                  </a:lnTo>
                  <a:lnTo>
                    <a:pt x="389" y="339"/>
                  </a:lnTo>
                  <a:lnTo>
                    <a:pt x="340" y="334"/>
                  </a:lnTo>
                  <a:lnTo>
                    <a:pt x="290" y="331"/>
                  </a:lnTo>
                  <a:lnTo>
                    <a:pt x="245" y="324"/>
                  </a:lnTo>
                  <a:lnTo>
                    <a:pt x="202" y="317"/>
                  </a:lnTo>
                  <a:lnTo>
                    <a:pt x="163" y="311"/>
                  </a:lnTo>
                  <a:lnTo>
                    <a:pt x="127" y="302"/>
                  </a:lnTo>
                  <a:lnTo>
                    <a:pt x="95" y="294"/>
                  </a:lnTo>
                  <a:lnTo>
                    <a:pt x="67" y="286"/>
                  </a:lnTo>
                  <a:lnTo>
                    <a:pt x="43" y="276"/>
                  </a:lnTo>
                  <a:lnTo>
                    <a:pt x="25" y="266"/>
                  </a:lnTo>
                  <a:lnTo>
                    <a:pt x="12" y="254"/>
                  </a:lnTo>
                  <a:lnTo>
                    <a:pt x="7" y="249"/>
                  </a:lnTo>
                  <a:lnTo>
                    <a:pt x="4" y="244"/>
                  </a:lnTo>
                  <a:lnTo>
                    <a:pt x="2" y="238"/>
                  </a:lnTo>
                  <a:lnTo>
                    <a:pt x="0" y="233"/>
                  </a:lnTo>
                  <a:lnTo>
                    <a:pt x="0" y="0"/>
                  </a:lnTo>
                </a:path>
              </a:pathLst>
            </a:custGeom>
            <a:solidFill>
              <a:srgbClr val="FFFFFF"/>
            </a:solidFill>
            <a:ln w="19050">
              <a:solidFill>
                <a:srgbClr val="44485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3">
              <a:extLst>
                <a:ext uri="{FF2B5EF4-FFF2-40B4-BE49-F238E27FC236}">
                  <a16:creationId xmlns:a16="http://schemas.microsoft.com/office/drawing/2014/main" id="{A911FEC1-8527-4E8C-BEB5-F523F9902EA3}"/>
                </a:ext>
              </a:extLst>
            </p:cNvPr>
            <p:cNvSpPr>
              <a:spLocks/>
            </p:cNvSpPr>
            <p:nvPr/>
          </p:nvSpPr>
          <p:spPr bwMode="auto">
            <a:xfrm>
              <a:off x="857778" y="3182120"/>
              <a:ext cx="669947" cy="208603"/>
            </a:xfrm>
            <a:custGeom>
              <a:avLst/>
              <a:gdLst>
                <a:gd name="T0" fmla="*/ 1108 w 1108"/>
                <a:gd name="T1" fmla="*/ 0 h 345"/>
                <a:gd name="T2" fmla="*/ 1108 w 1108"/>
                <a:gd name="T3" fmla="*/ 233 h 345"/>
                <a:gd name="T4" fmla="*/ 1108 w 1108"/>
                <a:gd name="T5" fmla="*/ 233 h 345"/>
                <a:gd name="T6" fmla="*/ 1108 w 1108"/>
                <a:gd name="T7" fmla="*/ 238 h 345"/>
                <a:gd name="T8" fmla="*/ 1106 w 1108"/>
                <a:gd name="T9" fmla="*/ 245 h 345"/>
                <a:gd name="T10" fmla="*/ 1101 w 1108"/>
                <a:gd name="T11" fmla="*/ 250 h 345"/>
                <a:gd name="T12" fmla="*/ 1096 w 1108"/>
                <a:gd name="T13" fmla="*/ 255 h 345"/>
                <a:gd name="T14" fmla="*/ 1083 w 1108"/>
                <a:gd name="T15" fmla="*/ 267 h 345"/>
                <a:gd name="T16" fmla="*/ 1065 w 1108"/>
                <a:gd name="T17" fmla="*/ 277 h 345"/>
                <a:gd name="T18" fmla="*/ 1042 w 1108"/>
                <a:gd name="T19" fmla="*/ 287 h 345"/>
                <a:gd name="T20" fmla="*/ 1013 w 1108"/>
                <a:gd name="T21" fmla="*/ 295 h 345"/>
                <a:gd name="T22" fmla="*/ 982 w 1108"/>
                <a:gd name="T23" fmla="*/ 303 h 345"/>
                <a:gd name="T24" fmla="*/ 947 w 1108"/>
                <a:gd name="T25" fmla="*/ 312 h 345"/>
                <a:gd name="T26" fmla="*/ 907 w 1108"/>
                <a:gd name="T27" fmla="*/ 318 h 345"/>
                <a:gd name="T28" fmla="*/ 864 w 1108"/>
                <a:gd name="T29" fmla="*/ 325 h 345"/>
                <a:gd name="T30" fmla="*/ 819 w 1108"/>
                <a:gd name="T31" fmla="*/ 332 h 345"/>
                <a:gd name="T32" fmla="*/ 770 w 1108"/>
                <a:gd name="T33" fmla="*/ 337 h 345"/>
                <a:gd name="T34" fmla="*/ 719 w 1108"/>
                <a:gd name="T35" fmla="*/ 340 h 345"/>
                <a:gd name="T36" fmla="*/ 666 w 1108"/>
                <a:gd name="T37" fmla="*/ 342 h 345"/>
                <a:gd name="T38" fmla="*/ 611 w 1108"/>
                <a:gd name="T39" fmla="*/ 343 h 345"/>
                <a:gd name="T40" fmla="*/ 554 w 1108"/>
                <a:gd name="T41" fmla="*/ 345 h 345"/>
                <a:gd name="T42" fmla="*/ 554 w 1108"/>
                <a:gd name="T43" fmla="*/ 345 h 345"/>
                <a:gd name="T44" fmla="*/ 498 w 1108"/>
                <a:gd name="T45" fmla="*/ 343 h 345"/>
                <a:gd name="T46" fmla="*/ 443 w 1108"/>
                <a:gd name="T47" fmla="*/ 342 h 345"/>
                <a:gd name="T48" fmla="*/ 389 w 1108"/>
                <a:gd name="T49" fmla="*/ 340 h 345"/>
                <a:gd name="T50" fmla="*/ 340 w 1108"/>
                <a:gd name="T51" fmla="*/ 337 h 345"/>
                <a:gd name="T52" fmla="*/ 290 w 1108"/>
                <a:gd name="T53" fmla="*/ 332 h 345"/>
                <a:gd name="T54" fmla="*/ 245 w 1108"/>
                <a:gd name="T55" fmla="*/ 325 h 345"/>
                <a:gd name="T56" fmla="*/ 202 w 1108"/>
                <a:gd name="T57" fmla="*/ 318 h 345"/>
                <a:gd name="T58" fmla="*/ 163 w 1108"/>
                <a:gd name="T59" fmla="*/ 312 h 345"/>
                <a:gd name="T60" fmla="*/ 127 w 1108"/>
                <a:gd name="T61" fmla="*/ 303 h 345"/>
                <a:gd name="T62" fmla="*/ 95 w 1108"/>
                <a:gd name="T63" fmla="*/ 295 h 345"/>
                <a:gd name="T64" fmla="*/ 67 w 1108"/>
                <a:gd name="T65" fmla="*/ 287 h 345"/>
                <a:gd name="T66" fmla="*/ 43 w 1108"/>
                <a:gd name="T67" fmla="*/ 277 h 345"/>
                <a:gd name="T68" fmla="*/ 25 w 1108"/>
                <a:gd name="T69" fmla="*/ 267 h 345"/>
                <a:gd name="T70" fmla="*/ 12 w 1108"/>
                <a:gd name="T71" fmla="*/ 255 h 345"/>
                <a:gd name="T72" fmla="*/ 7 w 1108"/>
                <a:gd name="T73" fmla="*/ 250 h 345"/>
                <a:gd name="T74" fmla="*/ 4 w 1108"/>
                <a:gd name="T75" fmla="*/ 245 h 345"/>
                <a:gd name="T76" fmla="*/ 2 w 1108"/>
                <a:gd name="T77" fmla="*/ 238 h 345"/>
                <a:gd name="T78" fmla="*/ 0 w 1108"/>
                <a:gd name="T79" fmla="*/ 233 h 345"/>
                <a:gd name="T80" fmla="*/ 0 w 1108"/>
                <a:gd name="T8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8" h="345">
                  <a:moveTo>
                    <a:pt x="1108" y="0"/>
                  </a:moveTo>
                  <a:lnTo>
                    <a:pt x="1108" y="233"/>
                  </a:lnTo>
                  <a:lnTo>
                    <a:pt x="1108" y="233"/>
                  </a:lnTo>
                  <a:lnTo>
                    <a:pt x="1108" y="238"/>
                  </a:lnTo>
                  <a:lnTo>
                    <a:pt x="1106" y="245"/>
                  </a:lnTo>
                  <a:lnTo>
                    <a:pt x="1101" y="250"/>
                  </a:lnTo>
                  <a:lnTo>
                    <a:pt x="1096" y="255"/>
                  </a:lnTo>
                  <a:lnTo>
                    <a:pt x="1083" y="267"/>
                  </a:lnTo>
                  <a:lnTo>
                    <a:pt x="1065" y="277"/>
                  </a:lnTo>
                  <a:lnTo>
                    <a:pt x="1042" y="287"/>
                  </a:lnTo>
                  <a:lnTo>
                    <a:pt x="1013" y="295"/>
                  </a:lnTo>
                  <a:lnTo>
                    <a:pt x="982" y="303"/>
                  </a:lnTo>
                  <a:lnTo>
                    <a:pt x="947" y="312"/>
                  </a:lnTo>
                  <a:lnTo>
                    <a:pt x="907" y="318"/>
                  </a:lnTo>
                  <a:lnTo>
                    <a:pt x="864" y="325"/>
                  </a:lnTo>
                  <a:lnTo>
                    <a:pt x="819" y="332"/>
                  </a:lnTo>
                  <a:lnTo>
                    <a:pt x="770" y="337"/>
                  </a:lnTo>
                  <a:lnTo>
                    <a:pt x="719" y="340"/>
                  </a:lnTo>
                  <a:lnTo>
                    <a:pt x="666" y="342"/>
                  </a:lnTo>
                  <a:lnTo>
                    <a:pt x="611" y="343"/>
                  </a:lnTo>
                  <a:lnTo>
                    <a:pt x="554" y="345"/>
                  </a:lnTo>
                  <a:lnTo>
                    <a:pt x="554" y="345"/>
                  </a:lnTo>
                  <a:lnTo>
                    <a:pt x="498" y="343"/>
                  </a:lnTo>
                  <a:lnTo>
                    <a:pt x="443" y="342"/>
                  </a:lnTo>
                  <a:lnTo>
                    <a:pt x="389" y="340"/>
                  </a:lnTo>
                  <a:lnTo>
                    <a:pt x="340" y="337"/>
                  </a:lnTo>
                  <a:lnTo>
                    <a:pt x="290" y="332"/>
                  </a:lnTo>
                  <a:lnTo>
                    <a:pt x="245" y="325"/>
                  </a:lnTo>
                  <a:lnTo>
                    <a:pt x="202" y="318"/>
                  </a:lnTo>
                  <a:lnTo>
                    <a:pt x="163" y="312"/>
                  </a:lnTo>
                  <a:lnTo>
                    <a:pt x="127" y="303"/>
                  </a:lnTo>
                  <a:lnTo>
                    <a:pt x="95" y="295"/>
                  </a:lnTo>
                  <a:lnTo>
                    <a:pt x="67" y="287"/>
                  </a:lnTo>
                  <a:lnTo>
                    <a:pt x="43" y="277"/>
                  </a:lnTo>
                  <a:lnTo>
                    <a:pt x="25" y="267"/>
                  </a:lnTo>
                  <a:lnTo>
                    <a:pt x="12" y="255"/>
                  </a:lnTo>
                  <a:lnTo>
                    <a:pt x="7" y="250"/>
                  </a:lnTo>
                  <a:lnTo>
                    <a:pt x="4" y="245"/>
                  </a:lnTo>
                  <a:lnTo>
                    <a:pt x="2" y="238"/>
                  </a:lnTo>
                  <a:lnTo>
                    <a:pt x="0" y="233"/>
                  </a:lnTo>
                  <a:lnTo>
                    <a:pt x="0" y="0"/>
                  </a:lnTo>
                </a:path>
              </a:pathLst>
            </a:custGeom>
            <a:solidFill>
              <a:srgbClr val="FFFFFF"/>
            </a:solidFill>
            <a:ln w="19050">
              <a:solidFill>
                <a:srgbClr val="44485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49" name="Freeform 14">
              <a:extLst>
                <a:ext uri="{FF2B5EF4-FFF2-40B4-BE49-F238E27FC236}">
                  <a16:creationId xmlns:a16="http://schemas.microsoft.com/office/drawing/2014/main" id="{AE8CDFD5-68F5-45F3-9598-3502A7923E27}"/>
                </a:ext>
              </a:extLst>
            </p:cNvPr>
            <p:cNvSpPr>
              <a:spLocks/>
            </p:cNvSpPr>
            <p:nvPr/>
          </p:nvSpPr>
          <p:spPr bwMode="auto">
            <a:xfrm>
              <a:off x="857778" y="3115004"/>
              <a:ext cx="669947" cy="134836"/>
            </a:xfrm>
            <a:custGeom>
              <a:avLst/>
              <a:gdLst>
                <a:gd name="T0" fmla="*/ 1108 w 1108"/>
                <a:gd name="T1" fmla="*/ 111 h 223"/>
                <a:gd name="T2" fmla="*/ 1106 w 1108"/>
                <a:gd name="T3" fmla="*/ 123 h 223"/>
                <a:gd name="T4" fmla="*/ 1096 w 1108"/>
                <a:gd name="T5" fmla="*/ 133 h 223"/>
                <a:gd name="T6" fmla="*/ 1065 w 1108"/>
                <a:gd name="T7" fmla="*/ 155 h 223"/>
                <a:gd name="T8" fmla="*/ 1013 w 1108"/>
                <a:gd name="T9" fmla="*/ 173 h 223"/>
                <a:gd name="T10" fmla="*/ 947 w 1108"/>
                <a:gd name="T11" fmla="*/ 190 h 223"/>
                <a:gd name="T12" fmla="*/ 864 w 1108"/>
                <a:gd name="T13" fmla="*/ 203 h 223"/>
                <a:gd name="T14" fmla="*/ 770 w 1108"/>
                <a:gd name="T15" fmla="*/ 213 h 223"/>
                <a:gd name="T16" fmla="*/ 666 w 1108"/>
                <a:gd name="T17" fmla="*/ 220 h 223"/>
                <a:gd name="T18" fmla="*/ 554 w 1108"/>
                <a:gd name="T19" fmla="*/ 223 h 223"/>
                <a:gd name="T20" fmla="*/ 498 w 1108"/>
                <a:gd name="T21" fmla="*/ 221 h 223"/>
                <a:gd name="T22" fmla="*/ 389 w 1108"/>
                <a:gd name="T23" fmla="*/ 218 h 223"/>
                <a:gd name="T24" fmla="*/ 290 w 1108"/>
                <a:gd name="T25" fmla="*/ 210 h 223"/>
                <a:gd name="T26" fmla="*/ 202 w 1108"/>
                <a:gd name="T27" fmla="*/ 196 h 223"/>
                <a:gd name="T28" fmla="*/ 127 w 1108"/>
                <a:gd name="T29" fmla="*/ 181 h 223"/>
                <a:gd name="T30" fmla="*/ 67 w 1108"/>
                <a:gd name="T31" fmla="*/ 165 h 223"/>
                <a:gd name="T32" fmla="*/ 25 w 1108"/>
                <a:gd name="T33" fmla="*/ 145 h 223"/>
                <a:gd name="T34" fmla="*/ 7 w 1108"/>
                <a:gd name="T35" fmla="*/ 128 h 223"/>
                <a:gd name="T36" fmla="*/ 2 w 1108"/>
                <a:gd name="T37" fmla="*/ 116 h 223"/>
                <a:gd name="T38" fmla="*/ 0 w 1108"/>
                <a:gd name="T39" fmla="*/ 111 h 223"/>
                <a:gd name="T40" fmla="*/ 4 w 1108"/>
                <a:gd name="T41" fmla="*/ 100 h 223"/>
                <a:gd name="T42" fmla="*/ 12 w 1108"/>
                <a:gd name="T43" fmla="*/ 88 h 223"/>
                <a:gd name="T44" fmla="*/ 43 w 1108"/>
                <a:gd name="T45" fmla="*/ 68 h 223"/>
                <a:gd name="T46" fmla="*/ 95 w 1108"/>
                <a:gd name="T47" fmla="*/ 48 h 223"/>
                <a:gd name="T48" fmla="*/ 163 w 1108"/>
                <a:gd name="T49" fmla="*/ 32 h 223"/>
                <a:gd name="T50" fmla="*/ 245 w 1108"/>
                <a:gd name="T51" fmla="*/ 18 h 223"/>
                <a:gd name="T52" fmla="*/ 340 w 1108"/>
                <a:gd name="T53" fmla="*/ 8 h 223"/>
                <a:gd name="T54" fmla="*/ 443 w 1108"/>
                <a:gd name="T55" fmla="*/ 2 h 223"/>
                <a:gd name="T56" fmla="*/ 554 w 1108"/>
                <a:gd name="T57" fmla="*/ 0 h 223"/>
                <a:gd name="T58" fmla="*/ 611 w 1108"/>
                <a:gd name="T59" fmla="*/ 0 h 223"/>
                <a:gd name="T60" fmla="*/ 719 w 1108"/>
                <a:gd name="T61" fmla="*/ 5 h 223"/>
                <a:gd name="T62" fmla="*/ 819 w 1108"/>
                <a:gd name="T63" fmla="*/ 13 h 223"/>
                <a:gd name="T64" fmla="*/ 907 w 1108"/>
                <a:gd name="T65" fmla="*/ 25 h 223"/>
                <a:gd name="T66" fmla="*/ 982 w 1108"/>
                <a:gd name="T67" fmla="*/ 40 h 223"/>
                <a:gd name="T68" fmla="*/ 1042 w 1108"/>
                <a:gd name="T69" fmla="*/ 58 h 223"/>
                <a:gd name="T70" fmla="*/ 1083 w 1108"/>
                <a:gd name="T71" fmla="*/ 78 h 223"/>
                <a:gd name="T72" fmla="*/ 1101 w 1108"/>
                <a:gd name="T73" fmla="*/ 95 h 223"/>
                <a:gd name="T74" fmla="*/ 1108 w 1108"/>
                <a:gd name="T75" fmla="*/ 105 h 223"/>
                <a:gd name="T76" fmla="*/ 1108 w 1108"/>
                <a:gd name="T77" fmla="*/ 11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08" h="223">
                  <a:moveTo>
                    <a:pt x="1108" y="111"/>
                  </a:moveTo>
                  <a:lnTo>
                    <a:pt x="1108" y="111"/>
                  </a:lnTo>
                  <a:lnTo>
                    <a:pt x="1108" y="116"/>
                  </a:lnTo>
                  <a:lnTo>
                    <a:pt x="1106" y="123"/>
                  </a:lnTo>
                  <a:lnTo>
                    <a:pt x="1101" y="128"/>
                  </a:lnTo>
                  <a:lnTo>
                    <a:pt x="1096" y="133"/>
                  </a:lnTo>
                  <a:lnTo>
                    <a:pt x="1083" y="145"/>
                  </a:lnTo>
                  <a:lnTo>
                    <a:pt x="1065" y="155"/>
                  </a:lnTo>
                  <a:lnTo>
                    <a:pt x="1042" y="165"/>
                  </a:lnTo>
                  <a:lnTo>
                    <a:pt x="1013" y="173"/>
                  </a:lnTo>
                  <a:lnTo>
                    <a:pt x="982" y="181"/>
                  </a:lnTo>
                  <a:lnTo>
                    <a:pt x="947" y="190"/>
                  </a:lnTo>
                  <a:lnTo>
                    <a:pt x="907" y="196"/>
                  </a:lnTo>
                  <a:lnTo>
                    <a:pt x="864" y="203"/>
                  </a:lnTo>
                  <a:lnTo>
                    <a:pt x="819" y="210"/>
                  </a:lnTo>
                  <a:lnTo>
                    <a:pt x="770" y="213"/>
                  </a:lnTo>
                  <a:lnTo>
                    <a:pt x="719" y="218"/>
                  </a:lnTo>
                  <a:lnTo>
                    <a:pt x="666" y="220"/>
                  </a:lnTo>
                  <a:lnTo>
                    <a:pt x="611" y="221"/>
                  </a:lnTo>
                  <a:lnTo>
                    <a:pt x="554" y="223"/>
                  </a:lnTo>
                  <a:lnTo>
                    <a:pt x="554" y="223"/>
                  </a:lnTo>
                  <a:lnTo>
                    <a:pt x="498" y="221"/>
                  </a:lnTo>
                  <a:lnTo>
                    <a:pt x="443" y="220"/>
                  </a:lnTo>
                  <a:lnTo>
                    <a:pt x="389" y="218"/>
                  </a:lnTo>
                  <a:lnTo>
                    <a:pt x="340" y="213"/>
                  </a:lnTo>
                  <a:lnTo>
                    <a:pt x="290" y="210"/>
                  </a:lnTo>
                  <a:lnTo>
                    <a:pt x="245" y="203"/>
                  </a:lnTo>
                  <a:lnTo>
                    <a:pt x="202" y="196"/>
                  </a:lnTo>
                  <a:lnTo>
                    <a:pt x="163" y="190"/>
                  </a:lnTo>
                  <a:lnTo>
                    <a:pt x="127" y="181"/>
                  </a:lnTo>
                  <a:lnTo>
                    <a:pt x="95" y="173"/>
                  </a:lnTo>
                  <a:lnTo>
                    <a:pt x="67" y="165"/>
                  </a:lnTo>
                  <a:lnTo>
                    <a:pt x="43" y="155"/>
                  </a:lnTo>
                  <a:lnTo>
                    <a:pt x="25" y="145"/>
                  </a:lnTo>
                  <a:lnTo>
                    <a:pt x="12" y="133"/>
                  </a:lnTo>
                  <a:lnTo>
                    <a:pt x="7" y="128"/>
                  </a:lnTo>
                  <a:lnTo>
                    <a:pt x="4" y="123"/>
                  </a:lnTo>
                  <a:lnTo>
                    <a:pt x="2" y="116"/>
                  </a:lnTo>
                  <a:lnTo>
                    <a:pt x="0" y="111"/>
                  </a:lnTo>
                  <a:lnTo>
                    <a:pt x="0" y="111"/>
                  </a:lnTo>
                  <a:lnTo>
                    <a:pt x="2" y="105"/>
                  </a:lnTo>
                  <a:lnTo>
                    <a:pt x="4" y="100"/>
                  </a:lnTo>
                  <a:lnTo>
                    <a:pt x="7" y="95"/>
                  </a:lnTo>
                  <a:lnTo>
                    <a:pt x="12" y="88"/>
                  </a:lnTo>
                  <a:lnTo>
                    <a:pt x="25" y="78"/>
                  </a:lnTo>
                  <a:lnTo>
                    <a:pt x="43" y="68"/>
                  </a:lnTo>
                  <a:lnTo>
                    <a:pt x="67" y="58"/>
                  </a:lnTo>
                  <a:lnTo>
                    <a:pt x="95" y="48"/>
                  </a:lnTo>
                  <a:lnTo>
                    <a:pt x="127" y="40"/>
                  </a:lnTo>
                  <a:lnTo>
                    <a:pt x="163" y="32"/>
                  </a:lnTo>
                  <a:lnTo>
                    <a:pt x="202" y="25"/>
                  </a:lnTo>
                  <a:lnTo>
                    <a:pt x="245" y="18"/>
                  </a:lnTo>
                  <a:lnTo>
                    <a:pt x="290" y="13"/>
                  </a:lnTo>
                  <a:lnTo>
                    <a:pt x="340" y="8"/>
                  </a:lnTo>
                  <a:lnTo>
                    <a:pt x="389" y="5"/>
                  </a:lnTo>
                  <a:lnTo>
                    <a:pt x="443" y="2"/>
                  </a:lnTo>
                  <a:lnTo>
                    <a:pt x="498" y="0"/>
                  </a:lnTo>
                  <a:lnTo>
                    <a:pt x="554" y="0"/>
                  </a:lnTo>
                  <a:lnTo>
                    <a:pt x="554" y="0"/>
                  </a:lnTo>
                  <a:lnTo>
                    <a:pt x="611" y="0"/>
                  </a:lnTo>
                  <a:lnTo>
                    <a:pt x="666" y="2"/>
                  </a:lnTo>
                  <a:lnTo>
                    <a:pt x="719" y="5"/>
                  </a:lnTo>
                  <a:lnTo>
                    <a:pt x="770" y="8"/>
                  </a:lnTo>
                  <a:lnTo>
                    <a:pt x="819" y="13"/>
                  </a:lnTo>
                  <a:lnTo>
                    <a:pt x="864" y="18"/>
                  </a:lnTo>
                  <a:lnTo>
                    <a:pt x="907" y="25"/>
                  </a:lnTo>
                  <a:lnTo>
                    <a:pt x="947" y="32"/>
                  </a:lnTo>
                  <a:lnTo>
                    <a:pt x="982" y="40"/>
                  </a:lnTo>
                  <a:lnTo>
                    <a:pt x="1013" y="48"/>
                  </a:lnTo>
                  <a:lnTo>
                    <a:pt x="1042" y="58"/>
                  </a:lnTo>
                  <a:lnTo>
                    <a:pt x="1065" y="68"/>
                  </a:lnTo>
                  <a:lnTo>
                    <a:pt x="1083" y="78"/>
                  </a:lnTo>
                  <a:lnTo>
                    <a:pt x="1096" y="88"/>
                  </a:lnTo>
                  <a:lnTo>
                    <a:pt x="1101" y="95"/>
                  </a:lnTo>
                  <a:lnTo>
                    <a:pt x="1106" y="100"/>
                  </a:lnTo>
                  <a:lnTo>
                    <a:pt x="1108" y="105"/>
                  </a:lnTo>
                  <a:lnTo>
                    <a:pt x="1108" y="111"/>
                  </a:lnTo>
                  <a:lnTo>
                    <a:pt x="1108" y="111"/>
                  </a:lnTo>
                  <a:close/>
                </a:path>
              </a:pathLst>
            </a:custGeom>
            <a:solidFill>
              <a:srgbClr val="FFFFFF"/>
            </a:solidFill>
            <a:ln w="19050">
              <a:solidFill>
                <a:srgbClr val="44485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51" name="Freeform 16">
              <a:extLst>
                <a:ext uri="{FF2B5EF4-FFF2-40B4-BE49-F238E27FC236}">
                  <a16:creationId xmlns:a16="http://schemas.microsoft.com/office/drawing/2014/main" id="{B5E2555A-FA0D-4776-9A50-A46D5FCA3663}"/>
                </a:ext>
              </a:extLst>
            </p:cNvPr>
            <p:cNvSpPr>
              <a:spLocks/>
            </p:cNvSpPr>
            <p:nvPr/>
          </p:nvSpPr>
          <p:spPr bwMode="auto">
            <a:xfrm>
              <a:off x="857778" y="3351421"/>
              <a:ext cx="669947" cy="95534"/>
            </a:xfrm>
            <a:custGeom>
              <a:avLst/>
              <a:gdLst>
                <a:gd name="T0" fmla="*/ 1058 w 1108"/>
                <a:gd name="T1" fmla="*/ 0 h 158"/>
                <a:gd name="T2" fmla="*/ 1058 w 1108"/>
                <a:gd name="T3" fmla="*/ 0 h 158"/>
                <a:gd name="T4" fmla="*/ 1080 w 1108"/>
                <a:gd name="T5" fmla="*/ 10 h 158"/>
                <a:gd name="T6" fmla="*/ 1095 w 1108"/>
                <a:gd name="T7" fmla="*/ 22 h 158"/>
                <a:gd name="T8" fmla="*/ 1101 w 1108"/>
                <a:gd name="T9" fmla="*/ 28 h 158"/>
                <a:gd name="T10" fmla="*/ 1105 w 1108"/>
                <a:gd name="T11" fmla="*/ 33 h 158"/>
                <a:gd name="T12" fmla="*/ 1108 w 1108"/>
                <a:gd name="T13" fmla="*/ 40 h 158"/>
                <a:gd name="T14" fmla="*/ 1108 w 1108"/>
                <a:gd name="T15" fmla="*/ 47 h 158"/>
                <a:gd name="T16" fmla="*/ 1108 w 1108"/>
                <a:gd name="T17" fmla="*/ 47 h 158"/>
                <a:gd name="T18" fmla="*/ 1108 w 1108"/>
                <a:gd name="T19" fmla="*/ 52 h 158"/>
                <a:gd name="T20" fmla="*/ 1106 w 1108"/>
                <a:gd name="T21" fmla="*/ 58 h 158"/>
                <a:gd name="T22" fmla="*/ 1101 w 1108"/>
                <a:gd name="T23" fmla="*/ 63 h 158"/>
                <a:gd name="T24" fmla="*/ 1096 w 1108"/>
                <a:gd name="T25" fmla="*/ 68 h 158"/>
                <a:gd name="T26" fmla="*/ 1083 w 1108"/>
                <a:gd name="T27" fmla="*/ 80 h 158"/>
                <a:gd name="T28" fmla="*/ 1065 w 1108"/>
                <a:gd name="T29" fmla="*/ 90 h 158"/>
                <a:gd name="T30" fmla="*/ 1042 w 1108"/>
                <a:gd name="T31" fmla="*/ 100 h 158"/>
                <a:gd name="T32" fmla="*/ 1013 w 1108"/>
                <a:gd name="T33" fmla="*/ 108 h 158"/>
                <a:gd name="T34" fmla="*/ 982 w 1108"/>
                <a:gd name="T35" fmla="*/ 117 h 158"/>
                <a:gd name="T36" fmla="*/ 947 w 1108"/>
                <a:gd name="T37" fmla="*/ 125 h 158"/>
                <a:gd name="T38" fmla="*/ 907 w 1108"/>
                <a:gd name="T39" fmla="*/ 131 h 158"/>
                <a:gd name="T40" fmla="*/ 864 w 1108"/>
                <a:gd name="T41" fmla="*/ 138 h 158"/>
                <a:gd name="T42" fmla="*/ 819 w 1108"/>
                <a:gd name="T43" fmla="*/ 145 h 158"/>
                <a:gd name="T44" fmla="*/ 770 w 1108"/>
                <a:gd name="T45" fmla="*/ 148 h 158"/>
                <a:gd name="T46" fmla="*/ 719 w 1108"/>
                <a:gd name="T47" fmla="*/ 153 h 158"/>
                <a:gd name="T48" fmla="*/ 666 w 1108"/>
                <a:gd name="T49" fmla="*/ 155 h 158"/>
                <a:gd name="T50" fmla="*/ 611 w 1108"/>
                <a:gd name="T51" fmla="*/ 156 h 158"/>
                <a:gd name="T52" fmla="*/ 554 w 1108"/>
                <a:gd name="T53" fmla="*/ 158 h 158"/>
                <a:gd name="T54" fmla="*/ 554 w 1108"/>
                <a:gd name="T55" fmla="*/ 158 h 158"/>
                <a:gd name="T56" fmla="*/ 498 w 1108"/>
                <a:gd name="T57" fmla="*/ 156 h 158"/>
                <a:gd name="T58" fmla="*/ 443 w 1108"/>
                <a:gd name="T59" fmla="*/ 155 h 158"/>
                <a:gd name="T60" fmla="*/ 389 w 1108"/>
                <a:gd name="T61" fmla="*/ 153 h 158"/>
                <a:gd name="T62" fmla="*/ 340 w 1108"/>
                <a:gd name="T63" fmla="*/ 148 h 158"/>
                <a:gd name="T64" fmla="*/ 290 w 1108"/>
                <a:gd name="T65" fmla="*/ 145 h 158"/>
                <a:gd name="T66" fmla="*/ 245 w 1108"/>
                <a:gd name="T67" fmla="*/ 138 h 158"/>
                <a:gd name="T68" fmla="*/ 202 w 1108"/>
                <a:gd name="T69" fmla="*/ 131 h 158"/>
                <a:gd name="T70" fmla="*/ 163 w 1108"/>
                <a:gd name="T71" fmla="*/ 125 h 158"/>
                <a:gd name="T72" fmla="*/ 127 w 1108"/>
                <a:gd name="T73" fmla="*/ 117 h 158"/>
                <a:gd name="T74" fmla="*/ 95 w 1108"/>
                <a:gd name="T75" fmla="*/ 108 h 158"/>
                <a:gd name="T76" fmla="*/ 67 w 1108"/>
                <a:gd name="T77" fmla="*/ 100 h 158"/>
                <a:gd name="T78" fmla="*/ 43 w 1108"/>
                <a:gd name="T79" fmla="*/ 90 h 158"/>
                <a:gd name="T80" fmla="*/ 25 w 1108"/>
                <a:gd name="T81" fmla="*/ 80 h 158"/>
                <a:gd name="T82" fmla="*/ 12 w 1108"/>
                <a:gd name="T83" fmla="*/ 68 h 158"/>
                <a:gd name="T84" fmla="*/ 7 w 1108"/>
                <a:gd name="T85" fmla="*/ 63 h 158"/>
                <a:gd name="T86" fmla="*/ 4 w 1108"/>
                <a:gd name="T87" fmla="*/ 58 h 158"/>
                <a:gd name="T88" fmla="*/ 2 w 1108"/>
                <a:gd name="T89" fmla="*/ 52 h 158"/>
                <a:gd name="T90" fmla="*/ 0 w 1108"/>
                <a:gd name="T91" fmla="*/ 47 h 158"/>
                <a:gd name="T92" fmla="*/ 0 w 1108"/>
                <a:gd name="T93" fmla="*/ 47 h 158"/>
                <a:gd name="T94" fmla="*/ 2 w 1108"/>
                <a:gd name="T95" fmla="*/ 40 h 158"/>
                <a:gd name="T96" fmla="*/ 4 w 1108"/>
                <a:gd name="T97" fmla="*/ 35 h 158"/>
                <a:gd name="T98" fmla="*/ 7 w 1108"/>
                <a:gd name="T99" fmla="*/ 30 h 158"/>
                <a:gd name="T100" fmla="*/ 12 w 1108"/>
                <a:gd name="T101" fmla="*/ 23 h 158"/>
                <a:gd name="T102" fmla="*/ 25 w 1108"/>
                <a:gd name="T103" fmla="*/ 13 h 158"/>
                <a:gd name="T104" fmla="*/ 43 w 1108"/>
                <a:gd name="T105" fmla="*/ 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08" h="158">
                  <a:moveTo>
                    <a:pt x="1058" y="0"/>
                  </a:moveTo>
                  <a:lnTo>
                    <a:pt x="1058" y="0"/>
                  </a:lnTo>
                  <a:lnTo>
                    <a:pt x="1080" y="10"/>
                  </a:lnTo>
                  <a:lnTo>
                    <a:pt x="1095" y="22"/>
                  </a:lnTo>
                  <a:lnTo>
                    <a:pt x="1101" y="28"/>
                  </a:lnTo>
                  <a:lnTo>
                    <a:pt x="1105" y="33"/>
                  </a:lnTo>
                  <a:lnTo>
                    <a:pt x="1108" y="40"/>
                  </a:lnTo>
                  <a:lnTo>
                    <a:pt x="1108" y="47"/>
                  </a:lnTo>
                  <a:lnTo>
                    <a:pt x="1108" y="47"/>
                  </a:lnTo>
                  <a:lnTo>
                    <a:pt x="1108" y="52"/>
                  </a:lnTo>
                  <a:lnTo>
                    <a:pt x="1106" y="58"/>
                  </a:lnTo>
                  <a:lnTo>
                    <a:pt x="1101" y="63"/>
                  </a:lnTo>
                  <a:lnTo>
                    <a:pt x="1096" y="68"/>
                  </a:lnTo>
                  <a:lnTo>
                    <a:pt x="1083" y="80"/>
                  </a:lnTo>
                  <a:lnTo>
                    <a:pt x="1065" y="90"/>
                  </a:lnTo>
                  <a:lnTo>
                    <a:pt x="1042" y="100"/>
                  </a:lnTo>
                  <a:lnTo>
                    <a:pt x="1013" y="108"/>
                  </a:lnTo>
                  <a:lnTo>
                    <a:pt x="982" y="117"/>
                  </a:lnTo>
                  <a:lnTo>
                    <a:pt x="947" y="125"/>
                  </a:lnTo>
                  <a:lnTo>
                    <a:pt x="907" y="131"/>
                  </a:lnTo>
                  <a:lnTo>
                    <a:pt x="864" y="138"/>
                  </a:lnTo>
                  <a:lnTo>
                    <a:pt x="819" y="145"/>
                  </a:lnTo>
                  <a:lnTo>
                    <a:pt x="770" y="148"/>
                  </a:lnTo>
                  <a:lnTo>
                    <a:pt x="719" y="153"/>
                  </a:lnTo>
                  <a:lnTo>
                    <a:pt x="666" y="155"/>
                  </a:lnTo>
                  <a:lnTo>
                    <a:pt x="611" y="156"/>
                  </a:lnTo>
                  <a:lnTo>
                    <a:pt x="554" y="158"/>
                  </a:lnTo>
                  <a:lnTo>
                    <a:pt x="554" y="158"/>
                  </a:lnTo>
                  <a:lnTo>
                    <a:pt x="498" y="156"/>
                  </a:lnTo>
                  <a:lnTo>
                    <a:pt x="443" y="155"/>
                  </a:lnTo>
                  <a:lnTo>
                    <a:pt x="389" y="153"/>
                  </a:lnTo>
                  <a:lnTo>
                    <a:pt x="340" y="148"/>
                  </a:lnTo>
                  <a:lnTo>
                    <a:pt x="290" y="145"/>
                  </a:lnTo>
                  <a:lnTo>
                    <a:pt x="245" y="138"/>
                  </a:lnTo>
                  <a:lnTo>
                    <a:pt x="202" y="131"/>
                  </a:lnTo>
                  <a:lnTo>
                    <a:pt x="163" y="125"/>
                  </a:lnTo>
                  <a:lnTo>
                    <a:pt x="127" y="117"/>
                  </a:lnTo>
                  <a:lnTo>
                    <a:pt x="95" y="108"/>
                  </a:lnTo>
                  <a:lnTo>
                    <a:pt x="67" y="100"/>
                  </a:lnTo>
                  <a:lnTo>
                    <a:pt x="43" y="90"/>
                  </a:lnTo>
                  <a:lnTo>
                    <a:pt x="25" y="80"/>
                  </a:lnTo>
                  <a:lnTo>
                    <a:pt x="12" y="68"/>
                  </a:lnTo>
                  <a:lnTo>
                    <a:pt x="7" y="63"/>
                  </a:lnTo>
                  <a:lnTo>
                    <a:pt x="4" y="58"/>
                  </a:lnTo>
                  <a:lnTo>
                    <a:pt x="2" y="52"/>
                  </a:lnTo>
                  <a:lnTo>
                    <a:pt x="0" y="47"/>
                  </a:lnTo>
                  <a:lnTo>
                    <a:pt x="0" y="47"/>
                  </a:lnTo>
                  <a:lnTo>
                    <a:pt x="2" y="40"/>
                  </a:lnTo>
                  <a:lnTo>
                    <a:pt x="4" y="35"/>
                  </a:lnTo>
                  <a:lnTo>
                    <a:pt x="7" y="30"/>
                  </a:lnTo>
                  <a:lnTo>
                    <a:pt x="12" y="23"/>
                  </a:lnTo>
                  <a:lnTo>
                    <a:pt x="25" y="13"/>
                  </a:lnTo>
                  <a:lnTo>
                    <a:pt x="43" y="3"/>
                  </a:lnTo>
                </a:path>
              </a:pathLst>
            </a:custGeom>
            <a:noFill/>
            <a:ln w="19050">
              <a:solidFill>
                <a:srgbClr val="44485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4" name="Line 19">
              <a:extLst>
                <a:ext uri="{FF2B5EF4-FFF2-40B4-BE49-F238E27FC236}">
                  <a16:creationId xmlns:a16="http://schemas.microsoft.com/office/drawing/2014/main" id="{E8C76711-7C05-4642-B271-B6EAD48B8219}"/>
                </a:ext>
              </a:extLst>
            </p:cNvPr>
            <p:cNvSpPr>
              <a:spLocks noChangeShapeType="1"/>
            </p:cNvSpPr>
            <p:nvPr/>
          </p:nvSpPr>
          <p:spPr bwMode="auto">
            <a:xfrm>
              <a:off x="1483586" y="3459048"/>
              <a:ext cx="0" cy="50186"/>
            </a:xfrm>
            <a:prstGeom prst="line">
              <a:avLst/>
            </a:prstGeom>
            <a:noFill/>
            <a:ln w="19050" cap="rnd">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7">
              <a:extLst>
                <a:ext uri="{FF2B5EF4-FFF2-40B4-BE49-F238E27FC236}">
                  <a16:creationId xmlns:a16="http://schemas.microsoft.com/office/drawing/2014/main" id="{80F7B923-4E9B-45D1-88E6-CE84EEDB32F3}"/>
                </a:ext>
              </a:extLst>
            </p:cNvPr>
            <p:cNvSpPr>
              <a:spLocks/>
            </p:cNvSpPr>
            <p:nvPr/>
          </p:nvSpPr>
          <p:spPr bwMode="auto">
            <a:xfrm>
              <a:off x="895870" y="3141004"/>
              <a:ext cx="593762" cy="84650"/>
            </a:xfrm>
            <a:custGeom>
              <a:avLst/>
              <a:gdLst>
                <a:gd name="T0" fmla="*/ 982 w 982"/>
                <a:gd name="T1" fmla="*/ 70 h 140"/>
                <a:gd name="T2" fmla="*/ 982 w 982"/>
                <a:gd name="T3" fmla="*/ 70 h 140"/>
                <a:gd name="T4" fmla="*/ 982 w 982"/>
                <a:gd name="T5" fmla="*/ 73 h 140"/>
                <a:gd name="T6" fmla="*/ 980 w 982"/>
                <a:gd name="T7" fmla="*/ 77 h 140"/>
                <a:gd name="T8" fmla="*/ 972 w 982"/>
                <a:gd name="T9" fmla="*/ 83 h 140"/>
                <a:gd name="T10" fmla="*/ 960 w 982"/>
                <a:gd name="T11" fmla="*/ 90 h 140"/>
                <a:gd name="T12" fmla="*/ 944 w 982"/>
                <a:gd name="T13" fmla="*/ 97 h 140"/>
                <a:gd name="T14" fmla="*/ 924 w 982"/>
                <a:gd name="T15" fmla="*/ 103 h 140"/>
                <a:gd name="T16" fmla="*/ 899 w 982"/>
                <a:gd name="T17" fmla="*/ 108 h 140"/>
                <a:gd name="T18" fmla="*/ 839 w 982"/>
                <a:gd name="T19" fmla="*/ 118 h 140"/>
                <a:gd name="T20" fmla="*/ 766 w 982"/>
                <a:gd name="T21" fmla="*/ 127 h 140"/>
                <a:gd name="T22" fmla="*/ 682 w 982"/>
                <a:gd name="T23" fmla="*/ 133 h 140"/>
                <a:gd name="T24" fmla="*/ 591 w 982"/>
                <a:gd name="T25" fmla="*/ 138 h 140"/>
                <a:gd name="T26" fmla="*/ 491 w 982"/>
                <a:gd name="T27" fmla="*/ 140 h 140"/>
                <a:gd name="T28" fmla="*/ 491 w 982"/>
                <a:gd name="T29" fmla="*/ 140 h 140"/>
                <a:gd name="T30" fmla="*/ 393 w 982"/>
                <a:gd name="T31" fmla="*/ 138 h 140"/>
                <a:gd name="T32" fmla="*/ 300 w 982"/>
                <a:gd name="T33" fmla="*/ 133 h 140"/>
                <a:gd name="T34" fmla="*/ 217 w 982"/>
                <a:gd name="T35" fmla="*/ 127 h 140"/>
                <a:gd name="T36" fmla="*/ 144 w 982"/>
                <a:gd name="T37" fmla="*/ 118 h 140"/>
                <a:gd name="T38" fmla="*/ 84 w 982"/>
                <a:gd name="T39" fmla="*/ 108 h 140"/>
                <a:gd name="T40" fmla="*/ 60 w 982"/>
                <a:gd name="T41" fmla="*/ 103 h 140"/>
                <a:gd name="T42" fmla="*/ 39 w 982"/>
                <a:gd name="T43" fmla="*/ 97 h 140"/>
                <a:gd name="T44" fmla="*/ 22 w 982"/>
                <a:gd name="T45" fmla="*/ 90 h 140"/>
                <a:gd name="T46" fmla="*/ 10 w 982"/>
                <a:gd name="T47" fmla="*/ 83 h 140"/>
                <a:gd name="T48" fmla="*/ 4 w 982"/>
                <a:gd name="T49" fmla="*/ 77 h 140"/>
                <a:gd name="T50" fmla="*/ 0 w 982"/>
                <a:gd name="T51" fmla="*/ 73 h 140"/>
                <a:gd name="T52" fmla="*/ 0 w 982"/>
                <a:gd name="T53" fmla="*/ 70 h 140"/>
                <a:gd name="T54" fmla="*/ 0 w 982"/>
                <a:gd name="T55" fmla="*/ 70 h 140"/>
                <a:gd name="T56" fmla="*/ 0 w 982"/>
                <a:gd name="T57" fmla="*/ 67 h 140"/>
                <a:gd name="T58" fmla="*/ 4 w 982"/>
                <a:gd name="T59" fmla="*/ 63 h 140"/>
                <a:gd name="T60" fmla="*/ 10 w 982"/>
                <a:gd name="T61" fmla="*/ 57 h 140"/>
                <a:gd name="T62" fmla="*/ 22 w 982"/>
                <a:gd name="T63" fmla="*/ 50 h 140"/>
                <a:gd name="T64" fmla="*/ 39 w 982"/>
                <a:gd name="T65" fmla="*/ 44 h 140"/>
                <a:gd name="T66" fmla="*/ 60 w 982"/>
                <a:gd name="T67" fmla="*/ 37 h 140"/>
                <a:gd name="T68" fmla="*/ 84 w 982"/>
                <a:gd name="T69" fmla="*/ 32 h 140"/>
                <a:gd name="T70" fmla="*/ 144 w 982"/>
                <a:gd name="T71" fmla="*/ 22 h 140"/>
                <a:gd name="T72" fmla="*/ 217 w 982"/>
                <a:gd name="T73" fmla="*/ 12 h 140"/>
                <a:gd name="T74" fmla="*/ 300 w 982"/>
                <a:gd name="T75" fmla="*/ 7 h 140"/>
                <a:gd name="T76" fmla="*/ 393 w 982"/>
                <a:gd name="T77" fmla="*/ 2 h 140"/>
                <a:gd name="T78" fmla="*/ 491 w 982"/>
                <a:gd name="T79" fmla="*/ 0 h 140"/>
                <a:gd name="T80" fmla="*/ 491 w 982"/>
                <a:gd name="T81" fmla="*/ 0 h 140"/>
                <a:gd name="T82" fmla="*/ 591 w 982"/>
                <a:gd name="T83" fmla="*/ 2 h 140"/>
                <a:gd name="T84" fmla="*/ 682 w 982"/>
                <a:gd name="T85" fmla="*/ 7 h 140"/>
                <a:gd name="T86" fmla="*/ 766 w 982"/>
                <a:gd name="T87" fmla="*/ 12 h 140"/>
                <a:gd name="T88" fmla="*/ 839 w 982"/>
                <a:gd name="T89" fmla="*/ 22 h 140"/>
                <a:gd name="T90" fmla="*/ 899 w 982"/>
                <a:gd name="T91" fmla="*/ 32 h 140"/>
                <a:gd name="T92" fmla="*/ 924 w 982"/>
                <a:gd name="T93" fmla="*/ 37 h 140"/>
                <a:gd name="T94" fmla="*/ 944 w 982"/>
                <a:gd name="T95" fmla="*/ 44 h 140"/>
                <a:gd name="T96" fmla="*/ 960 w 982"/>
                <a:gd name="T97" fmla="*/ 50 h 140"/>
                <a:gd name="T98" fmla="*/ 972 w 982"/>
                <a:gd name="T99" fmla="*/ 57 h 140"/>
                <a:gd name="T100" fmla="*/ 980 w 982"/>
                <a:gd name="T101" fmla="*/ 63 h 140"/>
                <a:gd name="T102" fmla="*/ 982 w 982"/>
                <a:gd name="T103" fmla="*/ 67 h 140"/>
                <a:gd name="T104" fmla="*/ 982 w 982"/>
                <a:gd name="T105" fmla="*/ 70 h 140"/>
                <a:gd name="T106" fmla="*/ 982 w 982"/>
                <a:gd name="T107" fmla="*/ 7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2" h="140">
                  <a:moveTo>
                    <a:pt x="982" y="70"/>
                  </a:moveTo>
                  <a:lnTo>
                    <a:pt x="982" y="70"/>
                  </a:lnTo>
                  <a:lnTo>
                    <a:pt x="982" y="73"/>
                  </a:lnTo>
                  <a:lnTo>
                    <a:pt x="980" y="77"/>
                  </a:lnTo>
                  <a:lnTo>
                    <a:pt x="972" y="83"/>
                  </a:lnTo>
                  <a:lnTo>
                    <a:pt x="960" y="90"/>
                  </a:lnTo>
                  <a:lnTo>
                    <a:pt x="944" y="97"/>
                  </a:lnTo>
                  <a:lnTo>
                    <a:pt x="924" y="103"/>
                  </a:lnTo>
                  <a:lnTo>
                    <a:pt x="899" y="108"/>
                  </a:lnTo>
                  <a:lnTo>
                    <a:pt x="839" y="118"/>
                  </a:lnTo>
                  <a:lnTo>
                    <a:pt x="766" y="127"/>
                  </a:lnTo>
                  <a:lnTo>
                    <a:pt x="682" y="133"/>
                  </a:lnTo>
                  <a:lnTo>
                    <a:pt x="591" y="138"/>
                  </a:lnTo>
                  <a:lnTo>
                    <a:pt x="491" y="140"/>
                  </a:lnTo>
                  <a:lnTo>
                    <a:pt x="491" y="140"/>
                  </a:lnTo>
                  <a:lnTo>
                    <a:pt x="393" y="138"/>
                  </a:lnTo>
                  <a:lnTo>
                    <a:pt x="300" y="133"/>
                  </a:lnTo>
                  <a:lnTo>
                    <a:pt x="217" y="127"/>
                  </a:lnTo>
                  <a:lnTo>
                    <a:pt x="144" y="118"/>
                  </a:lnTo>
                  <a:lnTo>
                    <a:pt x="84" y="108"/>
                  </a:lnTo>
                  <a:lnTo>
                    <a:pt x="60" y="103"/>
                  </a:lnTo>
                  <a:lnTo>
                    <a:pt x="39" y="97"/>
                  </a:lnTo>
                  <a:lnTo>
                    <a:pt x="22" y="90"/>
                  </a:lnTo>
                  <a:lnTo>
                    <a:pt x="10" y="83"/>
                  </a:lnTo>
                  <a:lnTo>
                    <a:pt x="4" y="77"/>
                  </a:lnTo>
                  <a:lnTo>
                    <a:pt x="0" y="73"/>
                  </a:lnTo>
                  <a:lnTo>
                    <a:pt x="0" y="70"/>
                  </a:lnTo>
                  <a:lnTo>
                    <a:pt x="0" y="70"/>
                  </a:lnTo>
                  <a:lnTo>
                    <a:pt x="0" y="67"/>
                  </a:lnTo>
                  <a:lnTo>
                    <a:pt x="4" y="63"/>
                  </a:lnTo>
                  <a:lnTo>
                    <a:pt x="10" y="57"/>
                  </a:lnTo>
                  <a:lnTo>
                    <a:pt x="22" y="50"/>
                  </a:lnTo>
                  <a:lnTo>
                    <a:pt x="39" y="44"/>
                  </a:lnTo>
                  <a:lnTo>
                    <a:pt x="60" y="37"/>
                  </a:lnTo>
                  <a:lnTo>
                    <a:pt x="84" y="32"/>
                  </a:lnTo>
                  <a:lnTo>
                    <a:pt x="144" y="22"/>
                  </a:lnTo>
                  <a:lnTo>
                    <a:pt x="217" y="12"/>
                  </a:lnTo>
                  <a:lnTo>
                    <a:pt x="300" y="7"/>
                  </a:lnTo>
                  <a:lnTo>
                    <a:pt x="393" y="2"/>
                  </a:lnTo>
                  <a:lnTo>
                    <a:pt x="491" y="0"/>
                  </a:lnTo>
                  <a:lnTo>
                    <a:pt x="491" y="0"/>
                  </a:lnTo>
                  <a:lnTo>
                    <a:pt x="591" y="2"/>
                  </a:lnTo>
                  <a:lnTo>
                    <a:pt x="682" y="7"/>
                  </a:lnTo>
                  <a:lnTo>
                    <a:pt x="766" y="12"/>
                  </a:lnTo>
                  <a:lnTo>
                    <a:pt x="839" y="22"/>
                  </a:lnTo>
                  <a:lnTo>
                    <a:pt x="899" y="32"/>
                  </a:lnTo>
                  <a:lnTo>
                    <a:pt x="924" y="37"/>
                  </a:lnTo>
                  <a:lnTo>
                    <a:pt x="944" y="44"/>
                  </a:lnTo>
                  <a:lnTo>
                    <a:pt x="960" y="50"/>
                  </a:lnTo>
                  <a:lnTo>
                    <a:pt x="972" y="57"/>
                  </a:lnTo>
                  <a:lnTo>
                    <a:pt x="980" y="63"/>
                  </a:lnTo>
                  <a:lnTo>
                    <a:pt x="982" y="67"/>
                  </a:lnTo>
                  <a:lnTo>
                    <a:pt x="982" y="70"/>
                  </a:lnTo>
                  <a:lnTo>
                    <a:pt x="982" y="70"/>
                  </a:lnTo>
                  <a:close/>
                </a:path>
              </a:pathLst>
            </a:custGeom>
            <a:solidFill>
              <a:srgbClr val="DFED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Line 18">
              <a:extLst>
                <a:ext uri="{FF2B5EF4-FFF2-40B4-BE49-F238E27FC236}">
                  <a16:creationId xmlns:a16="http://schemas.microsoft.com/office/drawing/2014/main" id="{7E599D35-7AB4-46A8-8645-B8927F3DEDBC}"/>
                </a:ext>
              </a:extLst>
            </p:cNvPr>
            <p:cNvSpPr>
              <a:spLocks noChangeShapeType="1"/>
            </p:cNvSpPr>
            <p:nvPr/>
          </p:nvSpPr>
          <p:spPr bwMode="auto">
            <a:xfrm>
              <a:off x="1483586" y="3257700"/>
              <a:ext cx="0" cy="57442"/>
            </a:xfrm>
            <a:prstGeom prst="line">
              <a:avLst/>
            </a:prstGeom>
            <a:noFill/>
            <a:ln w="19050" cap="rnd">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5" name="Line 20">
              <a:extLst>
                <a:ext uri="{FF2B5EF4-FFF2-40B4-BE49-F238E27FC236}">
                  <a16:creationId xmlns:a16="http://schemas.microsoft.com/office/drawing/2014/main" id="{5015603C-3789-4EA9-9480-757681676899}"/>
                </a:ext>
              </a:extLst>
            </p:cNvPr>
            <p:cNvSpPr>
              <a:spLocks noChangeShapeType="1"/>
            </p:cNvSpPr>
            <p:nvPr/>
          </p:nvSpPr>
          <p:spPr bwMode="auto">
            <a:xfrm>
              <a:off x="1443075" y="3469326"/>
              <a:ext cx="0" cy="50186"/>
            </a:xfrm>
            <a:prstGeom prst="line">
              <a:avLst/>
            </a:prstGeom>
            <a:noFill/>
            <a:ln w="19050" cap="rnd">
              <a:solidFill>
                <a:srgbClr val="44485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6" name="Group 55">
            <a:extLst>
              <a:ext uri="{FF2B5EF4-FFF2-40B4-BE49-F238E27FC236}">
                <a16:creationId xmlns:a16="http://schemas.microsoft.com/office/drawing/2014/main" id="{2E92AD25-8659-4162-AAF6-31A46FAB8414}"/>
              </a:ext>
            </a:extLst>
          </p:cNvPr>
          <p:cNvGrpSpPr/>
          <p:nvPr/>
        </p:nvGrpSpPr>
        <p:grpSpPr>
          <a:xfrm>
            <a:off x="6517563" y="4564497"/>
            <a:ext cx="239150" cy="185184"/>
            <a:chOff x="8025393" y="3699143"/>
            <a:chExt cx="252636" cy="195627"/>
          </a:xfrm>
        </p:grpSpPr>
        <p:sp>
          <p:nvSpPr>
            <p:cNvPr id="57" name="Freeform 8">
              <a:extLst>
                <a:ext uri="{FF2B5EF4-FFF2-40B4-BE49-F238E27FC236}">
                  <a16:creationId xmlns:a16="http://schemas.microsoft.com/office/drawing/2014/main" id="{7E66B073-2379-49D9-8E0B-63A51E1492C8}"/>
                </a:ext>
              </a:extLst>
            </p:cNvPr>
            <p:cNvSpPr>
              <a:spLocks/>
            </p:cNvSpPr>
            <p:nvPr/>
          </p:nvSpPr>
          <p:spPr bwMode="auto">
            <a:xfrm>
              <a:off x="8084169" y="3713285"/>
              <a:ext cx="193860" cy="181485"/>
            </a:xfrm>
            <a:custGeom>
              <a:avLst/>
              <a:gdLst>
                <a:gd name="T0" fmla="*/ 0 w 2632"/>
                <a:gd name="T1" fmla="*/ 2464 h 2464"/>
                <a:gd name="T2" fmla="*/ 2632 w 2632"/>
                <a:gd name="T3" fmla="*/ 2464 h 2464"/>
                <a:gd name="T4" fmla="*/ 1208 w 2632"/>
                <a:gd name="T5" fmla="*/ 0 h 2464"/>
                <a:gd name="T6" fmla="*/ 774 w 2632"/>
                <a:gd name="T7" fmla="*/ 1187 h 2464"/>
                <a:gd name="T8" fmla="*/ 1597 w 2632"/>
                <a:gd name="T9" fmla="*/ 2169 h 2464"/>
                <a:gd name="T10" fmla="*/ 0 w 2632"/>
                <a:gd name="T11" fmla="*/ 2464 h 2464"/>
              </a:gdLst>
              <a:ahLst/>
              <a:cxnLst>
                <a:cxn ang="0">
                  <a:pos x="T0" y="T1"/>
                </a:cxn>
                <a:cxn ang="0">
                  <a:pos x="T2" y="T3"/>
                </a:cxn>
                <a:cxn ang="0">
                  <a:pos x="T4" y="T5"/>
                </a:cxn>
                <a:cxn ang="0">
                  <a:pos x="T6" y="T7"/>
                </a:cxn>
                <a:cxn ang="0">
                  <a:pos x="T8" y="T9"/>
                </a:cxn>
                <a:cxn ang="0">
                  <a:pos x="T10" y="T11"/>
                </a:cxn>
              </a:cxnLst>
              <a:rect l="0" t="0" r="r" b="b"/>
              <a:pathLst>
                <a:path w="2632" h="2464">
                  <a:moveTo>
                    <a:pt x="0" y="2464"/>
                  </a:moveTo>
                  <a:lnTo>
                    <a:pt x="2632" y="2464"/>
                  </a:lnTo>
                  <a:lnTo>
                    <a:pt x="1208" y="0"/>
                  </a:lnTo>
                  <a:lnTo>
                    <a:pt x="774" y="1187"/>
                  </a:lnTo>
                  <a:lnTo>
                    <a:pt x="1597" y="2169"/>
                  </a:lnTo>
                  <a:lnTo>
                    <a:pt x="0" y="246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8" name="Freeform 9">
              <a:extLst>
                <a:ext uri="{FF2B5EF4-FFF2-40B4-BE49-F238E27FC236}">
                  <a16:creationId xmlns:a16="http://schemas.microsoft.com/office/drawing/2014/main" id="{69614B04-B69A-4A38-A054-475FDF300C2A}"/>
                </a:ext>
              </a:extLst>
            </p:cNvPr>
            <p:cNvSpPr>
              <a:spLocks/>
            </p:cNvSpPr>
            <p:nvPr/>
          </p:nvSpPr>
          <p:spPr bwMode="auto">
            <a:xfrm>
              <a:off x="8025393" y="3699143"/>
              <a:ext cx="139208" cy="174414"/>
            </a:xfrm>
            <a:custGeom>
              <a:avLst/>
              <a:gdLst>
                <a:gd name="T0" fmla="*/ 0 w 1890"/>
                <a:gd name="T1" fmla="*/ 2367 h 2367"/>
                <a:gd name="T2" fmla="*/ 783 w 1890"/>
                <a:gd name="T3" fmla="*/ 2367 h 2367"/>
                <a:gd name="T4" fmla="*/ 1890 w 1890"/>
                <a:gd name="T5" fmla="*/ 0 h 2367"/>
                <a:gd name="T6" fmla="*/ 871 w 1890"/>
                <a:gd name="T7" fmla="*/ 852 h 2367"/>
                <a:gd name="T8" fmla="*/ 0 w 1890"/>
                <a:gd name="T9" fmla="*/ 2367 h 2367"/>
              </a:gdLst>
              <a:ahLst/>
              <a:cxnLst>
                <a:cxn ang="0">
                  <a:pos x="T0" y="T1"/>
                </a:cxn>
                <a:cxn ang="0">
                  <a:pos x="T2" y="T3"/>
                </a:cxn>
                <a:cxn ang="0">
                  <a:pos x="T4" y="T5"/>
                </a:cxn>
                <a:cxn ang="0">
                  <a:pos x="T6" y="T7"/>
                </a:cxn>
                <a:cxn ang="0">
                  <a:pos x="T8" y="T9"/>
                </a:cxn>
              </a:cxnLst>
              <a:rect l="0" t="0" r="r" b="b"/>
              <a:pathLst>
                <a:path w="1890" h="2367">
                  <a:moveTo>
                    <a:pt x="0" y="2367"/>
                  </a:moveTo>
                  <a:lnTo>
                    <a:pt x="783" y="2367"/>
                  </a:lnTo>
                  <a:lnTo>
                    <a:pt x="1890" y="0"/>
                  </a:lnTo>
                  <a:lnTo>
                    <a:pt x="871" y="852"/>
                  </a:lnTo>
                  <a:lnTo>
                    <a:pt x="0" y="2367"/>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dirty="0"/>
            </a:p>
          </p:txBody>
        </p:sp>
      </p:grpSp>
      <p:cxnSp>
        <p:nvCxnSpPr>
          <p:cNvPr id="59" name="Shape 1612">
            <a:extLst>
              <a:ext uri="{FF2B5EF4-FFF2-40B4-BE49-F238E27FC236}">
                <a16:creationId xmlns:a16="http://schemas.microsoft.com/office/drawing/2014/main" id="{0524093D-C4FD-475D-8967-664E7CAF70FD}"/>
              </a:ext>
            </a:extLst>
          </p:cNvPr>
          <p:cNvCxnSpPr>
            <a:cxnSpLocks/>
          </p:cNvCxnSpPr>
          <p:nvPr/>
        </p:nvCxnSpPr>
        <p:spPr>
          <a:xfrm flipV="1">
            <a:off x="4452298" y="4229103"/>
            <a:ext cx="0" cy="182880"/>
          </a:xfrm>
          <a:prstGeom prst="straightConnector1">
            <a:avLst/>
          </a:prstGeom>
          <a:noFill/>
          <a:ln w="25400" cap="rnd" cmpd="sng">
            <a:solidFill>
              <a:schemeClr val="accent5"/>
            </a:solidFill>
            <a:prstDash val="sysDot"/>
            <a:round/>
            <a:headEnd type="none" w="med" len="med"/>
            <a:tailEnd type="none" w="med" len="med"/>
          </a:ln>
        </p:spPr>
      </p:cxnSp>
      <p:cxnSp>
        <p:nvCxnSpPr>
          <p:cNvPr id="60" name="Shape 1612">
            <a:extLst>
              <a:ext uri="{FF2B5EF4-FFF2-40B4-BE49-F238E27FC236}">
                <a16:creationId xmlns:a16="http://schemas.microsoft.com/office/drawing/2014/main" id="{9EC34C20-CD6C-4FD6-869A-DAED1DAF7841}"/>
              </a:ext>
            </a:extLst>
          </p:cNvPr>
          <p:cNvCxnSpPr>
            <a:cxnSpLocks/>
          </p:cNvCxnSpPr>
          <p:nvPr/>
        </p:nvCxnSpPr>
        <p:spPr>
          <a:xfrm flipV="1">
            <a:off x="5108887" y="4229103"/>
            <a:ext cx="0" cy="182880"/>
          </a:xfrm>
          <a:prstGeom prst="straightConnector1">
            <a:avLst/>
          </a:prstGeom>
          <a:noFill/>
          <a:ln w="25400" cap="rnd" cmpd="sng">
            <a:solidFill>
              <a:schemeClr val="accent5"/>
            </a:solidFill>
            <a:prstDash val="sysDot"/>
            <a:round/>
            <a:headEnd type="none" w="med" len="med"/>
            <a:tailEnd type="none" w="med" len="med"/>
          </a:ln>
        </p:spPr>
      </p:cxnSp>
      <p:grpSp>
        <p:nvGrpSpPr>
          <p:cNvPr id="61" name="Group 60">
            <a:extLst>
              <a:ext uri="{FF2B5EF4-FFF2-40B4-BE49-F238E27FC236}">
                <a16:creationId xmlns:a16="http://schemas.microsoft.com/office/drawing/2014/main" id="{A9C39EDF-0C87-4B26-B949-5CA438CF6BEF}"/>
              </a:ext>
            </a:extLst>
          </p:cNvPr>
          <p:cNvGrpSpPr/>
          <p:nvPr/>
        </p:nvGrpSpPr>
        <p:grpSpPr>
          <a:xfrm>
            <a:off x="2671611" y="3243486"/>
            <a:ext cx="404707" cy="242824"/>
            <a:chOff x="379413" y="0"/>
            <a:chExt cx="11430000" cy="6858000"/>
          </a:xfrm>
        </p:grpSpPr>
        <p:sp>
          <p:nvSpPr>
            <p:cNvPr id="62" name="Freeform 5">
              <a:extLst>
                <a:ext uri="{FF2B5EF4-FFF2-40B4-BE49-F238E27FC236}">
                  <a16:creationId xmlns:a16="http://schemas.microsoft.com/office/drawing/2014/main" id="{9EBAFB23-55B9-4B60-B0CC-0B20BE5E9644}"/>
                </a:ext>
              </a:extLst>
            </p:cNvPr>
            <p:cNvSpPr>
              <a:spLocks noEditPoints="1"/>
            </p:cNvSpPr>
            <p:nvPr/>
          </p:nvSpPr>
          <p:spPr bwMode="auto">
            <a:xfrm>
              <a:off x="860426" y="0"/>
              <a:ext cx="10467975" cy="3573463"/>
            </a:xfrm>
            <a:custGeom>
              <a:avLst/>
              <a:gdLst>
                <a:gd name="T0" fmla="*/ 1831 w 6594"/>
                <a:gd name="T1" fmla="*/ 1949 h 2251"/>
                <a:gd name="T2" fmla="*/ 1802 w 6594"/>
                <a:gd name="T3" fmla="*/ 2074 h 2251"/>
                <a:gd name="T4" fmla="*/ 1516 w 6594"/>
                <a:gd name="T5" fmla="*/ 2162 h 2251"/>
                <a:gd name="T6" fmla="*/ 1168 w 6594"/>
                <a:gd name="T7" fmla="*/ 2085 h 2251"/>
                <a:gd name="T8" fmla="*/ 580 w 6594"/>
                <a:gd name="T9" fmla="*/ 2239 h 2251"/>
                <a:gd name="T10" fmla="*/ 175 w 6594"/>
                <a:gd name="T11" fmla="*/ 2069 h 2251"/>
                <a:gd name="T12" fmla="*/ 5 w 6594"/>
                <a:gd name="T13" fmla="*/ 1714 h 2251"/>
                <a:gd name="T14" fmla="*/ 85 w 6594"/>
                <a:gd name="T15" fmla="*/ 1274 h 2251"/>
                <a:gd name="T16" fmla="*/ 437 w 6594"/>
                <a:gd name="T17" fmla="*/ 989 h 2251"/>
                <a:gd name="T18" fmla="*/ 1057 w 6594"/>
                <a:gd name="T19" fmla="*/ 950 h 2251"/>
                <a:gd name="T20" fmla="*/ 1303 w 6594"/>
                <a:gd name="T21" fmla="*/ 594 h 2251"/>
                <a:gd name="T22" fmla="*/ 1132 w 6594"/>
                <a:gd name="T23" fmla="*/ 384 h 2251"/>
                <a:gd name="T24" fmla="*/ 734 w 6594"/>
                <a:gd name="T25" fmla="*/ 337 h 2251"/>
                <a:gd name="T26" fmla="*/ 193 w 6594"/>
                <a:gd name="T27" fmla="*/ 483 h 2251"/>
                <a:gd name="T28" fmla="*/ 151 w 6594"/>
                <a:gd name="T29" fmla="*/ 221 h 2251"/>
                <a:gd name="T30" fmla="*/ 528 w 6594"/>
                <a:gd name="T31" fmla="*/ 46 h 2251"/>
                <a:gd name="T32" fmla="*/ 1100 w 6594"/>
                <a:gd name="T33" fmla="*/ 13 h 2251"/>
                <a:gd name="T34" fmla="*/ 1551 w 6594"/>
                <a:gd name="T35" fmla="*/ 221 h 2251"/>
                <a:gd name="T36" fmla="*/ 1726 w 6594"/>
                <a:gd name="T37" fmla="*/ 735 h 2251"/>
                <a:gd name="T38" fmla="*/ 1033 w 6594"/>
                <a:gd name="T39" fmla="*/ 1871 h 2251"/>
                <a:gd name="T40" fmla="*/ 1295 w 6594"/>
                <a:gd name="T41" fmla="*/ 1620 h 2251"/>
                <a:gd name="T42" fmla="*/ 1113 w 6594"/>
                <a:gd name="T43" fmla="*/ 1229 h 2251"/>
                <a:gd name="T44" fmla="*/ 580 w 6594"/>
                <a:gd name="T45" fmla="*/ 1279 h 2251"/>
                <a:gd name="T46" fmla="*/ 431 w 6594"/>
                <a:gd name="T47" fmla="*/ 1464 h 2251"/>
                <a:gd name="T48" fmla="*/ 502 w 6594"/>
                <a:gd name="T49" fmla="*/ 1841 h 2251"/>
                <a:gd name="T50" fmla="*/ 2622 w 6594"/>
                <a:gd name="T51" fmla="*/ 2181 h 2251"/>
                <a:gd name="T52" fmla="*/ 1964 w 6594"/>
                <a:gd name="T53" fmla="*/ 186 h 2251"/>
                <a:gd name="T54" fmla="*/ 2245 w 6594"/>
                <a:gd name="T55" fmla="*/ 64 h 2251"/>
                <a:gd name="T56" fmla="*/ 3164 w 6594"/>
                <a:gd name="T57" fmla="*/ 181 h 2251"/>
                <a:gd name="T58" fmla="*/ 3305 w 6594"/>
                <a:gd name="T59" fmla="*/ 64 h 2251"/>
                <a:gd name="T60" fmla="*/ 3631 w 6594"/>
                <a:gd name="T61" fmla="*/ 148 h 2251"/>
                <a:gd name="T62" fmla="*/ 4517 w 6594"/>
                <a:gd name="T63" fmla="*/ 70 h 2251"/>
                <a:gd name="T64" fmla="*/ 4854 w 6594"/>
                <a:gd name="T65" fmla="*/ 140 h 2251"/>
                <a:gd name="T66" fmla="*/ 4198 w 6594"/>
                <a:gd name="T67" fmla="*/ 2170 h 2251"/>
                <a:gd name="T68" fmla="*/ 3812 w 6594"/>
                <a:gd name="T69" fmla="*/ 2162 h 2251"/>
                <a:gd name="T70" fmla="*/ 2992 w 6594"/>
                <a:gd name="T71" fmla="*/ 2146 h 2251"/>
                <a:gd name="T72" fmla="*/ 5705 w 6594"/>
                <a:gd name="T73" fmla="*/ 2249 h 2251"/>
                <a:gd name="T74" fmla="*/ 5161 w 6594"/>
                <a:gd name="T75" fmla="*/ 2138 h 2251"/>
                <a:gd name="T76" fmla="*/ 5019 w 6594"/>
                <a:gd name="T77" fmla="*/ 1977 h 2251"/>
                <a:gd name="T78" fmla="*/ 5118 w 6594"/>
                <a:gd name="T79" fmla="*/ 1790 h 2251"/>
                <a:gd name="T80" fmla="*/ 5656 w 6594"/>
                <a:gd name="T81" fmla="*/ 1925 h 2251"/>
                <a:gd name="T82" fmla="*/ 6119 w 6594"/>
                <a:gd name="T83" fmla="*/ 1815 h 2251"/>
                <a:gd name="T84" fmla="*/ 6201 w 6594"/>
                <a:gd name="T85" fmla="*/ 1622 h 2251"/>
                <a:gd name="T86" fmla="*/ 6011 w 6594"/>
                <a:gd name="T87" fmla="*/ 1374 h 2251"/>
                <a:gd name="T88" fmla="*/ 5273 w 6594"/>
                <a:gd name="T89" fmla="*/ 1085 h 2251"/>
                <a:gd name="T90" fmla="*/ 5056 w 6594"/>
                <a:gd name="T91" fmla="*/ 743 h 2251"/>
                <a:gd name="T92" fmla="*/ 5110 w 6594"/>
                <a:gd name="T93" fmla="*/ 364 h 2251"/>
                <a:gd name="T94" fmla="*/ 5429 w 6594"/>
                <a:gd name="T95" fmla="*/ 79 h 2251"/>
                <a:gd name="T96" fmla="*/ 5872 w 6594"/>
                <a:gd name="T97" fmla="*/ 2 h 2251"/>
                <a:gd name="T98" fmla="*/ 6365 w 6594"/>
                <a:gd name="T99" fmla="*/ 108 h 2251"/>
                <a:gd name="T100" fmla="*/ 6476 w 6594"/>
                <a:gd name="T101" fmla="*/ 388 h 2251"/>
                <a:gd name="T102" fmla="*/ 6279 w 6594"/>
                <a:gd name="T103" fmla="*/ 394 h 2251"/>
                <a:gd name="T104" fmla="*/ 5613 w 6594"/>
                <a:gd name="T105" fmla="*/ 361 h 2251"/>
                <a:gd name="T106" fmla="*/ 5450 w 6594"/>
                <a:gd name="T107" fmla="*/ 519 h 2251"/>
                <a:gd name="T108" fmla="*/ 5508 w 6594"/>
                <a:gd name="T109" fmla="*/ 773 h 2251"/>
                <a:gd name="T110" fmla="*/ 6311 w 6594"/>
                <a:gd name="T111" fmla="*/ 1099 h 2251"/>
                <a:gd name="T112" fmla="*/ 6567 w 6594"/>
                <a:gd name="T113" fmla="*/ 1402 h 2251"/>
                <a:gd name="T114" fmla="*/ 6532 w 6594"/>
                <a:gd name="T115" fmla="*/ 1858 h 2251"/>
                <a:gd name="T116" fmla="*/ 6201 w 6594"/>
                <a:gd name="T117" fmla="*/ 2163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94" h="2251">
                  <a:moveTo>
                    <a:pt x="1726" y="1563"/>
                  </a:moveTo>
                  <a:lnTo>
                    <a:pt x="1726" y="1563"/>
                  </a:lnTo>
                  <a:lnTo>
                    <a:pt x="1727" y="1626"/>
                  </a:lnTo>
                  <a:lnTo>
                    <a:pt x="1729" y="1657"/>
                  </a:lnTo>
                  <a:lnTo>
                    <a:pt x="1732" y="1684"/>
                  </a:lnTo>
                  <a:lnTo>
                    <a:pt x="1737" y="1709"/>
                  </a:lnTo>
                  <a:lnTo>
                    <a:pt x="1742" y="1733"/>
                  </a:lnTo>
                  <a:lnTo>
                    <a:pt x="1746" y="1757"/>
                  </a:lnTo>
                  <a:lnTo>
                    <a:pt x="1753" y="1777"/>
                  </a:lnTo>
                  <a:lnTo>
                    <a:pt x="1753" y="1777"/>
                  </a:lnTo>
                  <a:lnTo>
                    <a:pt x="1769" y="1817"/>
                  </a:lnTo>
                  <a:lnTo>
                    <a:pt x="1786" y="1860"/>
                  </a:lnTo>
                  <a:lnTo>
                    <a:pt x="1807" y="1903"/>
                  </a:lnTo>
                  <a:lnTo>
                    <a:pt x="1831" y="1949"/>
                  </a:lnTo>
                  <a:lnTo>
                    <a:pt x="1831" y="1949"/>
                  </a:lnTo>
                  <a:lnTo>
                    <a:pt x="1839" y="1963"/>
                  </a:lnTo>
                  <a:lnTo>
                    <a:pt x="1843" y="1977"/>
                  </a:lnTo>
                  <a:lnTo>
                    <a:pt x="1847" y="1990"/>
                  </a:lnTo>
                  <a:lnTo>
                    <a:pt x="1848" y="2003"/>
                  </a:lnTo>
                  <a:lnTo>
                    <a:pt x="1848" y="2003"/>
                  </a:lnTo>
                  <a:lnTo>
                    <a:pt x="1847" y="2012"/>
                  </a:lnTo>
                  <a:lnTo>
                    <a:pt x="1845" y="2022"/>
                  </a:lnTo>
                  <a:lnTo>
                    <a:pt x="1840" y="2030"/>
                  </a:lnTo>
                  <a:lnTo>
                    <a:pt x="1835" y="2039"/>
                  </a:lnTo>
                  <a:lnTo>
                    <a:pt x="1829" y="2049"/>
                  </a:lnTo>
                  <a:lnTo>
                    <a:pt x="1821" y="2057"/>
                  </a:lnTo>
                  <a:lnTo>
                    <a:pt x="1812" y="2066"/>
                  </a:lnTo>
                  <a:lnTo>
                    <a:pt x="1802" y="2074"/>
                  </a:lnTo>
                  <a:lnTo>
                    <a:pt x="1651" y="2174"/>
                  </a:lnTo>
                  <a:lnTo>
                    <a:pt x="1651" y="2174"/>
                  </a:lnTo>
                  <a:lnTo>
                    <a:pt x="1634" y="2184"/>
                  </a:lnTo>
                  <a:lnTo>
                    <a:pt x="1618" y="2190"/>
                  </a:lnTo>
                  <a:lnTo>
                    <a:pt x="1602" y="2193"/>
                  </a:lnTo>
                  <a:lnTo>
                    <a:pt x="1588" y="2195"/>
                  </a:lnTo>
                  <a:lnTo>
                    <a:pt x="1588" y="2195"/>
                  </a:lnTo>
                  <a:lnTo>
                    <a:pt x="1578" y="2195"/>
                  </a:lnTo>
                  <a:lnTo>
                    <a:pt x="1568" y="2193"/>
                  </a:lnTo>
                  <a:lnTo>
                    <a:pt x="1561" y="2190"/>
                  </a:lnTo>
                  <a:lnTo>
                    <a:pt x="1551" y="2187"/>
                  </a:lnTo>
                  <a:lnTo>
                    <a:pt x="1541" y="2182"/>
                  </a:lnTo>
                  <a:lnTo>
                    <a:pt x="1534" y="2176"/>
                  </a:lnTo>
                  <a:lnTo>
                    <a:pt x="1516" y="2162"/>
                  </a:lnTo>
                  <a:lnTo>
                    <a:pt x="1516" y="2162"/>
                  </a:lnTo>
                  <a:lnTo>
                    <a:pt x="1492" y="2136"/>
                  </a:lnTo>
                  <a:lnTo>
                    <a:pt x="1470" y="2109"/>
                  </a:lnTo>
                  <a:lnTo>
                    <a:pt x="1449" y="2081"/>
                  </a:lnTo>
                  <a:lnTo>
                    <a:pt x="1430" y="2050"/>
                  </a:lnTo>
                  <a:lnTo>
                    <a:pt x="1430" y="2050"/>
                  </a:lnTo>
                  <a:lnTo>
                    <a:pt x="1394" y="1985"/>
                  </a:lnTo>
                  <a:lnTo>
                    <a:pt x="1357" y="1911"/>
                  </a:lnTo>
                  <a:lnTo>
                    <a:pt x="1357" y="1911"/>
                  </a:lnTo>
                  <a:lnTo>
                    <a:pt x="1322" y="1950"/>
                  </a:lnTo>
                  <a:lnTo>
                    <a:pt x="1284" y="1988"/>
                  </a:lnTo>
                  <a:lnTo>
                    <a:pt x="1248" y="2023"/>
                  </a:lnTo>
                  <a:lnTo>
                    <a:pt x="1208" y="2055"/>
                  </a:lnTo>
                  <a:lnTo>
                    <a:pt x="1168" y="2085"/>
                  </a:lnTo>
                  <a:lnTo>
                    <a:pt x="1127" y="2112"/>
                  </a:lnTo>
                  <a:lnTo>
                    <a:pt x="1084" y="2136"/>
                  </a:lnTo>
                  <a:lnTo>
                    <a:pt x="1041" y="2158"/>
                  </a:lnTo>
                  <a:lnTo>
                    <a:pt x="997" y="2177"/>
                  </a:lnTo>
                  <a:lnTo>
                    <a:pt x="950" y="2195"/>
                  </a:lnTo>
                  <a:lnTo>
                    <a:pt x="904" y="2209"/>
                  </a:lnTo>
                  <a:lnTo>
                    <a:pt x="857" y="2220"/>
                  </a:lnTo>
                  <a:lnTo>
                    <a:pt x="808" y="2230"/>
                  </a:lnTo>
                  <a:lnTo>
                    <a:pt x="757" y="2236"/>
                  </a:lnTo>
                  <a:lnTo>
                    <a:pt x="706" y="2241"/>
                  </a:lnTo>
                  <a:lnTo>
                    <a:pt x="653" y="2241"/>
                  </a:lnTo>
                  <a:lnTo>
                    <a:pt x="653" y="2241"/>
                  </a:lnTo>
                  <a:lnTo>
                    <a:pt x="617" y="2241"/>
                  </a:lnTo>
                  <a:lnTo>
                    <a:pt x="580" y="2239"/>
                  </a:lnTo>
                  <a:lnTo>
                    <a:pt x="545" y="2236"/>
                  </a:lnTo>
                  <a:lnTo>
                    <a:pt x="510" y="2231"/>
                  </a:lnTo>
                  <a:lnTo>
                    <a:pt x="477" y="2225"/>
                  </a:lnTo>
                  <a:lnTo>
                    <a:pt x="445" y="2217"/>
                  </a:lnTo>
                  <a:lnTo>
                    <a:pt x="414" y="2209"/>
                  </a:lnTo>
                  <a:lnTo>
                    <a:pt x="383" y="2198"/>
                  </a:lnTo>
                  <a:lnTo>
                    <a:pt x="353" y="2187"/>
                  </a:lnTo>
                  <a:lnTo>
                    <a:pt x="326" y="2174"/>
                  </a:lnTo>
                  <a:lnTo>
                    <a:pt x="298" y="2160"/>
                  </a:lnTo>
                  <a:lnTo>
                    <a:pt x="272" y="2146"/>
                  </a:lnTo>
                  <a:lnTo>
                    <a:pt x="247" y="2128"/>
                  </a:lnTo>
                  <a:lnTo>
                    <a:pt x="221" y="2111"/>
                  </a:lnTo>
                  <a:lnTo>
                    <a:pt x="197" y="2090"/>
                  </a:lnTo>
                  <a:lnTo>
                    <a:pt x="175" y="2069"/>
                  </a:lnTo>
                  <a:lnTo>
                    <a:pt x="175" y="2069"/>
                  </a:lnTo>
                  <a:lnTo>
                    <a:pt x="155" y="2047"/>
                  </a:lnTo>
                  <a:lnTo>
                    <a:pt x="134" y="2025"/>
                  </a:lnTo>
                  <a:lnTo>
                    <a:pt x="116" y="2001"/>
                  </a:lnTo>
                  <a:lnTo>
                    <a:pt x="99" y="1977"/>
                  </a:lnTo>
                  <a:lnTo>
                    <a:pt x="83" y="1950"/>
                  </a:lnTo>
                  <a:lnTo>
                    <a:pt x="69" y="1925"/>
                  </a:lnTo>
                  <a:lnTo>
                    <a:pt x="56" y="1896"/>
                  </a:lnTo>
                  <a:lnTo>
                    <a:pt x="43" y="1869"/>
                  </a:lnTo>
                  <a:lnTo>
                    <a:pt x="34" y="1839"/>
                  </a:lnTo>
                  <a:lnTo>
                    <a:pt x="24" y="1809"/>
                  </a:lnTo>
                  <a:lnTo>
                    <a:pt x="16" y="1779"/>
                  </a:lnTo>
                  <a:lnTo>
                    <a:pt x="10" y="1745"/>
                  </a:lnTo>
                  <a:lnTo>
                    <a:pt x="5" y="1714"/>
                  </a:lnTo>
                  <a:lnTo>
                    <a:pt x="2" y="1679"/>
                  </a:lnTo>
                  <a:lnTo>
                    <a:pt x="0" y="1645"/>
                  </a:lnTo>
                  <a:lnTo>
                    <a:pt x="0" y="1609"/>
                  </a:lnTo>
                  <a:lnTo>
                    <a:pt x="0" y="1609"/>
                  </a:lnTo>
                  <a:lnTo>
                    <a:pt x="0" y="1571"/>
                  </a:lnTo>
                  <a:lnTo>
                    <a:pt x="4" y="1534"/>
                  </a:lnTo>
                  <a:lnTo>
                    <a:pt x="7" y="1499"/>
                  </a:lnTo>
                  <a:lnTo>
                    <a:pt x="13" y="1464"/>
                  </a:lnTo>
                  <a:lnTo>
                    <a:pt x="21" y="1429"/>
                  </a:lnTo>
                  <a:lnTo>
                    <a:pt x="31" y="1396"/>
                  </a:lnTo>
                  <a:lnTo>
                    <a:pt x="42" y="1364"/>
                  </a:lnTo>
                  <a:lnTo>
                    <a:pt x="54" y="1333"/>
                  </a:lnTo>
                  <a:lnTo>
                    <a:pt x="69" y="1302"/>
                  </a:lnTo>
                  <a:lnTo>
                    <a:pt x="85" y="1274"/>
                  </a:lnTo>
                  <a:lnTo>
                    <a:pt x="102" y="1245"/>
                  </a:lnTo>
                  <a:lnTo>
                    <a:pt x="123" y="1218"/>
                  </a:lnTo>
                  <a:lnTo>
                    <a:pt x="143" y="1191"/>
                  </a:lnTo>
                  <a:lnTo>
                    <a:pt x="167" y="1166"/>
                  </a:lnTo>
                  <a:lnTo>
                    <a:pt x="191" y="1140"/>
                  </a:lnTo>
                  <a:lnTo>
                    <a:pt x="218" y="1117"/>
                  </a:lnTo>
                  <a:lnTo>
                    <a:pt x="218" y="1117"/>
                  </a:lnTo>
                  <a:lnTo>
                    <a:pt x="245" y="1094"/>
                  </a:lnTo>
                  <a:lnTo>
                    <a:pt x="274" y="1074"/>
                  </a:lnTo>
                  <a:lnTo>
                    <a:pt x="304" y="1053"/>
                  </a:lnTo>
                  <a:lnTo>
                    <a:pt x="336" y="1036"/>
                  </a:lnTo>
                  <a:lnTo>
                    <a:pt x="369" y="1018"/>
                  </a:lnTo>
                  <a:lnTo>
                    <a:pt x="402" y="1004"/>
                  </a:lnTo>
                  <a:lnTo>
                    <a:pt x="437" y="989"/>
                  </a:lnTo>
                  <a:lnTo>
                    <a:pt x="474" y="977"/>
                  </a:lnTo>
                  <a:lnTo>
                    <a:pt x="510" y="966"/>
                  </a:lnTo>
                  <a:lnTo>
                    <a:pt x="549" y="956"/>
                  </a:lnTo>
                  <a:lnTo>
                    <a:pt x="588" y="948"/>
                  </a:lnTo>
                  <a:lnTo>
                    <a:pt x="630" y="942"/>
                  </a:lnTo>
                  <a:lnTo>
                    <a:pt x="671" y="937"/>
                  </a:lnTo>
                  <a:lnTo>
                    <a:pt x="714" y="934"/>
                  </a:lnTo>
                  <a:lnTo>
                    <a:pt x="758" y="931"/>
                  </a:lnTo>
                  <a:lnTo>
                    <a:pt x="804" y="931"/>
                  </a:lnTo>
                  <a:lnTo>
                    <a:pt x="804" y="931"/>
                  </a:lnTo>
                  <a:lnTo>
                    <a:pt x="866" y="932"/>
                  </a:lnTo>
                  <a:lnTo>
                    <a:pt x="928" y="935"/>
                  </a:lnTo>
                  <a:lnTo>
                    <a:pt x="992" y="942"/>
                  </a:lnTo>
                  <a:lnTo>
                    <a:pt x="1057" y="950"/>
                  </a:lnTo>
                  <a:lnTo>
                    <a:pt x="1057" y="950"/>
                  </a:lnTo>
                  <a:lnTo>
                    <a:pt x="1124" y="959"/>
                  </a:lnTo>
                  <a:lnTo>
                    <a:pt x="1192" y="972"/>
                  </a:lnTo>
                  <a:lnTo>
                    <a:pt x="1262" y="986"/>
                  </a:lnTo>
                  <a:lnTo>
                    <a:pt x="1332" y="1002"/>
                  </a:lnTo>
                  <a:lnTo>
                    <a:pt x="1332" y="826"/>
                  </a:lnTo>
                  <a:lnTo>
                    <a:pt x="1332" y="826"/>
                  </a:lnTo>
                  <a:lnTo>
                    <a:pt x="1330" y="761"/>
                  </a:lnTo>
                  <a:lnTo>
                    <a:pt x="1329" y="729"/>
                  </a:lnTo>
                  <a:lnTo>
                    <a:pt x="1325" y="700"/>
                  </a:lnTo>
                  <a:lnTo>
                    <a:pt x="1321" y="672"/>
                  </a:lnTo>
                  <a:lnTo>
                    <a:pt x="1316" y="645"/>
                  </a:lnTo>
                  <a:lnTo>
                    <a:pt x="1311" y="618"/>
                  </a:lnTo>
                  <a:lnTo>
                    <a:pt x="1303" y="594"/>
                  </a:lnTo>
                  <a:lnTo>
                    <a:pt x="1297" y="570"/>
                  </a:lnTo>
                  <a:lnTo>
                    <a:pt x="1287" y="548"/>
                  </a:lnTo>
                  <a:lnTo>
                    <a:pt x="1279" y="527"/>
                  </a:lnTo>
                  <a:lnTo>
                    <a:pt x="1268" y="508"/>
                  </a:lnTo>
                  <a:lnTo>
                    <a:pt x="1257" y="489"/>
                  </a:lnTo>
                  <a:lnTo>
                    <a:pt x="1246" y="473"/>
                  </a:lnTo>
                  <a:lnTo>
                    <a:pt x="1233" y="457"/>
                  </a:lnTo>
                  <a:lnTo>
                    <a:pt x="1219" y="443"/>
                  </a:lnTo>
                  <a:lnTo>
                    <a:pt x="1219" y="443"/>
                  </a:lnTo>
                  <a:lnTo>
                    <a:pt x="1205" y="429"/>
                  </a:lnTo>
                  <a:lnTo>
                    <a:pt x="1189" y="416"/>
                  </a:lnTo>
                  <a:lnTo>
                    <a:pt x="1171" y="405"/>
                  </a:lnTo>
                  <a:lnTo>
                    <a:pt x="1152" y="394"/>
                  </a:lnTo>
                  <a:lnTo>
                    <a:pt x="1132" y="384"/>
                  </a:lnTo>
                  <a:lnTo>
                    <a:pt x="1111" y="375"/>
                  </a:lnTo>
                  <a:lnTo>
                    <a:pt x="1089" y="367"/>
                  </a:lnTo>
                  <a:lnTo>
                    <a:pt x="1065" y="359"/>
                  </a:lnTo>
                  <a:lnTo>
                    <a:pt x="1039" y="353"/>
                  </a:lnTo>
                  <a:lnTo>
                    <a:pt x="1014" y="348"/>
                  </a:lnTo>
                  <a:lnTo>
                    <a:pt x="985" y="343"/>
                  </a:lnTo>
                  <a:lnTo>
                    <a:pt x="957" y="338"/>
                  </a:lnTo>
                  <a:lnTo>
                    <a:pt x="927" y="335"/>
                  </a:lnTo>
                  <a:lnTo>
                    <a:pt x="896" y="334"/>
                  </a:lnTo>
                  <a:lnTo>
                    <a:pt x="830" y="332"/>
                  </a:lnTo>
                  <a:lnTo>
                    <a:pt x="830" y="332"/>
                  </a:lnTo>
                  <a:lnTo>
                    <a:pt x="798" y="332"/>
                  </a:lnTo>
                  <a:lnTo>
                    <a:pt x="766" y="334"/>
                  </a:lnTo>
                  <a:lnTo>
                    <a:pt x="734" y="337"/>
                  </a:lnTo>
                  <a:lnTo>
                    <a:pt x="703" y="340"/>
                  </a:lnTo>
                  <a:lnTo>
                    <a:pt x="638" y="349"/>
                  </a:lnTo>
                  <a:lnTo>
                    <a:pt x="572" y="364"/>
                  </a:lnTo>
                  <a:lnTo>
                    <a:pt x="572" y="364"/>
                  </a:lnTo>
                  <a:lnTo>
                    <a:pt x="506" y="380"/>
                  </a:lnTo>
                  <a:lnTo>
                    <a:pt x="441" y="399"/>
                  </a:lnTo>
                  <a:lnTo>
                    <a:pt x="377" y="421"/>
                  </a:lnTo>
                  <a:lnTo>
                    <a:pt x="313" y="445"/>
                  </a:lnTo>
                  <a:lnTo>
                    <a:pt x="313" y="445"/>
                  </a:lnTo>
                  <a:lnTo>
                    <a:pt x="264" y="465"/>
                  </a:lnTo>
                  <a:lnTo>
                    <a:pt x="231" y="476"/>
                  </a:lnTo>
                  <a:lnTo>
                    <a:pt x="231" y="476"/>
                  </a:lnTo>
                  <a:lnTo>
                    <a:pt x="209" y="481"/>
                  </a:lnTo>
                  <a:lnTo>
                    <a:pt x="193" y="483"/>
                  </a:lnTo>
                  <a:lnTo>
                    <a:pt x="193" y="483"/>
                  </a:lnTo>
                  <a:lnTo>
                    <a:pt x="180" y="481"/>
                  </a:lnTo>
                  <a:lnTo>
                    <a:pt x="170" y="478"/>
                  </a:lnTo>
                  <a:lnTo>
                    <a:pt x="162" y="472"/>
                  </a:lnTo>
                  <a:lnTo>
                    <a:pt x="155" y="464"/>
                  </a:lnTo>
                  <a:lnTo>
                    <a:pt x="150" y="453"/>
                  </a:lnTo>
                  <a:lnTo>
                    <a:pt x="145" y="440"/>
                  </a:lnTo>
                  <a:lnTo>
                    <a:pt x="143" y="424"/>
                  </a:lnTo>
                  <a:lnTo>
                    <a:pt x="142" y="407"/>
                  </a:lnTo>
                  <a:lnTo>
                    <a:pt x="142" y="289"/>
                  </a:lnTo>
                  <a:lnTo>
                    <a:pt x="142" y="289"/>
                  </a:lnTo>
                  <a:lnTo>
                    <a:pt x="143" y="262"/>
                  </a:lnTo>
                  <a:lnTo>
                    <a:pt x="147" y="240"/>
                  </a:lnTo>
                  <a:lnTo>
                    <a:pt x="151" y="221"/>
                  </a:lnTo>
                  <a:lnTo>
                    <a:pt x="159" y="206"/>
                  </a:lnTo>
                  <a:lnTo>
                    <a:pt x="159" y="206"/>
                  </a:lnTo>
                  <a:lnTo>
                    <a:pt x="169" y="194"/>
                  </a:lnTo>
                  <a:lnTo>
                    <a:pt x="185" y="181"/>
                  </a:lnTo>
                  <a:lnTo>
                    <a:pt x="202" y="168"/>
                  </a:lnTo>
                  <a:lnTo>
                    <a:pt x="226" y="156"/>
                  </a:lnTo>
                  <a:lnTo>
                    <a:pt x="226" y="156"/>
                  </a:lnTo>
                  <a:lnTo>
                    <a:pt x="258" y="140"/>
                  </a:lnTo>
                  <a:lnTo>
                    <a:pt x="291" y="125"/>
                  </a:lnTo>
                  <a:lnTo>
                    <a:pt x="328" y="111"/>
                  </a:lnTo>
                  <a:lnTo>
                    <a:pt x="364" y="97"/>
                  </a:lnTo>
                  <a:lnTo>
                    <a:pt x="402" y="84"/>
                  </a:lnTo>
                  <a:lnTo>
                    <a:pt x="442" y="71"/>
                  </a:lnTo>
                  <a:lnTo>
                    <a:pt x="528" y="46"/>
                  </a:lnTo>
                  <a:lnTo>
                    <a:pt x="528" y="46"/>
                  </a:lnTo>
                  <a:lnTo>
                    <a:pt x="572" y="37"/>
                  </a:lnTo>
                  <a:lnTo>
                    <a:pt x="617" y="27"/>
                  </a:lnTo>
                  <a:lnTo>
                    <a:pt x="663" y="19"/>
                  </a:lnTo>
                  <a:lnTo>
                    <a:pt x="709" y="13"/>
                  </a:lnTo>
                  <a:lnTo>
                    <a:pt x="755" y="8"/>
                  </a:lnTo>
                  <a:lnTo>
                    <a:pt x="803" y="3"/>
                  </a:lnTo>
                  <a:lnTo>
                    <a:pt x="852" y="2"/>
                  </a:lnTo>
                  <a:lnTo>
                    <a:pt x="901" y="0"/>
                  </a:lnTo>
                  <a:lnTo>
                    <a:pt x="901" y="0"/>
                  </a:lnTo>
                  <a:lnTo>
                    <a:pt x="954" y="2"/>
                  </a:lnTo>
                  <a:lnTo>
                    <a:pt x="1005" y="3"/>
                  </a:lnTo>
                  <a:lnTo>
                    <a:pt x="1052" y="8"/>
                  </a:lnTo>
                  <a:lnTo>
                    <a:pt x="1100" y="13"/>
                  </a:lnTo>
                  <a:lnTo>
                    <a:pt x="1146" y="19"/>
                  </a:lnTo>
                  <a:lnTo>
                    <a:pt x="1189" y="29"/>
                  </a:lnTo>
                  <a:lnTo>
                    <a:pt x="1230" y="38"/>
                  </a:lnTo>
                  <a:lnTo>
                    <a:pt x="1271" y="49"/>
                  </a:lnTo>
                  <a:lnTo>
                    <a:pt x="1310" y="62"/>
                  </a:lnTo>
                  <a:lnTo>
                    <a:pt x="1346" y="76"/>
                  </a:lnTo>
                  <a:lnTo>
                    <a:pt x="1379" y="92"/>
                  </a:lnTo>
                  <a:lnTo>
                    <a:pt x="1413" y="110"/>
                  </a:lnTo>
                  <a:lnTo>
                    <a:pt x="1445" y="129"/>
                  </a:lnTo>
                  <a:lnTo>
                    <a:pt x="1473" y="149"/>
                  </a:lnTo>
                  <a:lnTo>
                    <a:pt x="1502" y="172"/>
                  </a:lnTo>
                  <a:lnTo>
                    <a:pt x="1527" y="195"/>
                  </a:lnTo>
                  <a:lnTo>
                    <a:pt x="1527" y="195"/>
                  </a:lnTo>
                  <a:lnTo>
                    <a:pt x="1551" y="221"/>
                  </a:lnTo>
                  <a:lnTo>
                    <a:pt x="1573" y="248"/>
                  </a:lnTo>
                  <a:lnTo>
                    <a:pt x="1594" y="275"/>
                  </a:lnTo>
                  <a:lnTo>
                    <a:pt x="1615" y="305"/>
                  </a:lnTo>
                  <a:lnTo>
                    <a:pt x="1632" y="337"/>
                  </a:lnTo>
                  <a:lnTo>
                    <a:pt x="1648" y="370"/>
                  </a:lnTo>
                  <a:lnTo>
                    <a:pt x="1662" y="403"/>
                  </a:lnTo>
                  <a:lnTo>
                    <a:pt x="1677" y="440"/>
                  </a:lnTo>
                  <a:lnTo>
                    <a:pt x="1688" y="478"/>
                  </a:lnTo>
                  <a:lnTo>
                    <a:pt x="1697" y="516"/>
                  </a:lnTo>
                  <a:lnTo>
                    <a:pt x="1707" y="557"/>
                  </a:lnTo>
                  <a:lnTo>
                    <a:pt x="1713" y="599"/>
                  </a:lnTo>
                  <a:lnTo>
                    <a:pt x="1719" y="643"/>
                  </a:lnTo>
                  <a:lnTo>
                    <a:pt x="1723" y="689"/>
                  </a:lnTo>
                  <a:lnTo>
                    <a:pt x="1726" y="735"/>
                  </a:lnTo>
                  <a:lnTo>
                    <a:pt x="1726" y="785"/>
                  </a:lnTo>
                  <a:lnTo>
                    <a:pt x="1726" y="1563"/>
                  </a:lnTo>
                  <a:close/>
                  <a:moveTo>
                    <a:pt x="753" y="1928"/>
                  </a:moveTo>
                  <a:lnTo>
                    <a:pt x="753" y="1928"/>
                  </a:lnTo>
                  <a:lnTo>
                    <a:pt x="784" y="1927"/>
                  </a:lnTo>
                  <a:lnTo>
                    <a:pt x="814" y="1925"/>
                  </a:lnTo>
                  <a:lnTo>
                    <a:pt x="844" y="1922"/>
                  </a:lnTo>
                  <a:lnTo>
                    <a:pt x="874" y="1917"/>
                  </a:lnTo>
                  <a:lnTo>
                    <a:pt x="906" y="1911"/>
                  </a:lnTo>
                  <a:lnTo>
                    <a:pt x="936" y="1903"/>
                  </a:lnTo>
                  <a:lnTo>
                    <a:pt x="970" y="1893"/>
                  </a:lnTo>
                  <a:lnTo>
                    <a:pt x="1001" y="1884"/>
                  </a:lnTo>
                  <a:lnTo>
                    <a:pt x="1001" y="1884"/>
                  </a:lnTo>
                  <a:lnTo>
                    <a:pt x="1033" y="1871"/>
                  </a:lnTo>
                  <a:lnTo>
                    <a:pt x="1063" y="1857"/>
                  </a:lnTo>
                  <a:lnTo>
                    <a:pt x="1093" y="1841"/>
                  </a:lnTo>
                  <a:lnTo>
                    <a:pt x="1122" y="1823"/>
                  </a:lnTo>
                  <a:lnTo>
                    <a:pt x="1151" y="1803"/>
                  </a:lnTo>
                  <a:lnTo>
                    <a:pt x="1178" y="1780"/>
                  </a:lnTo>
                  <a:lnTo>
                    <a:pt x="1203" y="1757"/>
                  </a:lnTo>
                  <a:lnTo>
                    <a:pt x="1227" y="1731"/>
                  </a:lnTo>
                  <a:lnTo>
                    <a:pt x="1227" y="1731"/>
                  </a:lnTo>
                  <a:lnTo>
                    <a:pt x="1241" y="1714"/>
                  </a:lnTo>
                  <a:lnTo>
                    <a:pt x="1254" y="1696"/>
                  </a:lnTo>
                  <a:lnTo>
                    <a:pt x="1267" y="1677"/>
                  </a:lnTo>
                  <a:lnTo>
                    <a:pt x="1278" y="1658"/>
                  </a:lnTo>
                  <a:lnTo>
                    <a:pt x="1287" y="1639"/>
                  </a:lnTo>
                  <a:lnTo>
                    <a:pt x="1295" y="1620"/>
                  </a:lnTo>
                  <a:lnTo>
                    <a:pt x="1303" y="1599"/>
                  </a:lnTo>
                  <a:lnTo>
                    <a:pt x="1310" y="1577"/>
                  </a:lnTo>
                  <a:lnTo>
                    <a:pt x="1310" y="1577"/>
                  </a:lnTo>
                  <a:lnTo>
                    <a:pt x="1319" y="1533"/>
                  </a:lnTo>
                  <a:lnTo>
                    <a:pt x="1327" y="1483"/>
                  </a:lnTo>
                  <a:lnTo>
                    <a:pt x="1330" y="1429"/>
                  </a:lnTo>
                  <a:lnTo>
                    <a:pt x="1332" y="1371"/>
                  </a:lnTo>
                  <a:lnTo>
                    <a:pt x="1332" y="1269"/>
                  </a:lnTo>
                  <a:lnTo>
                    <a:pt x="1332" y="1269"/>
                  </a:lnTo>
                  <a:lnTo>
                    <a:pt x="1279" y="1258"/>
                  </a:lnTo>
                  <a:lnTo>
                    <a:pt x="1225" y="1247"/>
                  </a:lnTo>
                  <a:lnTo>
                    <a:pt x="1170" y="1237"/>
                  </a:lnTo>
                  <a:lnTo>
                    <a:pt x="1113" y="1229"/>
                  </a:lnTo>
                  <a:lnTo>
                    <a:pt x="1113" y="1229"/>
                  </a:lnTo>
                  <a:lnTo>
                    <a:pt x="1055" y="1223"/>
                  </a:lnTo>
                  <a:lnTo>
                    <a:pt x="998" y="1220"/>
                  </a:lnTo>
                  <a:lnTo>
                    <a:pt x="943" y="1217"/>
                  </a:lnTo>
                  <a:lnTo>
                    <a:pt x="889" y="1215"/>
                  </a:lnTo>
                  <a:lnTo>
                    <a:pt x="889" y="1215"/>
                  </a:lnTo>
                  <a:lnTo>
                    <a:pt x="830" y="1217"/>
                  </a:lnTo>
                  <a:lnTo>
                    <a:pt x="776" y="1221"/>
                  </a:lnTo>
                  <a:lnTo>
                    <a:pt x="726" y="1229"/>
                  </a:lnTo>
                  <a:lnTo>
                    <a:pt x="679" y="1239"/>
                  </a:lnTo>
                  <a:lnTo>
                    <a:pt x="658" y="1245"/>
                  </a:lnTo>
                  <a:lnTo>
                    <a:pt x="638" y="1253"/>
                  </a:lnTo>
                  <a:lnTo>
                    <a:pt x="617" y="1261"/>
                  </a:lnTo>
                  <a:lnTo>
                    <a:pt x="598" y="1269"/>
                  </a:lnTo>
                  <a:lnTo>
                    <a:pt x="580" y="1279"/>
                  </a:lnTo>
                  <a:lnTo>
                    <a:pt x="563" y="1290"/>
                  </a:lnTo>
                  <a:lnTo>
                    <a:pt x="547" y="1301"/>
                  </a:lnTo>
                  <a:lnTo>
                    <a:pt x="531" y="1312"/>
                  </a:lnTo>
                  <a:lnTo>
                    <a:pt x="531" y="1312"/>
                  </a:lnTo>
                  <a:lnTo>
                    <a:pt x="518" y="1325"/>
                  </a:lnTo>
                  <a:lnTo>
                    <a:pt x="504" y="1337"/>
                  </a:lnTo>
                  <a:lnTo>
                    <a:pt x="491" y="1350"/>
                  </a:lnTo>
                  <a:lnTo>
                    <a:pt x="480" y="1366"/>
                  </a:lnTo>
                  <a:lnTo>
                    <a:pt x="471" y="1380"/>
                  </a:lnTo>
                  <a:lnTo>
                    <a:pt x="460" y="1396"/>
                  </a:lnTo>
                  <a:lnTo>
                    <a:pt x="452" y="1412"/>
                  </a:lnTo>
                  <a:lnTo>
                    <a:pt x="444" y="1429"/>
                  </a:lnTo>
                  <a:lnTo>
                    <a:pt x="437" y="1447"/>
                  </a:lnTo>
                  <a:lnTo>
                    <a:pt x="431" y="1464"/>
                  </a:lnTo>
                  <a:lnTo>
                    <a:pt x="426" y="1483"/>
                  </a:lnTo>
                  <a:lnTo>
                    <a:pt x="421" y="1504"/>
                  </a:lnTo>
                  <a:lnTo>
                    <a:pt x="418" y="1523"/>
                  </a:lnTo>
                  <a:lnTo>
                    <a:pt x="417" y="1544"/>
                  </a:lnTo>
                  <a:lnTo>
                    <a:pt x="415" y="1588"/>
                  </a:lnTo>
                  <a:lnTo>
                    <a:pt x="415" y="1588"/>
                  </a:lnTo>
                  <a:lnTo>
                    <a:pt x="415" y="1628"/>
                  </a:lnTo>
                  <a:lnTo>
                    <a:pt x="420" y="1666"/>
                  </a:lnTo>
                  <a:lnTo>
                    <a:pt x="426" y="1703"/>
                  </a:lnTo>
                  <a:lnTo>
                    <a:pt x="436" y="1736"/>
                  </a:lnTo>
                  <a:lnTo>
                    <a:pt x="448" y="1766"/>
                  </a:lnTo>
                  <a:lnTo>
                    <a:pt x="464" y="1793"/>
                  </a:lnTo>
                  <a:lnTo>
                    <a:pt x="482" y="1819"/>
                  </a:lnTo>
                  <a:lnTo>
                    <a:pt x="502" y="1841"/>
                  </a:lnTo>
                  <a:lnTo>
                    <a:pt x="502" y="1841"/>
                  </a:lnTo>
                  <a:lnTo>
                    <a:pt x="526" y="1861"/>
                  </a:lnTo>
                  <a:lnTo>
                    <a:pt x="552" y="1879"/>
                  </a:lnTo>
                  <a:lnTo>
                    <a:pt x="579" y="1893"/>
                  </a:lnTo>
                  <a:lnTo>
                    <a:pt x="609" y="1906"/>
                  </a:lnTo>
                  <a:lnTo>
                    <a:pt x="642" y="1915"/>
                  </a:lnTo>
                  <a:lnTo>
                    <a:pt x="677" y="1922"/>
                  </a:lnTo>
                  <a:lnTo>
                    <a:pt x="714" y="1927"/>
                  </a:lnTo>
                  <a:lnTo>
                    <a:pt x="753" y="1928"/>
                  </a:lnTo>
                  <a:lnTo>
                    <a:pt x="753" y="1928"/>
                  </a:lnTo>
                  <a:close/>
                  <a:moveTo>
                    <a:pt x="2677" y="2187"/>
                  </a:moveTo>
                  <a:lnTo>
                    <a:pt x="2677" y="2187"/>
                  </a:lnTo>
                  <a:lnTo>
                    <a:pt x="2647" y="2185"/>
                  </a:lnTo>
                  <a:lnTo>
                    <a:pt x="2622" y="2181"/>
                  </a:lnTo>
                  <a:lnTo>
                    <a:pt x="2611" y="2177"/>
                  </a:lnTo>
                  <a:lnTo>
                    <a:pt x="2601" y="2174"/>
                  </a:lnTo>
                  <a:lnTo>
                    <a:pt x="2593" y="2170"/>
                  </a:lnTo>
                  <a:lnTo>
                    <a:pt x="2585" y="2165"/>
                  </a:lnTo>
                  <a:lnTo>
                    <a:pt x="2585" y="2165"/>
                  </a:lnTo>
                  <a:lnTo>
                    <a:pt x="2577" y="2157"/>
                  </a:lnTo>
                  <a:lnTo>
                    <a:pt x="2571" y="2149"/>
                  </a:lnTo>
                  <a:lnTo>
                    <a:pt x="2565" y="2139"/>
                  </a:lnTo>
                  <a:lnTo>
                    <a:pt x="2558" y="2128"/>
                  </a:lnTo>
                  <a:lnTo>
                    <a:pt x="2546" y="2103"/>
                  </a:lnTo>
                  <a:lnTo>
                    <a:pt x="2534" y="2069"/>
                  </a:lnTo>
                  <a:lnTo>
                    <a:pt x="1974" y="219"/>
                  </a:lnTo>
                  <a:lnTo>
                    <a:pt x="1974" y="219"/>
                  </a:lnTo>
                  <a:lnTo>
                    <a:pt x="1964" y="186"/>
                  </a:lnTo>
                  <a:lnTo>
                    <a:pt x="1958" y="159"/>
                  </a:lnTo>
                  <a:lnTo>
                    <a:pt x="1953" y="138"/>
                  </a:lnTo>
                  <a:lnTo>
                    <a:pt x="1951" y="122"/>
                  </a:lnTo>
                  <a:lnTo>
                    <a:pt x="1951" y="122"/>
                  </a:lnTo>
                  <a:lnTo>
                    <a:pt x="1953" y="108"/>
                  </a:lnTo>
                  <a:lnTo>
                    <a:pt x="1956" y="97"/>
                  </a:lnTo>
                  <a:lnTo>
                    <a:pt x="1961" y="86"/>
                  </a:lnTo>
                  <a:lnTo>
                    <a:pt x="1967" y="78"/>
                  </a:lnTo>
                  <a:lnTo>
                    <a:pt x="1975" y="71"/>
                  </a:lnTo>
                  <a:lnTo>
                    <a:pt x="1985" y="67"/>
                  </a:lnTo>
                  <a:lnTo>
                    <a:pt x="1997" y="65"/>
                  </a:lnTo>
                  <a:lnTo>
                    <a:pt x="2010" y="64"/>
                  </a:lnTo>
                  <a:lnTo>
                    <a:pt x="2245" y="64"/>
                  </a:lnTo>
                  <a:lnTo>
                    <a:pt x="2245" y="64"/>
                  </a:lnTo>
                  <a:lnTo>
                    <a:pt x="2277" y="65"/>
                  </a:lnTo>
                  <a:lnTo>
                    <a:pt x="2302" y="70"/>
                  </a:lnTo>
                  <a:lnTo>
                    <a:pt x="2314" y="73"/>
                  </a:lnTo>
                  <a:lnTo>
                    <a:pt x="2323" y="76"/>
                  </a:lnTo>
                  <a:lnTo>
                    <a:pt x="2333" y="81"/>
                  </a:lnTo>
                  <a:lnTo>
                    <a:pt x="2339" y="86"/>
                  </a:lnTo>
                  <a:lnTo>
                    <a:pt x="2339" y="86"/>
                  </a:lnTo>
                  <a:lnTo>
                    <a:pt x="2347" y="94"/>
                  </a:lnTo>
                  <a:lnTo>
                    <a:pt x="2353" y="102"/>
                  </a:lnTo>
                  <a:lnTo>
                    <a:pt x="2366" y="122"/>
                  </a:lnTo>
                  <a:lnTo>
                    <a:pt x="2377" y="148"/>
                  </a:lnTo>
                  <a:lnTo>
                    <a:pt x="2388" y="181"/>
                  </a:lnTo>
                  <a:lnTo>
                    <a:pt x="2790" y="1765"/>
                  </a:lnTo>
                  <a:lnTo>
                    <a:pt x="3164" y="181"/>
                  </a:lnTo>
                  <a:lnTo>
                    <a:pt x="3164" y="181"/>
                  </a:lnTo>
                  <a:lnTo>
                    <a:pt x="3171" y="148"/>
                  </a:lnTo>
                  <a:lnTo>
                    <a:pt x="3183" y="122"/>
                  </a:lnTo>
                  <a:lnTo>
                    <a:pt x="3189" y="111"/>
                  </a:lnTo>
                  <a:lnTo>
                    <a:pt x="3195" y="102"/>
                  </a:lnTo>
                  <a:lnTo>
                    <a:pt x="3202" y="94"/>
                  </a:lnTo>
                  <a:lnTo>
                    <a:pt x="3210" y="86"/>
                  </a:lnTo>
                  <a:lnTo>
                    <a:pt x="3210" y="86"/>
                  </a:lnTo>
                  <a:lnTo>
                    <a:pt x="3218" y="81"/>
                  </a:lnTo>
                  <a:lnTo>
                    <a:pt x="3226" y="76"/>
                  </a:lnTo>
                  <a:lnTo>
                    <a:pt x="3237" y="73"/>
                  </a:lnTo>
                  <a:lnTo>
                    <a:pt x="3248" y="70"/>
                  </a:lnTo>
                  <a:lnTo>
                    <a:pt x="3275" y="65"/>
                  </a:lnTo>
                  <a:lnTo>
                    <a:pt x="3305" y="64"/>
                  </a:lnTo>
                  <a:lnTo>
                    <a:pt x="3499" y="64"/>
                  </a:lnTo>
                  <a:lnTo>
                    <a:pt x="3499" y="64"/>
                  </a:lnTo>
                  <a:lnTo>
                    <a:pt x="3529" y="65"/>
                  </a:lnTo>
                  <a:lnTo>
                    <a:pt x="3556" y="70"/>
                  </a:lnTo>
                  <a:lnTo>
                    <a:pt x="3567" y="73"/>
                  </a:lnTo>
                  <a:lnTo>
                    <a:pt x="3578" y="76"/>
                  </a:lnTo>
                  <a:lnTo>
                    <a:pt x="3586" y="81"/>
                  </a:lnTo>
                  <a:lnTo>
                    <a:pt x="3594" y="86"/>
                  </a:lnTo>
                  <a:lnTo>
                    <a:pt x="3594" y="86"/>
                  </a:lnTo>
                  <a:lnTo>
                    <a:pt x="3602" y="94"/>
                  </a:lnTo>
                  <a:lnTo>
                    <a:pt x="3608" y="102"/>
                  </a:lnTo>
                  <a:lnTo>
                    <a:pt x="3615" y="111"/>
                  </a:lnTo>
                  <a:lnTo>
                    <a:pt x="3621" y="122"/>
                  </a:lnTo>
                  <a:lnTo>
                    <a:pt x="3631" y="148"/>
                  </a:lnTo>
                  <a:lnTo>
                    <a:pt x="3640" y="181"/>
                  </a:lnTo>
                  <a:lnTo>
                    <a:pt x="4018" y="1785"/>
                  </a:lnTo>
                  <a:lnTo>
                    <a:pt x="4433" y="181"/>
                  </a:lnTo>
                  <a:lnTo>
                    <a:pt x="4433" y="181"/>
                  </a:lnTo>
                  <a:lnTo>
                    <a:pt x="4444" y="148"/>
                  </a:lnTo>
                  <a:lnTo>
                    <a:pt x="4455" y="122"/>
                  </a:lnTo>
                  <a:lnTo>
                    <a:pt x="4468" y="102"/>
                  </a:lnTo>
                  <a:lnTo>
                    <a:pt x="4474" y="94"/>
                  </a:lnTo>
                  <a:lnTo>
                    <a:pt x="4481" y="86"/>
                  </a:lnTo>
                  <a:lnTo>
                    <a:pt x="4481" y="86"/>
                  </a:lnTo>
                  <a:lnTo>
                    <a:pt x="4489" y="81"/>
                  </a:lnTo>
                  <a:lnTo>
                    <a:pt x="4496" y="76"/>
                  </a:lnTo>
                  <a:lnTo>
                    <a:pt x="4506" y="73"/>
                  </a:lnTo>
                  <a:lnTo>
                    <a:pt x="4517" y="70"/>
                  </a:lnTo>
                  <a:lnTo>
                    <a:pt x="4544" y="65"/>
                  </a:lnTo>
                  <a:lnTo>
                    <a:pt x="4574" y="64"/>
                  </a:lnTo>
                  <a:lnTo>
                    <a:pt x="4797" y="64"/>
                  </a:lnTo>
                  <a:lnTo>
                    <a:pt x="4797" y="64"/>
                  </a:lnTo>
                  <a:lnTo>
                    <a:pt x="4811" y="65"/>
                  </a:lnTo>
                  <a:lnTo>
                    <a:pt x="4822" y="67"/>
                  </a:lnTo>
                  <a:lnTo>
                    <a:pt x="4833" y="71"/>
                  </a:lnTo>
                  <a:lnTo>
                    <a:pt x="4841" y="78"/>
                  </a:lnTo>
                  <a:lnTo>
                    <a:pt x="4848" y="86"/>
                  </a:lnTo>
                  <a:lnTo>
                    <a:pt x="4852" y="97"/>
                  </a:lnTo>
                  <a:lnTo>
                    <a:pt x="4854" y="108"/>
                  </a:lnTo>
                  <a:lnTo>
                    <a:pt x="4856" y="122"/>
                  </a:lnTo>
                  <a:lnTo>
                    <a:pt x="4856" y="122"/>
                  </a:lnTo>
                  <a:lnTo>
                    <a:pt x="4854" y="140"/>
                  </a:lnTo>
                  <a:lnTo>
                    <a:pt x="4851" y="160"/>
                  </a:lnTo>
                  <a:lnTo>
                    <a:pt x="4851" y="160"/>
                  </a:lnTo>
                  <a:lnTo>
                    <a:pt x="4844" y="184"/>
                  </a:lnTo>
                  <a:lnTo>
                    <a:pt x="4835" y="219"/>
                  </a:lnTo>
                  <a:lnTo>
                    <a:pt x="4257" y="2069"/>
                  </a:lnTo>
                  <a:lnTo>
                    <a:pt x="4257" y="2069"/>
                  </a:lnTo>
                  <a:lnTo>
                    <a:pt x="4245" y="2103"/>
                  </a:lnTo>
                  <a:lnTo>
                    <a:pt x="4233" y="2128"/>
                  </a:lnTo>
                  <a:lnTo>
                    <a:pt x="4226" y="2139"/>
                  </a:lnTo>
                  <a:lnTo>
                    <a:pt x="4220" y="2149"/>
                  </a:lnTo>
                  <a:lnTo>
                    <a:pt x="4214" y="2157"/>
                  </a:lnTo>
                  <a:lnTo>
                    <a:pt x="4206" y="2165"/>
                  </a:lnTo>
                  <a:lnTo>
                    <a:pt x="4206" y="2165"/>
                  </a:lnTo>
                  <a:lnTo>
                    <a:pt x="4198" y="2170"/>
                  </a:lnTo>
                  <a:lnTo>
                    <a:pt x="4190" y="2174"/>
                  </a:lnTo>
                  <a:lnTo>
                    <a:pt x="4179" y="2177"/>
                  </a:lnTo>
                  <a:lnTo>
                    <a:pt x="4169" y="2181"/>
                  </a:lnTo>
                  <a:lnTo>
                    <a:pt x="4144" y="2185"/>
                  </a:lnTo>
                  <a:lnTo>
                    <a:pt x="4114" y="2187"/>
                  </a:lnTo>
                  <a:lnTo>
                    <a:pt x="3909" y="2187"/>
                  </a:lnTo>
                  <a:lnTo>
                    <a:pt x="3909" y="2187"/>
                  </a:lnTo>
                  <a:lnTo>
                    <a:pt x="3877" y="2185"/>
                  </a:lnTo>
                  <a:lnTo>
                    <a:pt x="3864" y="2184"/>
                  </a:lnTo>
                  <a:lnTo>
                    <a:pt x="3851" y="2181"/>
                  </a:lnTo>
                  <a:lnTo>
                    <a:pt x="3840" y="2177"/>
                  </a:lnTo>
                  <a:lnTo>
                    <a:pt x="3829" y="2173"/>
                  </a:lnTo>
                  <a:lnTo>
                    <a:pt x="3820" y="2168"/>
                  </a:lnTo>
                  <a:lnTo>
                    <a:pt x="3812" y="2162"/>
                  </a:lnTo>
                  <a:lnTo>
                    <a:pt x="3812" y="2162"/>
                  </a:lnTo>
                  <a:lnTo>
                    <a:pt x="3805" y="2155"/>
                  </a:lnTo>
                  <a:lnTo>
                    <a:pt x="3799" y="2146"/>
                  </a:lnTo>
                  <a:lnTo>
                    <a:pt x="3793" y="2136"/>
                  </a:lnTo>
                  <a:lnTo>
                    <a:pt x="3786" y="2125"/>
                  </a:lnTo>
                  <a:lnTo>
                    <a:pt x="3775" y="2098"/>
                  </a:lnTo>
                  <a:lnTo>
                    <a:pt x="3766" y="2066"/>
                  </a:lnTo>
                  <a:lnTo>
                    <a:pt x="3394" y="524"/>
                  </a:lnTo>
                  <a:lnTo>
                    <a:pt x="3025" y="2066"/>
                  </a:lnTo>
                  <a:lnTo>
                    <a:pt x="3025" y="2066"/>
                  </a:lnTo>
                  <a:lnTo>
                    <a:pt x="3016" y="2098"/>
                  </a:lnTo>
                  <a:lnTo>
                    <a:pt x="3005" y="2125"/>
                  </a:lnTo>
                  <a:lnTo>
                    <a:pt x="2998" y="2136"/>
                  </a:lnTo>
                  <a:lnTo>
                    <a:pt x="2992" y="2146"/>
                  </a:lnTo>
                  <a:lnTo>
                    <a:pt x="2986" y="2155"/>
                  </a:lnTo>
                  <a:lnTo>
                    <a:pt x="2979" y="2162"/>
                  </a:lnTo>
                  <a:lnTo>
                    <a:pt x="2979" y="2162"/>
                  </a:lnTo>
                  <a:lnTo>
                    <a:pt x="2971" y="2168"/>
                  </a:lnTo>
                  <a:lnTo>
                    <a:pt x="2962" y="2173"/>
                  </a:lnTo>
                  <a:lnTo>
                    <a:pt x="2951" y="2177"/>
                  </a:lnTo>
                  <a:lnTo>
                    <a:pt x="2940" y="2181"/>
                  </a:lnTo>
                  <a:lnTo>
                    <a:pt x="2927" y="2184"/>
                  </a:lnTo>
                  <a:lnTo>
                    <a:pt x="2914" y="2185"/>
                  </a:lnTo>
                  <a:lnTo>
                    <a:pt x="2882" y="2187"/>
                  </a:lnTo>
                  <a:lnTo>
                    <a:pt x="2677" y="2187"/>
                  </a:lnTo>
                  <a:close/>
                  <a:moveTo>
                    <a:pt x="5752" y="2251"/>
                  </a:moveTo>
                  <a:lnTo>
                    <a:pt x="5752" y="2251"/>
                  </a:lnTo>
                  <a:lnTo>
                    <a:pt x="5705" y="2249"/>
                  </a:lnTo>
                  <a:lnTo>
                    <a:pt x="5658" y="2247"/>
                  </a:lnTo>
                  <a:lnTo>
                    <a:pt x="5612" y="2244"/>
                  </a:lnTo>
                  <a:lnTo>
                    <a:pt x="5566" y="2239"/>
                  </a:lnTo>
                  <a:lnTo>
                    <a:pt x="5520" y="2233"/>
                  </a:lnTo>
                  <a:lnTo>
                    <a:pt x="5474" y="2227"/>
                  </a:lnTo>
                  <a:lnTo>
                    <a:pt x="5429" y="2217"/>
                  </a:lnTo>
                  <a:lnTo>
                    <a:pt x="5383" y="2208"/>
                  </a:lnTo>
                  <a:lnTo>
                    <a:pt x="5383" y="2208"/>
                  </a:lnTo>
                  <a:lnTo>
                    <a:pt x="5340" y="2198"/>
                  </a:lnTo>
                  <a:lnTo>
                    <a:pt x="5299" y="2187"/>
                  </a:lnTo>
                  <a:lnTo>
                    <a:pt x="5261" y="2174"/>
                  </a:lnTo>
                  <a:lnTo>
                    <a:pt x="5224" y="2163"/>
                  </a:lnTo>
                  <a:lnTo>
                    <a:pt x="5191" y="2150"/>
                  </a:lnTo>
                  <a:lnTo>
                    <a:pt x="5161" y="2138"/>
                  </a:lnTo>
                  <a:lnTo>
                    <a:pt x="5132" y="2125"/>
                  </a:lnTo>
                  <a:lnTo>
                    <a:pt x="5107" y="2112"/>
                  </a:lnTo>
                  <a:lnTo>
                    <a:pt x="5107" y="2112"/>
                  </a:lnTo>
                  <a:lnTo>
                    <a:pt x="5081" y="2095"/>
                  </a:lnTo>
                  <a:lnTo>
                    <a:pt x="5059" y="2077"/>
                  </a:lnTo>
                  <a:lnTo>
                    <a:pt x="5051" y="2069"/>
                  </a:lnTo>
                  <a:lnTo>
                    <a:pt x="5043" y="2062"/>
                  </a:lnTo>
                  <a:lnTo>
                    <a:pt x="5038" y="2054"/>
                  </a:lnTo>
                  <a:lnTo>
                    <a:pt x="5033" y="2044"/>
                  </a:lnTo>
                  <a:lnTo>
                    <a:pt x="5033" y="2044"/>
                  </a:lnTo>
                  <a:lnTo>
                    <a:pt x="5027" y="2028"/>
                  </a:lnTo>
                  <a:lnTo>
                    <a:pt x="5022" y="2011"/>
                  </a:lnTo>
                  <a:lnTo>
                    <a:pt x="5019" y="1995"/>
                  </a:lnTo>
                  <a:lnTo>
                    <a:pt x="5019" y="1977"/>
                  </a:lnTo>
                  <a:lnTo>
                    <a:pt x="5019" y="1857"/>
                  </a:lnTo>
                  <a:lnTo>
                    <a:pt x="5019" y="1857"/>
                  </a:lnTo>
                  <a:lnTo>
                    <a:pt x="5019" y="1839"/>
                  </a:lnTo>
                  <a:lnTo>
                    <a:pt x="5022" y="1823"/>
                  </a:lnTo>
                  <a:lnTo>
                    <a:pt x="5027" y="1811"/>
                  </a:lnTo>
                  <a:lnTo>
                    <a:pt x="5032" y="1799"/>
                  </a:lnTo>
                  <a:lnTo>
                    <a:pt x="5040" y="1792"/>
                  </a:lnTo>
                  <a:lnTo>
                    <a:pt x="5049" y="1785"/>
                  </a:lnTo>
                  <a:lnTo>
                    <a:pt x="5060" y="1782"/>
                  </a:lnTo>
                  <a:lnTo>
                    <a:pt x="5073" y="1780"/>
                  </a:lnTo>
                  <a:lnTo>
                    <a:pt x="5073" y="1780"/>
                  </a:lnTo>
                  <a:lnTo>
                    <a:pt x="5084" y="1782"/>
                  </a:lnTo>
                  <a:lnTo>
                    <a:pt x="5095" y="1784"/>
                  </a:lnTo>
                  <a:lnTo>
                    <a:pt x="5118" y="1790"/>
                  </a:lnTo>
                  <a:lnTo>
                    <a:pt x="5118" y="1790"/>
                  </a:lnTo>
                  <a:lnTo>
                    <a:pt x="5145" y="1799"/>
                  </a:lnTo>
                  <a:lnTo>
                    <a:pt x="5178" y="1814"/>
                  </a:lnTo>
                  <a:lnTo>
                    <a:pt x="5178" y="1814"/>
                  </a:lnTo>
                  <a:lnTo>
                    <a:pt x="5208" y="1828"/>
                  </a:lnTo>
                  <a:lnTo>
                    <a:pt x="5240" y="1839"/>
                  </a:lnTo>
                  <a:lnTo>
                    <a:pt x="5272" y="1852"/>
                  </a:lnTo>
                  <a:lnTo>
                    <a:pt x="5305" y="1863"/>
                  </a:lnTo>
                  <a:lnTo>
                    <a:pt x="5372" y="1882"/>
                  </a:lnTo>
                  <a:lnTo>
                    <a:pt x="5442" y="1898"/>
                  </a:lnTo>
                  <a:lnTo>
                    <a:pt x="5442" y="1898"/>
                  </a:lnTo>
                  <a:lnTo>
                    <a:pt x="5513" y="1911"/>
                  </a:lnTo>
                  <a:lnTo>
                    <a:pt x="5585" y="1920"/>
                  </a:lnTo>
                  <a:lnTo>
                    <a:pt x="5656" y="1925"/>
                  </a:lnTo>
                  <a:lnTo>
                    <a:pt x="5728" y="1928"/>
                  </a:lnTo>
                  <a:lnTo>
                    <a:pt x="5728" y="1928"/>
                  </a:lnTo>
                  <a:lnTo>
                    <a:pt x="5782" y="1927"/>
                  </a:lnTo>
                  <a:lnTo>
                    <a:pt x="5834" y="1922"/>
                  </a:lnTo>
                  <a:lnTo>
                    <a:pt x="5882" y="1915"/>
                  </a:lnTo>
                  <a:lnTo>
                    <a:pt x="5928" y="1907"/>
                  </a:lnTo>
                  <a:lnTo>
                    <a:pt x="5969" y="1896"/>
                  </a:lnTo>
                  <a:lnTo>
                    <a:pt x="6009" y="1882"/>
                  </a:lnTo>
                  <a:lnTo>
                    <a:pt x="6044" y="1866"/>
                  </a:lnTo>
                  <a:lnTo>
                    <a:pt x="6077" y="1847"/>
                  </a:lnTo>
                  <a:lnTo>
                    <a:pt x="6077" y="1847"/>
                  </a:lnTo>
                  <a:lnTo>
                    <a:pt x="6092" y="1838"/>
                  </a:lnTo>
                  <a:lnTo>
                    <a:pt x="6106" y="1826"/>
                  </a:lnTo>
                  <a:lnTo>
                    <a:pt x="6119" y="1815"/>
                  </a:lnTo>
                  <a:lnTo>
                    <a:pt x="6131" y="1804"/>
                  </a:lnTo>
                  <a:lnTo>
                    <a:pt x="6142" y="1792"/>
                  </a:lnTo>
                  <a:lnTo>
                    <a:pt x="6152" y="1779"/>
                  </a:lnTo>
                  <a:lnTo>
                    <a:pt x="6161" y="1766"/>
                  </a:lnTo>
                  <a:lnTo>
                    <a:pt x="6169" y="1752"/>
                  </a:lnTo>
                  <a:lnTo>
                    <a:pt x="6177" y="1738"/>
                  </a:lnTo>
                  <a:lnTo>
                    <a:pt x="6184" y="1722"/>
                  </a:lnTo>
                  <a:lnTo>
                    <a:pt x="6188" y="1707"/>
                  </a:lnTo>
                  <a:lnTo>
                    <a:pt x="6193" y="1691"/>
                  </a:lnTo>
                  <a:lnTo>
                    <a:pt x="6196" y="1674"/>
                  </a:lnTo>
                  <a:lnTo>
                    <a:pt x="6198" y="1657"/>
                  </a:lnTo>
                  <a:lnTo>
                    <a:pt x="6200" y="1639"/>
                  </a:lnTo>
                  <a:lnTo>
                    <a:pt x="6201" y="1622"/>
                  </a:lnTo>
                  <a:lnTo>
                    <a:pt x="6201" y="1622"/>
                  </a:lnTo>
                  <a:lnTo>
                    <a:pt x="6200" y="1598"/>
                  </a:lnTo>
                  <a:lnTo>
                    <a:pt x="6196" y="1574"/>
                  </a:lnTo>
                  <a:lnTo>
                    <a:pt x="6192" y="1552"/>
                  </a:lnTo>
                  <a:lnTo>
                    <a:pt x="6184" y="1529"/>
                  </a:lnTo>
                  <a:lnTo>
                    <a:pt x="6176" y="1509"/>
                  </a:lnTo>
                  <a:lnTo>
                    <a:pt x="6165" y="1490"/>
                  </a:lnTo>
                  <a:lnTo>
                    <a:pt x="6150" y="1471"/>
                  </a:lnTo>
                  <a:lnTo>
                    <a:pt x="6136" y="1455"/>
                  </a:lnTo>
                  <a:lnTo>
                    <a:pt x="6136" y="1455"/>
                  </a:lnTo>
                  <a:lnTo>
                    <a:pt x="6117" y="1437"/>
                  </a:lnTo>
                  <a:lnTo>
                    <a:pt x="6096" y="1421"/>
                  </a:lnTo>
                  <a:lnTo>
                    <a:pt x="6071" y="1406"/>
                  </a:lnTo>
                  <a:lnTo>
                    <a:pt x="6042" y="1390"/>
                  </a:lnTo>
                  <a:lnTo>
                    <a:pt x="6011" y="1374"/>
                  </a:lnTo>
                  <a:lnTo>
                    <a:pt x="5976" y="1358"/>
                  </a:lnTo>
                  <a:lnTo>
                    <a:pt x="5937" y="1344"/>
                  </a:lnTo>
                  <a:lnTo>
                    <a:pt x="5895" y="1328"/>
                  </a:lnTo>
                  <a:lnTo>
                    <a:pt x="5547" y="1220"/>
                  </a:lnTo>
                  <a:lnTo>
                    <a:pt x="5547" y="1220"/>
                  </a:lnTo>
                  <a:lnTo>
                    <a:pt x="5483" y="1198"/>
                  </a:lnTo>
                  <a:lnTo>
                    <a:pt x="5453" y="1185"/>
                  </a:lnTo>
                  <a:lnTo>
                    <a:pt x="5424" y="1174"/>
                  </a:lnTo>
                  <a:lnTo>
                    <a:pt x="5396" y="1159"/>
                  </a:lnTo>
                  <a:lnTo>
                    <a:pt x="5369" y="1147"/>
                  </a:lnTo>
                  <a:lnTo>
                    <a:pt x="5343" y="1132"/>
                  </a:lnTo>
                  <a:lnTo>
                    <a:pt x="5319" y="1117"/>
                  </a:lnTo>
                  <a:lnTo>
                    <a:pt x="5296" y="1102"/>
                  </a:lnTo>
                  <a:lnTo>
                    <a:pt x="5273" y="1085"/>
                  </a:lnTo>
                  <a:lnTo>
                    <a:pt x="5253" y="1069"/>
                  </a:lnTo>
                  <a:lnTo>
                    <a:pt x="5232" y="1051"/>
                  </a:lnTo>
                  <a:lnTo>
                    <a:pt x="5213" y="1034"/>
                  </a:lnTo>
                  <a:lnTo>
                    <a:pt x="5195" y="1015"/>
                  </a:lnTo>
                  <a:lnTo>
                    <a:pt x="5180" y="996"/>
                  </a:lnTo>
                  <a:lnTo>
                    <a:pt x="5164" y="977"/>
                  </a:lnTo>
                  <a:lnTo>
                    <a:pt x="5164" y="977"/>
                  </a:lnTo>
                  <a:lnTo>
                    <a:pt x="5135" y="937"/>
                  </a:lnTo>
                  <a:lnTo>
                    <a:pt x="5111" y="896"/>
                  </a:lnTo>
                  <a:lnTo>
                    <a:pt x="5091" y="853"/>
                  </a:lnTo>
                  <a:lnTo>
                    <a:pt x="5073" y="810"/>
                  </a:lnTo>
                  <a:lnTo>
                    <a:pt x="5067" y="788"/>
                  </a:lnTo>
                  <a:lnTo>
                    <a:pt x="5060" y="766"/>
                  </a:lnTo>
                  <a:lnTo>
                    <a:pt x="5056" y="743"/>
                  </a:lnTo>
                  <a:lnTo>
                    <a:pt x="5051" y="721"/>
                  </a:lnTo>
                  <a:lnTo>
                    <a:pt x="5048" y="699"/>
                  </a:lnTo>
                  <a:lnTo>
                    <a:pt x="5046" y="675"/>
                  </a:lnTo>
                  <a:lnTo>
                    <a:pt x="5045" y="629"/>
                  </a:lnTo>
                  <a:lnTo>
                    <a:pt x="5045" y="629"/>
                  </a:lnTo>
                  <a:lnTo>
                    <a:pt x="5045" y="592"/>
                  </a:lnTo>
                  <a:lnTo>
                    <a:pt x="5048" y="556"/>
                  </a:lnTo>
                  <a:lnTo>
                    <a:pt x="5053" y="521"/>
                  </a:lnTo>
                  <a:lnTo>
                    <a:pt x="5060" y="488"/>
                  </a:lnTo>
                  <a:lnTo>
                    <a:pt x="5070" y="454"/>
                  </a:lnTo>
                  <a:lnTo>
                    <a:pt x="5081" y="422"/>
                  </a:lnTo>
                  <a:lnTo>
                    <a:pt x="5094" y="392"/>
                  </a:lnTo>
                  <a:lnTo>
                    <a:pt x="5110" y="364"/>
                  </a:lnTo>
                  <a:lnTo>
                    <a:pt x="5110" y="364"/>
                  </a:lnTo>
                  <a:lnTo>
                    <a:pt x="5126" y="335"/>
                  </a:lnTo>
                  <a:lnTo>
                    <a:pt x="5145" y="308"/>
                  </a:lnTo>
                  <a:lnTo>
                    <a:pt x="5164" y="281"/>
                  </a:lnTo>
                  <a:lnTo>
                    <a:pt x="5184" y="256"/>
                  </a:lnTo>
                  <a:lnTo>
                    <a:pt x="5207" y="232"/>
                  </a:lnTo>
                  <a:lnTo>
                    <a:pt x="5230" y="210"/>
                  </a:lnTo>
                  <a:lnTo>
                    <a:pt x="5254" y="187"/>
                  </a:lnTo>
                  <a:lnTo>
                    <a:pt x="5281" y="167"/>
                  </a:lnTo>
                  <a:lnTo>
                    <a:pt x="5281" y="167"/>
                  </a:lnTo>
                  <a:lnTo>
                    <a:pt x="5308" y="146"/>
                  </a:lnTo>
                  <a:lnTo>
                    <a:pt x="5337" y="127"/>
                  </a:lnTo>
                  <a:lnTo>
                    <a:pt x="5365" y="111"/>
                  </a:lnTo>
                  <a:lnTo>
                    <a:pt x="5397" y="94"/>
                  </a:lnTo>
                  <a:lnTo>
                    <a:pt x="5429" y="79"/>
                  </a:lnTo>
                  <a:lnTo>
                    <a:pt x="5461" y="67"/>
                  </a:lnTo>
                  <a:lnTo>
                    <a:pt x="5496" y="54"/>
                  </a:lnTo>
                  <a:lnTo>
                    <a:pt x="5531" y="43"/>
                  </a:lnTo>
                  <a:lnTo>
                    <a:pt x="5531" y="43"/>
                  </a:lnTo>
                  <a:lnTo>
                    <a:pt x="5566" y="33"/>
                  </a:lnTo>
                  <a:lnTo>
                    <a:pt x="5602" y="24"/>
                  </a:lnTo>
                  <a:lnTo>
                    <a:pt x="5639" y="17"/>
                  </a:lnTo>
                  <a:lnTo>
                    <a:pt x="5677" y="11"/>
                  </a:lnTo>
                  <a:lnTo>
                    <a:pt x="5715" y="6"/>
                  </a:lnTo>
                  <a:lnTo>
                    <a:pt x="5753" y="3"/>
                  </a:lnTo>
                  <a:lnTo>
                    <a:pt x="5793" y="2"/>
                  </a:lnTo>
                  <a:lnTo>
                    <a:pt x="5831" y="0"/>
                  </a:lnTo>
                  <a:lnTo>
                    <a:pt x="5831" y="0"/>
                  </a:lnTo>
                  <a:lnTo>
                    <a:pt x="5872" y="2"/>
                  </a:lnTo>
                  <a:lnTo>
                    <a:pt x="5912" y="3"/>
                  </a:lnTo>
                  <a:lnTo>
                    <a:pt x="5952" y="6"/>
                  </a:lnTo>
                  <a:lnTo>
                    <a:pt x="5993" y="11"/>
                  </a:lnTo>
                  <a:lnTo>
                    <a:pt x="5993" y="11"/>
                  </a:lnTo>
                  <a:lnTo>
                    <a:pt x="6072" y="24"/>
                  </a:lnTo>
                  <a:lnTo>
                    <a:pt x="6111" y="30"/>
                  </a:lnTo>
                  <a:lnTo>
                    <a:pt x="6149" y="38"/>
                  </a:lnTo>
                  <a:lnTo>
                    <a:pt x="6149" y="38"/>
                  </a:lnTo>
                  <a:lnTo>
                    <a:pt x="6219" y="56"/>
                  </a:lnTo>
                  <a:lnTo>
                    <a:pt x="6284" y="76"/>
                  </a:lnTo>
                  <a:lnTo>
                    <a:pt x="6284" y="76"/>
                  </a:lnTo>
                  <a:lnTo>
                    <a:pt x="6314" y="87"/>
                  </a:lnTo>
                  <a:lnTo>
                    <a:pt x="6341" y="97"/>
                  </a:lnTo>
                  <a:lnTo>
                    <a:pt x="6365" y="108"/>
                  </a:lnTo>
                  <a:lnTo>
                    <a:pt x="6385" y="118"/>
                  </a:lnTo>
                  <a:lnTo>
                    <a:pt x="6385" y="118"/>
                  </a:lnTo>
                  <a:lnTo>
                    <a:pt x="6408" y="133"/>
                  </a:lnTo>
                  <a:lnTo>
                    <a:pt x="6428" y="148"/>
                  </a:lnTo>
                  <a:lnTo>
                    <a:pt x="6444" y="162"/>
                  </a:lnTo>
                  <a:lnTo>
                    <a:pt x="6455" y="176"/>
                  </a:lnTo>
                  <a:lnTo>
                    <a:pt x="6455" y="176"/>
                  </a:lnTo>
                  <a:lnTo>
                    <a:pt x="6465" y="192"/>
                  </a:lnTo>
                  <a:lnTo>
                    <a:pt x="6471" y="211"/>
                  </a:lnTo>
                  <a:lnTo>
                    <a:pt x="6476" y="232"/>
                  </a:lnTo>
                  <a:lnTo>
                    <a:pt x="6478" y="256"/>
                  </a:lnTo>
                  <a:lnTo>
                    <a:pt x="6478" y="368"/>
                  </a:lnTo>
                  <a:lnTo>
                    <a:pt x="6478" y="368"/>
                  </a:lnTo>
                  <a:lnTo>
                    <a:pt x="6476" y="388"/>
                  </a:lnTo>
                  <a:lnTo>
                    <a:pt x="6473" y="402"/>
                  </a:lnTo>
                  <a:lnTo>
                    <a:pt x="6470" y="415"/>
                  </a:lnTo>
                  <a:lnTo>
                    <a:pt x="6463" y="426"/>
                  </a:lnTo>
                  <a:lnTo>
                    <a:pt x="6455" y="434"/>
                  </a:lnTo>
                  <a:lnTo>
                    <a:pt x="6446" y="440"/>
                  </a:lnTo>
                  <a:lnTo>
                    <a:pt x="6435" y="443"/>
                  </a:lnTo>
                  <a:lnTo>
                    <a:pt x="6422" y="445"/>
                  </a:lnTo>
                  <a:lnTo>
                    <a:pt x="6422" y="445"/>
                  </a:lnTo>
                  <a:lnTo>
                    <a:pt x="6406" y="443"/>
                  </a:lnTo>
                  <a:lnTo>
                    <a:pt x="6385" y="437"/>
                  </a:lnTo>
                  <a:lnTo>
                    <a:pt x="6360" y="429"/>
                  </a:lnTo>
                  <a:lnTo>
                    <a:pt x="6330" y="416"/>
                  </a:lnTo>
                  <a:lnTo>
                    <a:pt x="6330" y="416"/>
                  </a:lnTo>
                  <a:lnTo>
                    <a:pt x="6279" y="394"/>
                  </a:lnTo>
                  <a:lnTo>
                    <a:pt x="6225" y="375"/>
                  </a:lnTo>
                  <a:lnTo>
                    <a:pt x="6169" y="359"/>
                  </a:lnTo>
                  <a:lnTo>
                    <a:pt x="6112" y="346"/>
                  </a:lnTo>
                  <a:lnTo>
                    <a:pt x="6053" y="337"/>
                  </a:lnTo>
                  <a:lnTo>
                    <a:pt x="5995" y="329"/>
                  </a:lnTo>
                  <a:lnTo>
                    <a:pt x="5933" y="324"/>
                  </a:lnTo>
                  <a:lnTo>
                    <a:pt x="5869" y="322"/>
                  </a:lnTo>
                  <a:lnTo>
                    <a:pt x="5869" y="322"/>
                  </a:lnTo>
                  <a:lnTo>
                    <a:pt x="5820" y="324"/>
                  </a:lnTo>
                  <a:lnTo>
                    <a:pt x="5772" y="327"/>
                  </a:lnTo>
                  <a:lnTo>
                    <a:pt x="5728" y="332"/>
                  </a:lnTo>
                  <a:lnTo>
                    <a:pt x="5688" y="340"/>
                  </a:lnTo>
                  <a:lnTo>
                    <a:pt x="5648" y="349"/>
                  </a:lnTo>
                  <a:lnTo>
                    <a:pt x="5613" y="361"/>
                  </a:lnTo>
                  <a:lnTo>
                    <a:pt x="5582" y="375"/>
                  </a:lnTo>
                  <a:lnTo>
                    <a:pt x="5551" y="391"/>
                  </a:lnTo>
                  <a:lnTo>
                    <a:pt x="5551" y="391"/>
                  </a:lnTo>
                  <a:lnTo>
                    <a:pt x="5537" y="399"/>
                  </a:lnTo>
                  <a:lnTo>
                    <a:pt x="5524" y="408"/>
                  </a:lnTo>
                  <a:lnTo>
                    <a:pt x="5513" y="418"/>
                  </a:lnTo>
                  <a:lnTo>
                    <a:pt x="5502" y="429"/>
                  </a:lnTo>
                  <a:lnTo>
                    <a:pt x="5491" y="440"/>
                  </a:lnTo>
                  <a:lnTo>
                    <a:pt x="5481" y="451"/>
                  </a:lnTo>
                  <a:lnTo>
                    <a:pt x="5474" y="464"/>
                  </a:lnTo>
                  <a:lnTo>
                    <a:pt x="5466" y="476"/>
                  </a:lnTo>
                  <a:lnTo>
                    <a:pt x="5459" y="491"/>
                  </a:lnTo>
                  <a:lnTo>
                    <a:pt x="5454" y="505"/>
                  </a:lnTo>
                  <a:lnTo>
                    <a:pt x="5450" y="519"/>
                  </a:lnTo>
                  <a:lnTo>
                    <a:pt x="5445" y="535"/>
                  </a:lnTo>
                  <a:lnTo>
                    <a:pt x="5442" y="551"/>
                  </a:lnTo>
                  <a:lnTo>
                    <a:pt x="5440" y="569"/>
                  </a:lnTo>
                  <a:lnTo>
                    <a:pt x="5439" y="604"/>
                  </a:lnTo>
                  <a:lnTo>
                    <a:pt x="5439" y="604"/>
                  </a:lnTo>
                  <a:lnTo>
                    <a:pt x="5439" y="629"/>
                  </a:lnTo>
                  <a:lnTo>
                    <a:pt x="5442" y="653"/>
                  </a:lnTo>
                  <a:lnTo>
                    <a:pt x="5448" y="675"/>
                  </a:lnTo>
                  <a:lnTo>
                    <a:pt x="5456" y="697"/>
                  </a:lnTo>
                  <a:lnTo>
                    <a:pt x="5466" y="718"/>
                  </a:lnTo>
                  <a:lnTo>
                    <a:pt x="5478" y="737"/>
                  </a:lnTo>
                  <a:lnTo>
                    <a:pt x="5493" y="756"/>
                  </a:lnTo>
                  <a:lnTo>
                    <a:pt x="5508" y="773"/>
                  </a:lnTo>
                  <a:lnTo>
                    <a:pt x="5508" y="773"/>
                  </a:lnTo>
                  <a:lnTo>
                    <a:pt x="5529" y="791"/>
                  </a:lnTo>
                  <a:lnTo>
                    <a:pt x="5553" y="807"/>
                  </a:lnTo>
                  <a:lnTo>
                    <a:pt x="5580" y="824"/>
                  </a:lnTo>
                  <a:lnTo>
                    <a:pt x="5610" y="842"/>
                  </a:lnTo>
                  <a:lnTo>
                    <a:pt x="5645" y="858"/>
                  </a:lnTo>
                  <a:lnTo>
                    <a:pt x="5685" y="874"/>
                  </a:lnTo>
                  <a:lnTo>
                    <a:pt x="5726" y="889"/>
                  </a:lnTo>
                  <a:lnTo>
                    <a:pt x="5774" y="905"/>
                  </a:lnTo>
                  <a:lnTo>
                    <a:pt x="6112" y="1015"/>
                  </a:lnTo>
                  <a:lnTo>
                    <a:pt x="6112" y="1015"/>
                  </a:lnTo>
                  <a:lnTo>
                    <a:pt x="6176" y="1036"/>
                  </a:lnTo>
                  <a:lnTo>
                    <a:pt x="6233" y="1059"/>
                  </a:lnTo>
                  <a:lnTo>
                    <a:pt x="6287" y="1086"/>
                  </a:lnTo>
                  <a:lnTo>
                    <a:pt x="6311" y="1099"/>
                  </a:lnTo>
                  <a:lnTo>
                    <a:pt x="6335" y="1113"/>
                  </a:lnTo>
                  <a:lnTo>
                    <a:pt x="6357" y="1128"/>
                  </a:lnTo>
                  <a:lnTo>
                    <a:pt x="6379" y="1144"/>
                  </a:lnTo>
                  <a:lnTo>
                    <a:pt x="6400" y="1159"/>
                  </a:lnTo>
                  <a:lnTo>
                    <a:pt x="6419" y="1175"/>
                  </a:lnTo>
                  <a:lnTo>
                    <a:pt x="6436" y="1191"/>
                  </a:lnTo>
                  <a:lnTo>
                    <a:pt x="6454" y="1209"/>
                  </a:lnTo>
                  <a:lnTo>
                    <a:pt x="6468" y="1226"/>
                  </a:lnTo>
                  <a:lnTo>
                    <a:pt x="6484" y="1245"/>
                  </a:lnTo>
                  <a:lnTo>
                    <a:pt x="6484" y="1245"/>
                  </a:lnTo>
                  <a:lnTo>
                    <a:pt x="6509" y="1282"/>
                  </a:lnTo>
                  <a:lnTo>
                    <a:pt x="6532" y="1320"/>
                  </a:lnTo>
                  <a:lnTo>
                    <a:pt x="6551" y="1361"/>
                  </a:lnTo>
                  <a:lnTo>
                    <a:pt x="6567" y="1402"/>
                  </a:lnTo>
                  <a:lnTo>
                    <a:pt x="6579" y="1444"/>
                  </a:lnTo>
                  <a:lnTo>
                    <a:pt x="6587" y="1488"/>
                  </a:lnTo>
                  <a:lnTo>
                    <a:pt x="6592" y="1533"/>
                  </a:lnTo>
                  <a:lnTo>
                    <a:pt x="6594" y="1580"/>
                  </a:lnTo>
                  <a:lnTo>
                    <a:pt x="6594" y="1580"/>
                  </a:lnTo>
                  <a:lnTo>
                    <a:pt x="6594" y="1618"/>
                  </a:lnTo>
                  <a:lnTo>
                    <a:pt x="6590" y="1655"/>
                  </a:lnTo>
                  <a:lnTo>
                    <a:pt x="6586" y="1691"/>
                  </a:lnTo>
                  <a:lnTo>
                    <a:pt x="6579" y="1726"/>
                  </a:lnTo>
                  <a:lnTo>
                    <a:pt x="6570" y="1761"/>
                  </a:lnTo>
                  <a:lnTo>
                    <a:pt x="6559" y="1795"/>
                  </a:lnTo>
                  <a:lnTo>
                    <a:pt x="6546" y="1826"/>
                  </a:lnTo>
                  <a:lnTo>
                    <a:pt x="6532" y="1858"/>
                  </a:lnTo>
                  <a:lnTo>
                    <a:pt x="6532" y="1858"/>
                  </a:lnTo>
                  <a:lnTo>
                    <a:pt x="6516" y="1888"/>
                  </a:lnTo>
                  <a:lnTo>
                    <a:pt x="6497" y="1919"/>
                  </a:lnTo>
                  <a:lnTo>
                    <a:pt x="6478" y="1946"/>
                  </a:lnTo>
                  <a:lnTo>
                    <a:pt x="6457" y="1973"/>
                  </a:lnTo>
                  <a:lnTo>
                    <a:pt x="6435" y="2000"/>
                  </a:lnTo>
                  <a:lnTo>
                    <a:pt x="6409" y="2023"/>
                  </a:lnTo>
                  <a:lnTo>
                    <a:pt x="6384" y="2047"/>
                  </a:lnTo>
                  <a:lnTo>
                    <a:pt x="6357" y="2069"/>
                  </a:lnTo>
                  <a:lnTo>
                    <a:pt x="6357" y="2069"/>
                  </a:lnTo>
                  <a:lnTo>
                    <a:pt x="6330" y="2092"/>
                  </a:lnTo>
                  <a:lnTo>
                    <a:pt x="6300" y="2111"/>
                  </a:lnTo>
                  <a:lnTo>
                    <a:pt x="6268" y="2130"/>
                  </a:lnTo>
                  <a:lnTo>
                    <a:pt x="6236" y="2147"/>
                  </a:lnTo>
                  <a:lnTo>
                    <a:pt x="6201" y="2163"/>
                  </a:lnTo>
                  <a:lnTo>
                    <a:pt x="6166" y="2177"/>
                  </a:lnTo>
                  <a:lnTo>
                    <a:pt x="6130" y="2192"/>
                  </a:lnTo>
                  <a:lnTo>
                    <a:pt x="6092" y="2204"/>
                  </a:lnTo>
                  <a:lnTo>
                    <a:pt x="6092" y="2204"/>
                  </a:lnTo>
                  <a:lnTo>
                    <a:pt x="6052" y="2214"/>
                  </a:lnTo>
                  <a:lnTo>
                    <a:pt x="6012" y="2224"/>
                  </a:lnTo>
                  <a:lnTo>
                    <a:pt x="5971" y="2231"/>
                  </a:lnTo>
                  <a:lnTo>
                    <a:pt x="5929" y="2238"/>
                  </a:lnTo>
                  <a:lnTo>
                    <a:pt x="5887" y="2244"/>
                  </a:lnTo>
                  <a:lnTo>
                    <a:pt x="5842" y="2247"/>
                  </a:lnTo>
                  <a:lnTo>
                    <a:pt x="5798" y="2249"/>
                  </a:lnTo>
                  <a:lnTo>
                    <a:pt x="5752" y="2251"/>
                  </a:lnTo>
                  <a:lnTo>
                    <a:pt x="5752" y="22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a:extLst>
                <a:ext uri="{FF2B5EF4-FFF2-40B4-BE49-F238E27FC236}">
                  <a16:creationId xmlns:a16="http://schemas.microsoft.com/office/drawing/2014/main" id="{7A8B0EAE-87B8-440B-B5D1-FE47D8D2F0C4}"/>
                </a:ext>
              </a:extLst>
            </p:cNvPr>
            <p:cNvSpPr>
              <a:spLocks/>
            </p:cNvSpPr>
            <p:nvPr/>
          </p:nvSpPr>
          <p:spPr bwMode="auto">
            <a:xfrm>
              <a:off x="379413" y="4508500"/>
              <a:ext cx="10423525" cy="2349500"/>
            </a:xfrm>
            <a:custGeom>
              <a:avLst/>
              <a:gdLst>
                <a:gd name="T0" fmla="*/ 6433 w 6566"/>
                <a:gd name="T1" fmla="*/ 643 h 1480"/>
                <a:gd name="T2" fmla="*/ 6198 w 6566"/>
                <a:gd name="T3" fmla="*/ 794 h 1480"/>
                <a:gd name="T4" fmla="*/ 5945 w 6566"/>
                <a:gd name="T5" fmla="*/ 930 h 1480"/>
                <a:gd name="T6" fmla="*/ 5681 w 6566"/>
                <a:gd name="T7" fmla="*/ 1053 h 1480"/>
                <a:gd name="T8" fmla="*/ 5406 w 6566"/>
                <a:gd name="T9" fmla="*/ 1161 h 1480"/>
                <a:gd name="T10" fmla="*/ 5124 w 6566"/>
                <a:gd name="T11" fmla="*/ 1251 h 1480"/>
                <a:gd name="T12" fmla="*/ 4836 w 6566"/>
                <a:gd name="T13" fmla="*/ 1329 h 1480"/>
                <a:gd name="T14" fmla="*/ 4547 w 6566"/>
                <a:gd name="T15" fmla="*/ 1389 h 1480"/>
                <a:gd name="T16" fmla="*/ 4256 w 6566"/>
                <a:gd name="T17" fmla="*/ 1436 h 1480"/>
                <a:gd name="T18" fmla="*/ 3969 w 6566"/>
                <a:gd name="T19" fmla="*/ 1464 h 1480"/>
                <a:gd name="T20" fmla="*/ 3686 w 6566"/>
                <a:gd name="T21" fmla="*/ 1478 h 1480"/>
                <a:gd name="T22" fmla="*/ 3463 w 6566"/>
                <a:gd name="T23" fmla="*/ 1478 h 1480"/>
                <a:gd name="T24" fmla="*/ 3082 w 6566"/>
                <a:gd name="T25" fmla="*/ 1456 h 1480"/>
                <a:gd name="T26" fmla="*/ 2709 w 6566"/>
                <a:gd name="T27" fmla="*/ 1409 h 1480"/>
                <a:gd name="T28" fmla="*/ 2345 w 6566"/>
                <a:gd name="T29" fmla="*/ 1335 h 1480"/>
                <a:gd name="T30" fmla="*/ 1991 w 6566"/>
                <a:gd name="T31" fmla="*/ 1239 h 1480"/>
                <a:gd name="T32" fmla="*/ 1647 w 6566"/>
                <a:gd name="T33" fmla="*/ 1118 h 1480"/>
                <a:gd name="T34" fmla="*/ 1315 w 6566"/>
                <a:gd name="T35" fmla="*/ 977 h 1480"/>
                <a:gd name="T36" fmla="*/ 996 w 6566"/>
                <a:gd name="T37" fmla="*/ 813 h 1480"/>
                <a:gd name="T38" fmla="*/ 691 w 6566"/>
                <a:gd name="T39" fmla="*/ 627 h 1480"/>
                <a:gd name="T40" fmla="*/ 399 w 6566"/>
                <a:gd name="T41" fmla="*/ 424 h 1480"/>
                <a:gd name="T42" fmla="*/ 121 w 6566"/>
                <a:gd name="T43" fmla="*/ 200 h 1480"/>
                <a:gd name="T44" fmla="*/ 19 w 6566"/>
                <a:gd name="T45" fmla="*/ 109 h 1480"/>
                <a:gd name="T46" fmla="*/ 2 w 6566"/>
                <a:gd name="T47" fmla="*/ 70 h 1480"/>
                <a:gd name="T48" fmla="*/ 5 w 6566"/>
                <a:gd name="T49" fmla="*/ 33 h 1480"/>
                <a:gd name="T50" fmla="*/ 29 w 6566"/>
                <a:gd name="T51" fmla="*/ 9 h 1480"/>
                <a:gd name="T52" fmla="*/ 67 w 6566"/>
                <a:gd name="T53" fmla="*/ 0 h 1480"/>
                <a:gd name="T54" fmla="*/ 113 w 6566"/>
                <a:gd name="T55" fmla="*/ 16 h 1480"/>
                <a:gd name="T56" fmla="*/ 305 w 6566"/>
                <a:gd name="T57" fmla="*/ 124 h 1480"/>
                <a:gd name="T58" fmla="*/ 605 w 6566"/>
                <a:gd name="T59" fmla="*/ 275 h 1480"/>
                <a:gd name="T60" fmla="*/ 915 w 6566"/>
                <a:gd name="T61" fmla="*/ 411 h 1480"/>
                <a:gd name="T62" fmla="*/ 1236 w 6566"/>
                <a:gd name="T63" fmla="*/ 535 h 1480"/>
                <a:gd name="T64" fmla="*/ 1565 w 6566"/>
                <a:gd name="T65" fmla="*/ 645 h 1480"/>
                <a:gd name="T66" fmla="*/ 1902 w 6566"/>
                <a:gd name="T67" fmla="*/ 738 h 1480"/>
                <a:gd name="T68" fmla="*/ 2246 w 6566"/>
                <a:gd name="T69" fmla="*/ 816 h 1480"/>
                <a:gd name="T70" fmla="*/ 2598 w 6566"/>
                <a:gd name="T71" fmla="*/ 878 h 1480"/>
                <a:gd name="T72" fmla="*/ 2953 w 6566"/>
                <a:gd name="T73" fmla="*/ 924 h 1480"/>
                <a:gd name="T74" fmla="*/ 3312 w 6566"/>
                <a:gd name="T75" fmla="*/ 951 h 1480"/>
                <a:gd name="T76" fmla="*/ 3676 w 6566"/>
                <a:gd name="T77" fmla="*/ 961 h 1480"/>
                <a:gd name="T78" fmla="*/ 3840 w 6566"/>
                <a:gd name="T79" fmla="*/ 959 h 1480"/>
                <a:gd name="T80" fmla="*/ 4091 w 6566"/>
                <a:gd name="T81" fmla="*/ 946 h 1480"/>
                <a:gd name="T82" fmla="*/ 4345 w 6566"/>
                <a:gd name="T83" fmla="*/ 926 h 1480"/>
                <a:gd name="T84" fmla="*/ 4601 w 6566"/>
                <a:gd name="T85" fmla="*/ 896 h 1480"/>
                <a:gd name="T86" fmla="*/ 4858 w 6566"/>
                <a:gd name="T87" fmla="*/ 856 h 1480"/>
                <a:gd name="T88" fmla="*/ 5117 w 6566"/>
                <a:gd name="T89" fmla="*/ 805 h 1480"/>
                <a:gd name="T90" fmla="*/ 5376 w 6566"/>
                <a:gd name="T91" fmla="*/ 745 h 1480"/>
                <a:gd name="T92" fmla="*/ 5634 w 6566"/>
                <a:gd name="T93" fmla="*/ 675 h 1480"/>
                <a:gd name="T94" fmla="*/ 5889 w 6566"/>
                <a:gd name="T95" fmla="*/ 595 h 1480"/>
                <a:gd name="T96" fmla="*/ 6144 w 6566"/>
                <a:gd name="T97" fmla="*/ 505 h 1480"/>
                <a:gd name="T98" fmla="*/ 6393 w 6566"/>
                <a:gd name="T99" fmla="*/ 405 h 1480"/>
                <a:gd name="T100" fmla="*/ 6418 w 6566"/>
                <a:gd name="T101" fmla="*/ 397 h 1480"/>
                <a:gd name="T102" fmla="*/ 6453 w 6566"/>
                <a:gd name="T103" fmla="*/ 392 h 1480"/>
                <a:gd name="T104" fmla="*/ 6506 w 6566"/>
                <a:gd name="T105" fmla="*/ 403 h 1480"/>
                <a:gd name="T106" fmla="*/ 6550 w 6566"/>
                <a:gd name="T107" fmla="*/ 440 h 1480"/>
                <a:gd name="T108" fmla="*/ 6565 w 6566"/>
                <a:gd name="T109" fmla="*/ 473 h 1480"/>
                <a:gd name="T110" fmla="*/ 6566 w 6566"/>
                <a:gd name="T111" fmla="*/ 502 h 1480"/>
                <a:gd name="T112" fmla="*/ 6557 w 6566"/>
                <a:gd name="T113" fmla="*/ 530 h 1480"/>
                <a:gd name="T114" fmla="*/ 6539 w 6566"/>
                <a:gd name="T115" fmla="*/ 560 h 1480"/>
                <a:gd name="T116" fmla="*/ 6507 w 6566"/>
                <a:gd name="T117" fmla="*/ 589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66" h="1480">
                  <a:moveTo>
                    <a:pt x="6507" y="589"/>
                  </a:moveTo>
                  <a:lnTo>
                    <a:pt x="6507" y="589"/>
                  </a:lnTo>
                  <a:lnTo>
                    <a:pt x="6433" y="643"/>
                  </a:lnTo>
                  <a:lnTo>
                    <a:pt x="6356" y="694"/>
                  </a:lnTo>
                  <a:lnTo>
                    <a:pt x="6277" y="745"/>
                  </a:lnTo>
                  <a:lnTo>
                    <a:pt x="6198" y="794"/>
                  </a:lnTo>
                  <a:lnTo>
                    <a:pt x="6115" y="842"/>
                  </a:lnTo>
                  <a:lnTo>
                    <a:pt x="6031" y="886"/>
                  </a:lnTo>
                  <a:lnTo>
                    <a:pt x="5945" y="930"/>
                  </a:lnTo>
                  <a:lnTo>
                    <a:pt x="5858" y="973"/>
                  </a:lnTo>
                  <a:lnTo>
                    <a:pt x="5770" y="1013"/>
                  </a:lnTo>
                  <a:lnTo>
                    <a:pt x="5681" y="1053"/>
                  </a:lnTo>
                  <a:lnTo>
                    <a:pt x="5591" y="1091"/>
                  </a:lnTo>
                  <a:lnTo>
                    <a:pt x="5498" y="1126"/>
                  </a:lnTo>
                  <a:lnTo>
                    <a:pt x="5406" y="1161"/>
                  </a:lnTo>
                  <a:lnTo>
                    <a:pt x="5313" y="1193"/>
                  </a:lnTo>
                  <a:lnTo>
                    <a:pt x="5219" y="1223"/>
                  </a:lnTo>
                  <a:lnTo>
                    <a:pt x="5124" y="1251"/>
                  </a:lnTo>
                  <a:lnTo>
                    <a:pt x="5028" y="1280"/>
                  </a:lnTo>
                  <a:lnTo>
                    <a:pt x="4933" y="1305"/>
                  </a:lnTo>
                  <a:lnTo>
                    <a:pt x="4836" y="1329"/>
                  </a:lnTo>
                  <a:lnTo>
                    <a:pt x="4739" y="1351"/>
                  </a:lnTo>
                  <a:lnTo>
                    <a:pt x="4644" y="1370"/>
                  </a:lnTo>
                  <a:lnTo>
                    <a:pt x="4547" y="1389"/>
                  </a:lnTo>
                  <a:lnTo>
                    <a:pt x="4450" y="1407"/>
                  </a:lnTo>
                  <a:lnTo>
                    <a:pt x="4353" y="1421"/>
                  </a:lnTo>
                  <a:lnTo>
                    <a:pt x="4256" y="1436"/>
                  </a:lnTo>
                  <a:lnTo>
                    <a:pt x="4159" y="1447"/>
                  </a:lnTo>
                  <a:lnTo>
                    <a:pt x="4064" y="1456"/>
                  </a:lnTo>
                  <a:lnTo>
                    <a:pt x="3969" y="1464"/>
                  </a:lnTo>
                  <a:lnTo>
                    <a:pt x="3873" y="1470"/>
                  </a:lnTo>
                  <a:lnTo>
                    <a:pt x="3780" y="1475"/>
                  </a:lnTo>
                  <a:lnTo>
                    <a:pt x="3686" y="1478"/>
                  </a:lnTo>
                  <a:lnTo>
                    <a:pt x="3594" y="1480"/>
                  </a:lnTo>
                  <a:lnTo>
                    <a:pt x="3594" y="1480"/>
                  </a:lnTo>
                  <a:lnTo>
                    <a:pt x="3463" y="1478"/>
                  </a:lnTo>
                  <a:lnTo>
                    <a:pt x="3336" y="1474"/>
                  </a:lnTo>
                  <a:lnTo>
                    <a:pt x="3209" y="1466"/>
                  </a:lnTo>
                  <a:lnTo>
                    <a:pt x="3082" y="1456"/>
                  </a:lnTo>
                  <a:lnTo>
                    <a:pt x="2957" y="1442"/>
                  </a:lnTo>
                  <a:lnTo>
                    <a:pt x="2833" y="1426"/>
                  </a:lnTo>
                  <a:lnTo>
                    <a:pt x="2709" y="1409"/>
                  </a:lnTo>
                  <a:lnTo>
                    <a:pt x="2586" y="1386"/>
                  </a:lnTo>
                  <a:lnTo>
                    <a:pt x="2466" y="1362"/>
                  </a:lnTo>
                  <a:lnTo>
                    <a:pt x="2345" y="1335"/>
                  </a:lnTo>
                  <a:lnTo>
                    <a:pt x="2226" y="1305"/>
                  </a:lnTo>
                  <a:lnTo>
                    <a:pt x="2108" y="1274"/>
                  </a:lnTo>
                  <a:lnTo>
                    <a:pt x="1991" y="1239"/>
                  </a:lnTo>
                  <a:lnTo>
                    <a:pt x="1875" y="1200"/>
                  </a:lnTo>
                  <a:lnTo>
                    <a:pt x="1760" y="1161"/>
                  </a:lnTo>
                  <a:lnTo>
                    <a:pt x="1647" y="1118"/>
                  </a:lnTo>
                  <a:lnTo>
                    <a:pt x="1536" y="1073"/>
                  </a:lnTo>
                  <a:lnTo>
                    <a:pt x="1425" y="1026"/>
                  </a:lnTo>
                  <a:lnTo>
                    <a:pt x="1315" y="977"/>
                  </a:lnTo>
                  <a:lnTo>
                    <a:pt x="1207" y="924"/>
                  </a:lnTo>
                  <a:lnTo>
                    <a:pt x="1101" y="869"/>
                  </a:lnTo>
                  <a:lnTo>
                    <a:pt x="996" y="813"/>
                  </a:lnTo>
                  <a:lnTo>
                    <a:pt x="893" y="753"/>
                  </a:lnTo>
                  <a:lnTo>
                    <a:pt x="791" y="691"/>
                  </a:lnTo>
                  <a:lnTo>
                    <a:pt x="691" y="627"/>
                  </a:lnTo>
                  <a:lnTo>
                    <a:pt x="591" y="562"/>
                  </a:lnTo>
                  <a:lnTo>
                    <a:pt x="494" y="494"/>
                  </a:lnTo>
                  <a:lnTo>
                    <a:pt x="399" y="424"/>
                  </a:lnTo>
                  <a:lnTo>
                    <a:pt x="303" y="351"/>
                  </a:lnTo>
                  <a:lnTo>
                    <a:pt x="211" y="276"/>
                  </a:lnTo>
                  <a:lnTo>
                    <a:pt x="121" y="200"/>
                  </a:lnTo>
                  <a:lnTo>
                    <a:pt x="32" y="122"/>
                  </a:lnTo>
                  <a:lnTo>
                    <a:pt x="32" y="122"/>
                  </a:lnTo>
                  <a:lnTo>
                    <a:pt x="19" y="109"/>
                  </a:lnTo>
                  <a:lnTo>
                    <a:pt x="11" y="95"/>
                  </a:lnTo>
                  <a:lnTo>
                    <a:pt x="5" y="82"/>
                  </a:lnTo>
                  <a:lnTo>
                    <a:pt x="2" y="70"/>
                  </a:lnTo>
                  <a:lnTo>
                    <a:pt x="0" y="57"/>
                  </a:lnTo>
                  <a:lnTo>
                    <a:pt x="2" y="44"/>
                  </a:lnTo>
                  <a:lnTo>
                    <a:pt x="5" y="33"/>
                  </a:lnTo>
                  <a:lnTo>
                    <a:pt x="11" y="24"/>
                  </a:lnTo>
                  <a:lnTo>
                    <a:pt x="19" y="16"/>
                  </a:lnTo>
                  <a:lnTo>
                    <a:pt x="29" y="9"/>
                  </a:lnTo>
                  <a:lnTo>
                    <a:pt x="40" y="3"/>
                  </a:lnTo>
                  <a:lnTo>
                    <a:pt x="52" y="1"/>
                  </a:lnTo>
                  <a:lnTo>
                    <a:pt x="67" y="0"/>
                  </a:lnTo>
                  <a:lnTo>
                    <a:pt x="81" y="3"/>
                  </a:lnTo>
                  <a:lnTo>
                    <a:pt x="97" y="8"/>
                  </a:lnTo>
                  <a:lnTo>
                    <a:pt x="113" y="16"/>
                  </a:lnTo>
                  <a:lnTo>
                    <a:pt x="113" y="16"/>
                  </a:lnTo>
                  <a:lnTo>
                    <a:pt x="208" y="70"/>
                  </a:lnTo>
                  <a:lnTo>
                    <a:pt x="305" y="124"/>
                  </a:lnTo>
                  <a:lnTo>
                    <a:pt x="404" y="174"/>
                  </a:lnTo>
                  <a:lnTo>
                    <a:pt x="504" y="225"/>
                  </a:lnTo>
                  <a:lnTo>
                    <a:pt x="605" y="275"/>
                  </a:lnTo>
                  <a:lnTo>
                    <a:pt x="707" y="322"/>
                  </a:lnTo>
                  <a:lnTo>
                    <a:pt x="810" y="368"/>
                  </a:lnTo>
                  <a:lnTo>
                    <a:pt x="915" y="411"/>
                  </a:lnTo>
                  <a:lnTo>
                    <a:pt x="1022" y="454"/>
                  </a:lnTo>
                  <a:lnTo>
                    <a:pt x="1128" y="495"/>
                  </a:lnTo>
                  <a:lnTo>
                    <a:pt x="1236" y="535"/>
                  </a:lnTo>
                  <a:lnTo>
                    <a:pt x="1344" y="573"/>
                  </a:lnTo>
                  <a:lnTo>
                    <a:pt x="1454" y="610"/>
                  </a:lnTo>
                  <a:lnTo>
                    <a:pt x="1565" y="645"/>
                  </a:lnTo>
                  <a:lnTo>
                    <a:pt x="1676" y="678"/>
                  </a:lnTo>
                  <a:lnTo>
                    <a:pt x="1789" y="710"/>
                  </a:lnTo>
                  <a:lnTo>
                    <a:pt x="1902" y="738"/>
                  </a:lnTo>
                  <a:lnTo>
                    <a:pt x="2016" y="767"/>
                  </a:lnTo>
                  <a:lnTo>
                    <a:pt x="2130" y="792"/>
                  </a:lnTo>
                  <a:lnTo>
                    <a:pt x="2246" y="816"/>
                  </a:lnTo>
                  <a:lnTo>
                    <a:pt x="2362" y="840"/>
                  </a:lnTo>
                  <a:lnTo>
                    <a:pt x="2480" y="861"/>
                  </a:lnTo>
                  <a:lnTo>
                    <a:pt x="2598" y="878"/>
                  </a:lnTo>
                  <a:lnTo>
                    <a:pt x="2715" y="896"/>
                  </a:lnTo>
                  <a:lnTo>
                    <a:pt x="2834" y="911"/>
                  </a:lnTo>
                  <a:lnTo>
                    <a:pt x="2953" y="924"/>
                  </a:lnTo>
                  <a:lnTo>
                    <a:pt x="3073" y="935"/>
                  </a:lnTo>
                  <a:lnTo>
                    <a:pt x="3192" y="945"/>
                  </a:lnTo>
                  <a:lnTo>
                    <a:pt x="3312" y="951"/>
                  </a:lnTo>
                  <a:lnTo>
                    <a:pt x="3433" y="956"/>
                  </a:lnTo>
                  <a:lnTo>
                    <a:pt x="3554" y="959"/>
                  </a:lnTo>
                  <a:lnTo>
                    <a:pt x="3676" y="961"/>
                  </a:lnTo>
                  <a:lnTo>
                    <a:pt x="3676" y="961"/>
                  </a:lnTo>
                  <a:lnTo>
                    <a:pt x="3757" y="961"/>
                  </a:lnTo>
                  <a:lnTo>
                    <a:pt x="3840" y="959"/>
                  </a:lnTo>
                  <a:lnTo>
                    <a:pt x="3924" y="956"/>
                  </a:lnTo>
                  <a:lnTo>
                    <a:pt x="4007" y="951"/>
                  </a:lnTo>
                  <a:lnTo>
                    <a:pt x="4091" y="946"/>
                  </a:lnTo>
                  <a:lnTo>
                    <a:pt x="4175" y="942"/>
                  </a:lnTo>
                  <a:lnTo>
                    <a:pt x="4259" y="934"/>
                  </a:lnTo>
                  <a:lnTo>
                    <a:pt x="4345" y="926"/>
                  </a:lnTo>
                  <a:lnTo>
                    <a:pt x="4429" y="918"/>
                  </a:lnTo>
                  <a:lnTo>
                    <a:pt x="4515" y="907"/>
                  </a:lnTo>
                  <a:lnTo>
                    <a:pt x="4601" y="896"/>
                  </a:lnTo>
                  <a:lnTo>
                    <a:pt x="4687" y="883"/>
                  </a:lnTo>
                  <a:lnTo>
                    <a:pt x="4772" y="870"/>
                  </a:lnTo>
                  <a:lnTo>
                    <a:pt x="4858" y="856"/>
                  </a:lnTo>
                  <a:lnTo>
                    <a:pt x="4944" y="840"/>
                  </a:lnTo>
                  <a:lnTo>
                    <a:pt x="5031" y="822"/>
                  </a:lnTo>
                  <a:lnTo>
                    <a:pt x="5117" y="805"/>
                  </a:lnTo>
                  <a:lnTo>
                    <a:pt x="5203" y="786"/>
                  </a:lnTo>
                  <a:lnTo>
                    <a:pt x="5289" y="767"/>
                  </a:lnTo>
                  <a:lnTo>
                    <a:pt x="5376" y="745"/>
                  </a:lnTo>
                  <a:lnTo>
                    <a:pt x="5462" y="722"/>
                  </a:lnTo>
                  <a:lnTo>
                    <a:pt x="5548" y="700"/>
                  </a:lnTo>
                  <a:lnTo>
                    <a:pt x="5634" y="675"/>
                  </a:lnTo>
                  <a:lnTo>
                    <a:pt x="5719" y="649"/>
                  </a:lnTo>
                  <a:lnTo>
                    <a:pt x="5804" y="622"/>
                  </a:lnTo>
                  <a:lnTo>
                    <a:pt x="5889" y="595"/>
                  </a:lnTo>
                  <a:lnTo>
                    <a:pt x="5974" y="565"/>
                  </a:lnTo>
                  <a:lnTo>
                    <a:pt x="6059" y="537"/>
                  </a:lnTo>
                  <a:lnTo>
                    <a:pt x="6144" y="505"/>
                  </a:lnTo>
                  <a:lnTo>
                    <a:pt x="6226" y="473"/>
                  </a:lnTo>
                  <a:lnTo>
                    <a:pt x="6310" y="440"/>
                  </a:lnTo>
                  <a:lnTo>
                    <a:pt x="6393" y="405"/>
                  </a:lnTo>
                  <a:lnTo>
                    <a:pt x="6393" y="405"/>
                  </a:lnTo>
                  <a:lnTo>
                    <a:pt x="6406" y="400"/>
                  </a:lnTo>
                  <a:lnTo>
                    <a:pt x="6418" y="397"/>
                  </a:lnTo>
                  <a:lnTo>
                    <a:pt x="6429" y="394"/>
                  </a:lnTo>
                  <a:lnTo>
                    <a:pt x="6442" y="392"/>
                  </a:lnTo>
                  <a:lnTo>
                    <a:pt x="6453" y="392"/>
                  </a:lnTo>
                  <a:lnTo>
                    <a:pt x="6464" y="392"/>
                  </a:lnTo>
                  <a:lnTo>
                    <a:pt x="6485" y="395"/>
                  </a:lnTo>
                  <a:lnTo>
                    <a:pt x="6506" y="403"/>
                  </a:lnTo>
                  <a:lnTo>
                    <a:pt x="6523" y="413"/>
                  </a:lnTo>
                  <a:lnTo>
                    <a:pt x="6538" y="425"/>
                  </a:lnTo>
                  <a:lnTo>
                    <a:pt x="6550" y="440"/>
                  </a:lnTo>
                  <a:lnTo>
                    <a:pt x="6558" y="456"/>
                  </a:lnTo>
                  <a:lnTo>
                    <a:pt x="6561" y="464"/>
                  </a:lnTo>
                  <a:lnTo>
                    <a:pt x="6565" y="473"/>
                  </a:lnTo>
                  <a:lnTo>
                    <a:pt x="6566" y="483"/>
                  </a:lnTo>
                  <a:lnTo>
                    <a:pt x="6566" y="492"/>
                  </a:lnTo>
                  <a:lnTo>
                    <a:pt x="6566" y="502"/>
                  </a:lnTo>
                  <a:lnTo>
                    <a:pt x="6565" y="511"/>
                  </a:lnTo>
                  <a:lnTo>
                    <a:pt x="6561" y="521"/>
                  </a:lnTo>
                  <a:lnTo>
                    <a:pt x="6557" y="530"/>
                  </a:lnTo>
                  <a:lnTo>
                    <a:pt x="6552" y="541"/>
                  </a:lnTo>
                  <a:lnTo>
                    <a:pt x="6545" y="551"/>
                  </a:lnTo>
                  <a:lnTo>
                    <a:pt x="6539" y="560"/>
                  </a:lnTo>
                  <a:lnTo>
                    <a:pt x="6530" y="570"/>
                  </a:lnTo>
                  <a:lnTo>
                    <a:pt x="6520" y="579"/>
                  </a:lnTo>
                  <a:lnTo>
                    <a:pt x="6507" y="589"/>
                  </a:lnTo>
                  <a:lnTo>
                    <a:pt x="6507" y="5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a:extLst>
                <a:ext uri="{FF2B5EF4-FFF2-40B4-BE49-F238E27FC236}">
                  <a16:creationId xmlns:a16="http://schemas.microsoft.com/office/drawing/2014/main" id="{D8A4A1D1-A480-45CE-8775-ADB9FE443C31}"/>
                </a:ext>
              </a:extLst>
            </p:cNvPr>
            <p:cNvSpPr>
              <a:spLocks/>
            </p:cNvSpPr>
            <p:nvPr/>
          </p:nvSpPr>
          <p:spPr bwMode="auto">
            <a:xfrm>
              <a:off x="9666288" y="4283075"/>
              <a:ext cx="2143125" cy="2111375"/>
            </a:xfrm>
            <a:custGeom>
              <a:avLst/>
              <a:gdLst>
                <a:gd name="T0" fmla="*/ 975 w 1350"/>
                <a:gd name="T1" fmla="*/ 345 h 1330"/>
                <a:gd name="T2" fmla="*/ 927 w 1350"/>
                <a:gd name="T3" fmla="*/ 316 h 1330"/>
                <a:gd name="T4" fmla="*/ 861 w 1350"/>
                <a:gd name="T5" fmla="*/ 297 h 1330"/>
                <a:gd name="T6" fmla="*/ 780 w 1350"/>
                <a:gd name="T7" fmla="*/ 286 h 1330"/>
                <a:gd name="T8" fmla="*/ 583 w 1350"/>
                <a:gd name="T9" fmla="*/ 282 h 1330"/>
                <a:gd name="T10" fmla="*/ 371 w 1350"/>
                <a:gd name="T11" fmla="*/ 293 h 1330"/>
                <a:gd name="T12" fmla="*/ 65 w 1350"/>
                <a:gd name="T13" fmla="*/ 326 h 1330"/>
                <a:gd name="T14" fmla="*/ 39 w 1350"/>
                <a:gd name="T15" fmla="*/ 326 h 1330"/>
                <a:gd name="T16" fmla="*/ 12 w 1350"/>
                <a:gd name="T17" fmla="*/ 315 h 1330"/>
                <a:gd name="T18" fmla="*/ 1 w 1350"/>
                <a:gd name="T19" fmla="*/ 294 h 1330"/>
                <a:gd name="T20" fmla="*/ 4 w 1350"/>
                <a:gd name="T21" fmla="*/ 267 h 1330"/>
                <a:gd name="T22" fmla="*/ 23 w 1350"/>
                <a:gd name="T23" fmla="*/ 237 h 1330"/>
                <a:gd name="T24" fmla="*/ 46 w 1350"/>
                <a:gd name="T25" fmla="*/ 218 h 1330"/>
                <a:gd name="T26" fmla="*/ 179 w 1350"/>
                <a:gd name="T27" fmla="*/ 140 h 1330"/>
                <a:gd name="T28" fmla="*/ 324 w 1350"/>
                <a:gd name="T29" fmla="*/ 81 h 1330"/>
                <a:gd name="T30" fmla="*/ 475 w 1350"/>
                <a:gd name="T31" fmla="*/ 40 h 1330"/>
                <a:gd name="T32" fmla="*/ 626 w 1350"/>
                <a:gd name="T33" fmla="*/ 13 h 1330"/>
                <a:gd name="T34" fmla="*/ 773 w 1350"/>
                <a:gd name="T35" fmla="*/ 2 h 1330"/>
                <a:gd name="T36" fmla="*/ 913 w 1350"/>
                <a:gd name="T37" fmla="*/ 2 h 1330"/>
                <a:gd name="T38" fmla="*/ 1040 w 1350"/>
                <a:gd name="T39" fmla="*/ 12 h 1330"/>
                <a:gd name="T40" fmla="*/ 1150 w 1350"/>
                <a:gd name="T41" fmla="*/ 29 h 1330"/>
                <a:gd name="T42" fmla="*/ 1237 w 1350"/>
                <a:gd name="T43" fmla="*/ 53 h 1330"/>
                <a:gd name="T44" fmla="*/ 1299 w 1350"/>
                <a:gd name="T45" fmla="*/ 80 h 1330"/>
                <a:gd name="T46" fmla="*/ 1323 w 1350"/>
                <a:gd name="T47" fmla="*/ 99 h 1330"/>
                <a:gd name="T48" fmla="*/ 1342 w 1350"/>
                <a:gd name="T49" fmla="*/ 145 h 1330"/>
                <a:gd name="T50" fmla="*/ 1350 w 1350"/>
                <a:gd name="T51" fmla="*/ 220 h 1330"/>
                <a:gd name="T52" fmla="*/ 1347 w 1350"/>
                <a:gd name="T53" fmla="*/ 318 h 1330"/>
                <a:gd name="T54" fmla="*/ 1331 w 1350"/>
                <a:gd name="T55" fmla="*/ 434 h 1330"/>
                <a:gd name="T56" fmla="*/ 1302 w 1350"/>
                <a:gd name="T57" fmla="*/ 563 h 1330"/>
                <a:gd name="T58" fmla="*/ 1261 w 1350"/>
                <a:gd name="T59" fmla="*/ 701 h 1330"/>
                <a:gd name="T60" fmla="*/ 1207 w 1350"/>
                <a:gd name="T61" fmla="*/ 841 h 1330"/>
                <a:gd name="T62" fmla="*/ 1137 w 1350"/>
                <a:gd name="T63" fmla="*/ 979 h 1330"/>
                <a:gd name="T64" fmla="*/ 1053 w 1350"/>
                <a:gd name="T65" fmla="*/ 1111 h 1330"/>
                <a:gd name="T66" fmla="*/ 953 w 1350"/>
                <a:gd name="T67" fmla="*/ 1231 h 1330"/>
                <a:gd name="T68" fmla="*/ 877 w 1350"/>
                <a:gd name="T69" fmla="*/ 1301 h 1330"/>
                <a:gd name="T70" fmla="*/ 842 w 1350"/>
                <a:gd name="T71" fmla="*/ 1323 h 1330"/>
                <a:gd name="T72" fmla="*/ 810 w 1350"/>
                <a:gd name="T73" fmla="*/ 1330 h 1330"/>
                <a:gd name="T74" fmla="*/ 786 w 1350"/>
                <a:gd name="T75" fmla="*/ 1320 h 1330"/>
                <a:gd name="T76" fmla="*/ 773 w 1350"/>
                <a:gd name="T77" fmla="*/ 1300 h 1330"/>
                <a:gd name="T78" fmla="*/ 775 w 1350"/>
                <a:gd name="T79" fmla="*/ 1268 h 1330"/>
                <a:gd name="T80" fmla="*/ 819 w 1350"/>
                <a:gd name="T81" fmla="*/ 1153 h 1330"/>
                <a:gd name="T82" fmla="*/ 913 w 1350"/>
                <a:gd name="T83" fmla="*/ 899 h 1330"/>
                <a:gd name="T84" fmla="*/ 975 w 1350"/>
                <a:gd name="T85" fmla="*/ 699 h 1330"/>
                <a:gd name="T86" fmla="*/ 1007 w 1350"/>
                <a:gd name="T87" fmla="*/ 545 h 1330"/>
                <a:gd name="T88" fmla="*/ 1013 w 1350"/>
                <a:gd name="T89" fmla="*/ 467 h 1330"/>
                <a:gd name="T90" fmla="*/ 1007 w 1350"/>
                <a:gd name="T91" fmla="*/ 402 h 1330"/>
                <a:gd name="T92" fmla="*/ 986 w 1350"/>
                <a:gd name="T93" fmla="*/ 356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50" h="1330">
                  <a:moveTo>
                    <a:pt x="986" y="356"/>
                  </a:moveTo>
                  <a:lnTo>
                    <a:pt x="986" y="356"/>
                  </a:lnTo>
                  <a:lnTo>
                    <a:pt x="975" y="345"/>
                  </a:lnTo>
                  <a:lnTo>
                    <a:pt x="962" y="334"/>
                  </a:lnTo>
                  <a:lnTo>
                    <a:pt x="946" y="324"/>
                  </a:lnTo>
                  <a:lnTo>
                    <a:pt x="927" y="316"/>
                  </a:lnTo>
                  <a:lnTo>
                    <a:pt x="908" y="309"/>
                  </a:lnTo>
                  <a:lnTo>
                    <a:pt x="886" y="302"/>
                  </a:lnTo>
                  <a:lnTo>
                    <a:pt x="861" y="297"/>
                  </a:lnTo>
                  <a:lnTo>
                    <a:pt x="835" y="293"/>
                  </a:lnTo>
                  <a:lnTo>
                    <a:pt x="808" y="289"/>
                  </a:lnTo>
                  <a:lnTo>
                    <a:pt x="780" y="286"/>
                  </a:lnTo>
                  <a:lnTo>
                    <a:pt x="718" y="282"/>
                  </a:lnTo>
                  <a:lnTo>
                    <a:pt x="653" y="280"/>
                  </a:lnTo>
                  <a:lnTo>
                    <a:pt x="583" y="282"/>
                  </a:lnTo>
                  <a:lnTo>
                    <a:pt x="513" y="283"/>
                  </a:lnTo>
                  <a:lnTo>
                    <a:pt x="441" y="288"/>
                  </a:lnTo>
                  <a:lnTo>
                    <a:pt x="371" y="293"/>
                  </a:lnTo>
                  <a:lnTo>
                    <a:pt x="303" y="299"/>
                  </a:lnTo>
                  <a:lnTo>
                    <a:pt x="174" y="313"/>
                  </a:lnTo>
                  <a:lnTo>
                    <a:pt x="65" y="326"/>
                  </a:lnTo>
                  <a:lnTo>
                    <a:pt x="65" y="326"/>
                  </a:lnTo>
                  <a:lnTo>
                    <a:pt x="52" y="326"/>
                  </a:lnTo>
                  <a:lnTo>
                    <a:pt x="39" y="326"/>
                  </a:lnTo>
                  <a:lnTo>
                    <a:pt x="30" y="323"/>
                  </a:lnTo>
                  <a:lnTo>
                    <a:pt x="20" y="320"/>
                  </a:lnTo>
                  <a:lnTo>
                    <a:pt x="12" y="315"/>
                  </a:lnTo>
                  <a:lnTo>
                    <a:pt x="8" y="309"/>
                  </a:lnTo>
                  <a:lnTo>
                    <a:pt x="3" y="302"/>
                  </a:lnTo>
                  <a:lnTo>
                    <a:pt x="1" y="294"/>
                  </a:lnTo>
                  <a:lnTo>
                    <a:pt x="0" y="285"/>
                  </a:lnTo>
                  <a:lnTo>
                    <a:pt x="1" y="277"/>
                  </a:lnTo>
                  <a:lnTo>
                    <a:pt x="4" y="267"/>
                  </a:lnTo>
                  <a:lnTo>
                    <a:pt x="9" y="258"/>
                  </a:lnTo>
                  <a:lnTo>
                    <a:pt x="15" y="248"/>
                  </a:lnTo>
                  <a:lnTo>
                    <a:pt x="23" y="237"/>
                  </a:lnTo>
                  <a:lnTo>
                    <a:pt x="35" y="228"/>
                  </a:lnTo>
                  <a:lnTo>
                    <a:pt x="46" y="218"/>
                  </a:lnTo>
                  <a:lnTo>
                    <a:pt x="46" y="218"/>
                  </a:lnTo>
                  <a:lnTo>
                    <a:pt x="89" y="191"/>
                  </a:lnTo>
                  <a:lnTo>
                    <a:pt x="133" y="164"/>
                  </a:lnTo>
                  <a:lnTo>
                    <a:pt x="179" y="140"/>
                  </a:lnTo>
                  <a:lnTo>
                    <a:pt x="227" y="118"/>
                  </a:lnTo>
                  <a:lnTo>
                    <a:pt x="274" y="99"/>
                  </a:lnTo>
                  <a:lnTo>
                    <a:pt x="324" y="81"/>
                  </a:lnTo>
                  <a:lnTo>
                    <a:pt x="373" y="66"/>
                  </a:lnTo>
                  <a:lnTo>
                    <a:pt x="424" y="51"/>
                  </a:lnTo>
                  <a:lnTo>
                    <a:pt x="475" y="40"/>
                  </a:lnTo>
                  <a:lnTo>
                    <a:pt x="524" y="29"/>
                  </a:lnTo>
                  <a:lnTo>
                    <a:pt x="575" y="21"/>
                  </a:lnTo>
                  <a:lnTo>
                    <a:pt x="626" y="13"/>
                  </a:lnTo>
                  <a:lnTo>
                    <a:pt x="675" y="8"/>
                  </a:lnTo>
                  <a:lnTo>
                    <a:pt x="724" y="5"/>
                  </a:lnTo>
                  <a:lnTo>
                    <a:pt x="773" y="2"/>
                  </a:lnTo>
                  <a:lnTo>
                    <a:pt x="821" y="0"/>
                  </a:lnTo>
                  <a:lnTo>
                    <a:pt x="867" y="0"/>
                  </a:lnTo>
                  <a:lnTo>
                    <a:pt x="913" y="2"/>
                  </a:lnTo>
                  <a:lnTo>
                    <a:pt x="958" y="4"/>
                  </a:lnTo>
                  <a:lnTo>
                    <a:pt x="1000" y="7"/>
                  </a:lnTo>
                  <a:lnTo>
                    <a:pt x="1040" y="12"/>
                  </a:lnTo>
                  <a:lnTo>
                    <a:pt x="1080" y="16"/>
                  </a:lnTo>
                  <a:lnTo>
                    <a:pt x="1116" y="23"/>
                  </a:lnTo>
                  <a:lnTo>
                    <a:pt x="1150" y="29"/>
                  </a:lnTo>
                  <a:lnTo>
                    <a:pt x="1182" y="35"/>
                  </a:lnTo>
                  <a:lnTo>
                    <a:pt x="1212" y="43"/>
                  </a:lnTo>
                  <a:lnTo>
                    <a:pt x="1237" y="53"/>
                  </a:lnTo>
                  <a:lnTo>
                    <a:pt x="1261" y="61"/>
                  </a:lnTo>
                  <a:lnTo>
                    <a:pt x="1282" y="70"/>
                  </a:lnTo>
                  <a:lnTo>
                    <a:pt x="1299" y="80"/>
                  </a:lnTo>
                  <a:lnTo>
                    <a:pt x="1312" y="89"/>
                  </a:lnTo>
                  <a:lnTo>
                    <a:pt x="1323" y="99"/>
                  </a:lnTo>
                  <a:lnTo>
                    <a:pt x="1323" y="99"/>
                  </a:lnTo>
                  <a:lnTo>
                    <a:pt x="1329" y="112"/>
                  </a:lnTo>
                  <a:lnTo>
                    <a:pt x="1336" y="127"/>
                  </a:lnTo>
                  <a:lnTo>
                    <a:pt x="1342" y="145"/>
                  </a:lnTo>
                  <a:lnTo>
                    <a:pt x="1345" y="167"/>
                  </a:lnTo>
                  <a:lnTo>
                    <a:pt x="1348" y="193"/>
                  </a:lnTo>
                  <a:lnTo>
                    <a:pt x="1350" y="220"/>
                  </a:lnTo>
                  <a:lnTo>
                    <a:pt x="1350" y="250"/>
                  </a:lnTo>
                  <a:lnTo>
                    <a:pt x="1348" y="283"/>
                  </a:lnTo>
                  <a:lnTo>
                    <a:pt x="1347" y="318"/>
                  </a:lnTo>
                  <a:lnTo>
                    <a:pt x="1342" y="355"/>
                  </a:lnTo>
                  <a:lnTo>
                    <a:pt x="1337" y="393"/>
                  </a:lnTo>
                  <a:lnTo>
                    <a:pt x="1331" y="434"/>
                  </a:lnTo>
                  <a:lnTo>
                    <a:pt x="1323" y="475"/>
                  </a:lnTo>
                  <a:lnTo>
                    <a:pt x="1313" y="518"/>
                  </a:lnTo>
                  <a:lnTo>
                    <a:pt x="1302" y="563"/>
                  </a:lnTo>
                  <a:lnTo>
                    <a:pt x="1291" y="607"/>
                  </a:lnTo>
                  <a:lnTo>
                    <a:pt x="1277" y="653"/>
                  </a:lnTo>
                  <a:lnTo>
                    <a:pt x="1261" y="701"/>
                  </a:lnTo>
                  <a:lnTo>
                    <a:pt x="1245" y="747"/>
                  </a:lnTo>
                  <a:lnTo>
                    <a:pt x="1226" y="793"/>
                  </a:lnTo>
                  <a:lnTo>
                    <a:pt x="1207" y="841"/>
                  </a:lnTo>
                  <a:lnTo>
                    <a:pt x="1185" y="887"/>
                  </a:lnTo>
                  <a:lnTo>
                    <a:pt x="1163" y="934"/>
                  </a:lnTo>
                  <a:lnTo>
                    <a:pt x="1137" y="979"/>
                  </a:lnTo>
                  <a:lnTo>
                    <a:pt x="1110" y="1025"/>
                  </a:lnTo>
                  <a:lnTo>
                    <a:pt x="1083" y="1068"/>
                  </a:lnTo>
                  <a:lnTo>
                    <a:pt x="1053" y="1111"/>
                  </a:lnTo>
                  <a:lnTo>
                    <a:pt x="1021" y="1152"/>
                  </a:lnTo>
                  <a:lnTo>
                    <a:pt x="988" y="1192"/>
                  </a:lnTo>
                  <a:lnTo>
                    <a:pt x="953" y="1231"/>
                  </a:lnTo>
                  <a:lnTo>
                    <a:pt x="916" y="1266"/>
                  </a:lnTo>
                  <a:lnTo>
                    <a:pt x="877" y="1301"/>
                  </a:lnTo>
                  <a:lnTo>
                    <a:pt x="877" y="1301"/>
                  </a:lnTo>
                  <a:lnTo>
                    <a:pt x="865" y="1311"/>
                  </a:lnTo>
                  <a:lnTo>
                    <a:pt x="853" y="1317"/>
                  </a:lnTo>
                  <a:lnTo>
                    <a:pt x="842" y="1323"/>
                  </a:lnTo>
                  <a:lnTo>
                    <a:pt x="830" y="1327"/>
                  </a:lnTo>
                  <a:lnTo>
                    <a:pt x="819" y="1328"/>
                  </a:lnTo>
                  <a:lnTo>
                    <a:pt x="810" y="1330"/>
                  </a:lnTo>
                  <a:lnTo>
                    <a:pt x="800" y="1328"/>
                  </a:lnTo>
                  <a:lnTo>
                    <a:pt x="792" y="1325"/>
                  </a:lnTo>
                  <a:lnTo>
                    <a:pt x="786" y="1320"/>
                  </a:lnTo>
                  <a:lnTo>
                    <a:pt x="780" y="1315"/>
                  </a:lnTo>
                  <a:lnTo>
                    <a:pt x="775" y="1308"/>
                  </a:lnTo>
                  <a:lnTo>
                    <a:pt x="773" y="1300"/>
                  </a:lnTo>
                  <a:lnTo>
                    <a:pt x="772" y="1290"/>
                  </a:lnTo>
                  <a:lnTo>
                    <a:pt x="772" y="1279"/>
                  </a:lnTo>
                  <a:lnTo>
                    <a:pt x="775" y="1268"/>
                  </a:lnTo>
                  <a:lnTo>
                    <a:pt x="778" y="1255"/>
                  </a:lnTo>
                  <a:lnTo>
                    <a:pt x="778" y="1255"/>
                  </a:lnTo>
                  <a:lnTo>
                    <a:pt x="819" y="1153"/>
                  </a:lnTo>
                  <a:lnTo>
                    <a:pt x="865" y="1033"/>
                  </a:lnTo>
                  <a:lnTo>
                    <a:pt x="889" y="968"/>
                  </a:lnTo>
                  <a:lnTo>
                    <a:pt x="913" y="899"/>
                  </a:lnTo>
                  <a:lnTo>
                    <a:pt x="935" y="833"/>
                  </a:lnTo>
                  <a:lnTo>
                    <a:pt x="956" y="764"/>
                  </a:lnTo>
                  <a:lnTo>
                    <a:pt x="975" y="699"/>
                  </a:lnTo>
                  <a:lnTo>
                    <a:pt x="989" y="634"/>
                  </a:lnTo>
                  <a:lnTo>
                    <a:pt x="1002" y="574"/>
                  </a:lnTo>
                  <a:lnTo>
                    <a:pt x="1007" y="545"/>
                  </a:lnTo>
                  <a:lnTo>
                    <a:pt x="1010" y="518"/>
                  </a:lnTo>
                  <a:lnTo>
                    <a:pt x="1012" y="491"/>
                  </a:lnTo>
                  <a:lnTo>
                    <a:pt x="1013" y="467"/>
                  </a:lnTo>
                  <a:lnTo>
                    <a:pt x="1012" y="444"/>
                  </a:lnTo>
                  <a:lnTo>
                    <a:pt x="1010" y="421"/>
                  </a:lnTo>
                  <a:lnTo>
                    <a:pt x="1007" y="402"/>
                  </a:lnTo>
                  <a:lnTo>
                    <a:pt x="1002" y="385"/>
                  </a:lnTo>
                  <a:lnTo>
                    <a:pt x="994" y="369"/>
                  </a:lnTo>
                  <a:lnTo>
                    <a:pt x="986" y="356"/>
                  </a:lnTo>
                  <a:lnTo>
                    <a:pt x="98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2" name="Group 101">
            <a:extLst>
              <a:ext uri="{FF2B5EF4-FFF2-40B4-BE49-F238E27FC236}">
                <a16:creationId xmlns:a16="http://schemas.microsoft.com/office/drawing/2014/main" id="{1DAB5D2B-D205-4FF7-A954-BA130478E8D6}"/>
              </a:ext>
            </a:extLst>
          </p:cNvPr>
          <p:cNvGrpSpPr/>
          <p:nvPr/>
        </p:nvGrpSpPr>
        <p:grpSpPr>
          <a:xfrm>
            <a:off x="4681334" y="2869713"/>
            <a:ext cx="191457" cy="190226"/>
            <a:chOff x="5613798" y="3249009"/>
            <a:chExt cx="191457" cy="190226"/>
          </a:xfrm>
        </p:grpSpPr>
        <p:sp>
          <p:nvSpPr>
            <p:cNvPr id="103" name="Freeform 24">
              <a:extLst>
                <a:ext uri="{FF2B5EF4-FFF2-40B4-BE49-F238E27FC236}">
                  <a16:creationId xmlns:a16="http://schemas.microsoft.com/office/drawing/2014/main" id="{59FDA169-D32A-442C-8EEC-0315DF171356}"/>
                </a:ext>
              </a:extLst>
            </p:cNvPr>
            <p:cNvSpPr>
              <a:spLocks/>
            </p:cNvSpPr>
            <p:nvPr/>
          </p:nvSpPr>
          <p:spPr bwMode="auto">
            <a:xfrm>
              <a:off x="5613798" y="3249009"/>
              <a:ext cx="191457" cy="190226"/>
            </a:xfrm>
            <a:custGeom>
              <a:avLst/>
              <a:gdLst>
                <a:gd name="T0" fmla="*/ 311 w 311"/>
                <a:gd name="T1" fmla="*/ 154 h 309"/>
                <a:gd name="T2" fmla="*/ 308 w 311"/>
                <a:gd name="T3" fmla="*/ 123 h 309"/>
                <a:gd name="T4" fmla="*/ 298 w 311"/>
                <a:gd name="T5" fmla="*/ 94 h 309"/>
                <a:gd name="T6" fmla="*/ 284 w 311"/>
                <a:gd name="T7" fmla="*/ 68 h 309"/>
                <a:gd name="T8" fmla="*/ 264 w 311"/>
                <a:gd name="T9" fmla="*/ 45 h 309"/>
                <a:gd name="T10" fmla="*/ 243 w 311"/>
                <a:gd name="T11" fmla="*/ 26 h 309"/>
                <a:gd name="T12" fmla="*/ 216 w 311"/>
                <a:gd name="T13" fmla="*/ 11 h 309"/>
                <a:gd name="T14" fmla="*/ 186 w 311"/>
                <a:gd name="T15" fmla="*/ 1 h 309"/>
                <a:gd name="T16" fmla="*/ 155 w 311"/>
                <a:gd name="T17" fmla="*/ 0 h 309"/>
                <a:gd name="T18" fmla="*/ 140 w 311"/>
                <a:gd name="T19" fmla="*/ 0 h 309"/>
                <a:gd name="T20" fmla="*/ 110 w 311"/>
                <a:gd name="T21" fmla="*/ 6 h 309"/>
                <a:gd name="T22" fmla="*/ 81 w 311"/>
                <a:gd name="T23" fmla="*/ 18 h 309"/>
                <a:gd name="T24" fmla="*/ 57 w 311"/>
                <a:gd name="T25" fmla="*/ 35 h 309"/>
                <a:gd name="T26" fmla="*/ 35 w 311"/>
                <a:gd name="T27" fmla="*/ 56 h 309"/>
                <a:gd name="T28" fmla="*/ 18 w 311"/>
                <a:gd name="T29" fmla="*/ 79 h 309"/>
                <a:gd name="T30" fmla="*/ 7 w 311"/>
                <a:gd name="T31" fmla="*/ 108 h 309"/>
                <a:gd name="T32" fmla="*/ 2 w 311"/>
                <a:gd name="T33" fmla="*/ 138 h 309"/>
                <a:gd name="T34" fmla="*/ 0 w 311"/>
                <a:gd name="T35" fmla="*/ 154 h 309"/>
                <a:gd name="T36" fmla="*/ 3 w 311"/>
                <a:gd name="T37" fmla="*/ 186 h 309"/>
                <a:gd name="T38" fmla="*/ 12 w 311"/>
                <a:gd name="T39" fmla="*/ 214 h 309"/>
                <a:gd name="T40" fmla="*/ 27 w 311"/>
                <a:gd name="T41" fmla="*/ 241 h 309"/>
                <a:gd name="T42" fmla="*/ 45 w 311"/>
                <a:gd name="T43" fmla="*/ 264 h 309"/>
                <a:gd name="T44" fmla="*/ 68 w 311"/>
                <a:gd name="T45" fmla="*/ 282 h 309"/>
                <a:gd name="T46" fmla="*/ 95 w 311"/>
                <a:gd name="T47" fmla="*/ 297 h 309"/>
                <a:gd name="T48" fmla="*/ 125 w 311"/>
                <a:gd name="T49" fmla="*/ 306 h 309"/>
                <a:gd name="T50" fmla="*/ 155 w 311"/>
                <a:gd name="T51" fmla="*/ 309 h 309"/>
                <a:gd name="T52" fmla="*/ 171 w 311"/>
                <a:gd name="T53" fmla="*/ 309 h 309"/>
                <a:gd name="T54" fmla="*/ 201 w 311"/>
                <a:gd name="T55" fmla="*/ 302 h 309"/>
                <a:gd name="T56" fmla="*/ 230 w 311"/>
                <a:gd name="T57" fmla="*/ 291 h 309"/>
                <a:gd name="T58" fmla="*/ 254 w 311"/>
                <a:gd name="T59" fmla="*/ 274 h 309"/>
                <a:gd name="T60" fmla="*/ 274 w 311"/>
                <a:gd name="T61" fmla="*/ 253 h 309"/>
                <a:gd name="T62" fmla="*/ 293 w 311"/>
                <a:gd name="T63" fmla="*/ 228 h 309"/>
                <a:gd name="T64" fmla="*/ 304 w 311"/>
                <a:gd name="T65" fmla="*/ 201 h 309"/>
                <a:gd name="T66" fmla="*/ 309 w 311"/>
                <a:gd name="T67" fmla="*/ 169 h 309"/>
                <a:gd name="T68" fmla="*/ 311 w 311"/>
                <a:gd name="T6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1" h="309">
                  <a:moveTo>
                    <a:pt x="311" y="154"/>
                  </a:moveTo>
                  <a:lnTo>
                    <a:pt x="311" y="154"/>
                  </a:lnTo>
                  <a:lnTo>
                    <a:pt x="309" y="138"/>
                  </a:lnTo>
                  <a:lnTo>
                    <a:pt x="308" y="123"/>
                  </a:lnTo>
                  <a:lnTo>
                    <a:pt x="304" y="108"/>
                  </a:lnTo>
                  <a:lnTo>
                    <a:pt x="298" y="94"/>
                  </a:lnTo>
                  <a:lnTo>
                    <a:pt x="293" y="79"/>
                  </a:lnTo>
                  <a:lnTo>
                    <a:pt x="284" y="68"/>
                  </a:lnTo>
                  <a:lnTo>
                    <a:pt x="274" y="56"/>
                  </a:lnTo>
                  <a:lnTo>
                    <a:pt x="264" y="45"/>
                  </a:lnTo>
                  <a:lnTo>
                    <a:pt x="254" y="35"/>
                  </a:lnTo>
                  <a:lnTo>
                    <a:pt x="243" y="26"/>
                  </a:lnTo>
                  <a:lnTo>
                    <a:pt x="230" y="18"/>
                  </a:lnTo>
                  <a:lnTo>
                    <a:pt x="216" y="11"/>
                  </a:lnTo>
                  <a:lnTo>
                    <a:pt x="201" y="6"/>
                  </a:lnTo>
                  <a:lnTo>
                    <a:pt x="186" y="1"/>
                  </a:lnTo>
                  <a:lnTo>
                    <a:pt x="171" y="0"/>
                  </a:lnTo>
                  <a:lnTo>
                    <a:pt x="155" y="0"/>
                  </a:lnTo>
                  <a:lnTo>
                    <a:pt x="155" y="0"/>
                  </a:lnTo>
                  <a:lnTo>
                    <a:pt x="140" y="0"/>
                  </a:lnTo>
                  <a:lnTo>
                    <a:pt x="125" y="1"/>
                  </a:lnTo>
                  <a:lnTo>
                    <a:pt x="110" y="6"/>
                  </a:lnTo>
                  <a:lnTo>
                    <a:pt x="95" y="11"/>
                  </a:lnTo>
                  <a:lnTo>
                    <a:pt x="81" y="18"/>
                  </a:lnTo>
                  <a:lnTo>
                    <a:pt x="68" y="26"/>
                  </a:lnTo>
                  <a:lnTo>
                    <a:pt x="57" y="35"/>
                  </a:lnTo>
                  <a:lnTo>
                    <a:pt x="45" y="45"/>
                  </a:lnTo>
                  <a:lnTo>
                    <a:pt x="35" y="56"/>
                  </a:lnTo>
                  <a:lnTo>
                    <a:pt x="27" y="68"/>
                  </a:lnTo>
                  <a:lnTo>
                    <a:pt x="18" y="79"/>
                  </a:lnTo>
                  <a:lnTo>
                    <a:pt x="12" y="94"/>
                  </a:lnTo>
                  <a:lnTo>
                    <a:pt x="7" y="108"/>
                  </a:lnTo>
                  <a:lnTo>
                    <a:pt x="3" y="123"/>
                  </a:lnTo>
                  <a:lnTo>
                    <a:pt x="2" y="138"/>
                  </a:lnTo>
                  <a:lnTo>
                    <a:pt x="0" y="154"/>
                  </a:lnTo>
                  <a:lnTo>
                    <a:pt x="0" y="154"/>
                  </a:lnTo>
                  <a:lnTo>
                    <a:pt x="2" y="169"/>
                  </a:lnTo>
                  <a:lnTo>
                    <a:pt x="3" y="186"/>
                  </a:lnTo>
                  <a:lnTo>
                    <a:pt x="7" y="201"/>
                  </a:lnTo>
                  <a:lnTo>
                    <a:pt x="12" y="214"/>
                  </a:lnTo>
                  <a:lnTo>
                    <a:pt x="18" y="228"/>
                  </a:lnTo>
                  <a:lnTo>
                    <a:pt x="27" y="241"/>
                  </a:lnTo>
                  <a:lnTo>
                    <a:pt x="35" y="253"/>
                  </a:lnTo>
                  <a:lnTo>
                    <a:pt x="45" y="264"/>
                  </a:lnTo>
                  <a:lnTo>
                    <a:pt x="57" y="274"/>
                  </a:lnTo>
                  <a:lnTo>
                    <a:pt x="68" y="282"/>
                  </a:lnTo>
                  <a:lnTo>
                    <a:pt x="81" y="291"/>
                  </a:lnTo>
                  <a:lnTo>
                    <a:pt x="95" y="297"/>
                  </a:lnTo>
                  <a:lnTo>
                    <a:pt x="110" y="302"/>
                  </a:lnTo>
                  <a:lnTo>
                    <a:pt x="125" y="306"/>
                  </a:lnTo>
                  <a:lnTo>
                    <a:pt x="140" y="309"/>
                  </a:lnTo>
                  <a:lnTo>
                    <a:pt x="155" y="309"/>
                  </a:lnTo>
                  <a:lnTo>
                    <a:pt x="155" y="309"/>
                  </a:lnTo>
                  <a:lnTo>
                    <a:pt x="171" y="309"/>
                  </a:lnTo>
                  <a:lnTo>
                    <a:pt x="186" y="306"/>
                  </a:lnTo>
                  <a:lnTo>
                    <a:pt x="201" y="302"/>
                  </a:lnTo>
                  <a:lnTo>
                    <a:pt x="216" y="297"/>
                  </a:lnTo>
                  <a:lnTo>
                    <a:pt x="230" y="291"/>
                  </a:lnTo>
                  <a:lnTo>
                    <a:pt x="243" y="282"/>
                  </a:lnTo>
                  <a:lnTo>
                    <a:pt x="254" y="274"/>
                  </a:lnTo>
                  <a:lnTo>
                    <a:pt x="264" y="264"/>
                  </a:lnTo>
                  <a:lnTo>
                    <a:pt x="274" y="253"/>
                  </a:lnTo>
                  <a:lnTo>
                    <a:pt x="284" y="241"/>
                  </a:lnTo>
                  <a:lnTo>
                    <a:pt x="293" y="228"/>
                  </a:lnTo>
                  <a:lnTo>
                    <a:pt x="298" y="214"/>
                  </a:lnTo>
                  <a:lnTo>
                    <a:pt x="304" y="201"/>
                  </a:lnTo>
                  <a:lnTo>
                    <a:pt x="308" y="186"/>
                  </a:lnTo>
                  <a:lnTo>
                    <a:pt x="309" y="169"/>
                  </a:lnTo>
                  <a:lnTo>
                    <a:pt x="311" y="154"/>
                  </a:lnTo>
                  <a:lnTo>
                    <a:pt x="311" y="154"/>
                  </a:lnTo>
                  <a:close/>
                </a:path>
              </a:pathLst>
            </a:custGeom>
            <a:solidFill>
              <a:srgbClr val="DEF6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5">
              <a:extLst>
                <a:ext uri="{FF2B5EF4-FFF2-40B4-BE49-F238E27FC236}">
                  <a16:creationId xmlns:a16="http://schemas.microsoft.com/office/drawing/2014/main" id="{4BB9E25E-522E-4AEE-8CE9-7A0603778BD4}"/>
                </a:ext>
              </a:extLst>
            </p:cNvPr>
            <p:cNvSpPr>
              <a:spLocks/>
            </p:cNvSpPr>
            <p:nvPr/>
          </p:nvSpPr>
          <p:spPr bwMode="auto">
            <a:xfrm>
              <a:off x="5660893" y="3295796"/>
              <a:ext cx="97267" cy="96652"/>
            </a:xfrm>
            <a:custGeom>
              <a:avLst/>
              <a:gdLst>
                <a:gd name="T0" fmla="*/ 158 w 158"/>
                <a:gd name="T1" fmla="*/ 78 h 157"/>
                <a:gd name="T2" fmla="*/ 158 w 158"/>
                <a:gd name="T3" fmla="*/ 78 h 157"/>
                <a:gd name="T4" fmla="*/ 157 w 158"/>
                <a:gd name="T5" fmla="*/ 62 h 157"/>
                <a:gd name="T6" fmla="*/ 152 w 158"/>
                <a:gd name="T7" fmla="*/ 47 h 157"/>
                <a:gd name="T8" fmla="*/ 145 w 158"/>
                <a:gd name="T9" fmla="*/ 33 h 157"/>
                <a:gd name="T10" fmla="*/ 135 w 158"/>
                <a:gd name="T11" fmla="*/ 22 h 157"/>
                <a:gd name="T12" fmla="*/ 124 w 158"/>
                <a:gd name="T13" fmla="*/ 13 h 157"/>
                <a:gd name="T14" fmla="*/ 110 w 158"/>
                <a:gd name="T15" fmla="*/ 5 h 157"/>
                <a:gd name="T16" fmla="*/ 95 w 158"/>
                <a:gd name="T17" fmla="*/ 2 h 157"/>
                <a:gd name="T18" fmla="*/ 79 w 158"/>
                <a:gd name="T19" fmla="*/ 0 h 157"/>
                <a:gd name="T20" fmla="*/ 79 w 158"/>
                <a:gd name="T21" fmla="*/ 0 h 157"/>
                <a:gd name="T22" fmla="*/ 64 w 158"/>
                <a:gd name="T23" fmla="*/ 2 h 157"/>
                <a:gd name="T24" fmla="*/ 49 w 158"/>
                <a:gd name="T25" fmla="*/ 5 h 157"/>
                <a:gd name="T26" fmla="*/ 35 w 158"/>
                <a:gd name="T27" fmla="*/ 13 h 157"/>
                <a:gd name="T28" fmla="*/ 24 w 158"/>
                <a:gd name="T29" fmla="*/ 22 h 157"/>
                <a:gd name="T30" fmla="*/ 14 w 158"/>
                <a:gd name="T31" fmla="*/ 33 h 157"/>
                <a:gd name="T32" fmla="*/ 7 w 158"/>
                <a:gd name="T33" fmla="*/ 47 h 157"/>
                <a:gd name="T34" fmla="*/ 2 w 158"/>
                <a:gd name="T35" fmla="*/ 62 h 157"/>
                <a:gd name="T36" fmla="*/ 0 w 158"/>
                <a:gd name="T37" fmla="*/ 78 h 157"/>
                <a:gd name="T38" fmla="*/ 0 w 158"/>
                <a:gd name="T39" fmla="*/ 78 h 157"/>
                <a:gd name="T40" fmla="*/ 2 w 158"/>
                <a:gd name="T41" fmla="*/ 93 h 157"/>
                <a:gd name="T42" fmla="*/ 7 w 158"/>
                <a:gd name="T43" fmla="*/ 108 h 157"/>
                <a:gd name="T44" fmla="*/ 14 w 158"/>
                <a:gd name="T45" fmla="*/ 122 h 157"/>
                <a:gd name="T46" fmla="*/ 24 w 158"/>
                <a:gd name="T47" fmla="*/ 133 h 157"/>
                <a:gd name="T48" fmla="*/ 35 w 158"/>
                <a:gd name="T49" fmla="*/ 143 h 157"/>
                <a:gd name="T50" fmla="*/ 49 w 158"/>
                <a:gd name="T51" fmla="*/ 152 h 157"/>
                <a:gd name="T52" fmla="*/ 64 w 158"/>
                <a:gd name="T53" fmla="*/ 155 h 157"/>
                <a:gd name="T54" fmla="*/ 79 w 158"/>
                <a:gd name="T55" fmla="*/ 157 h 157"/>
                <a:gd name="T56" fmla="*/ 79 w 158"/>
                <a:gd name="T57" fmla="*/ 157 h 157"/>
                <a:gd name="T58" fmla="*/ 95 w 158"/>
                <a:gd name="T59" fmla="*/ 155 h 157"/>
                <a:gd name="T60" fmla="*/ 110 w 158"/>
                <a:gd name="T61" fmla="*/ 152 h 157"/>
                <a:gd name="T62" fmla="*/ 124 w 158"/>
                <a:gd name="T63" fmla="*/ 143 h 157"/>
                <a:gd name="T64" fmla="*/ 135 w 158"/>
                <a:gd name="T65" fmla="*/ 133 h 157"/>
                <a:gd name="T66" fmla="*/ 145 w 158"/>
                <a:gd name="T67" fmla="*/ 122 h 157"/>
                <a:gd name="T68" fmla="*/ 152 w 158"/>
                <a:gd name="T69" fmla="*/ 108 h 157"/>
                <a:gd name="T70" fmla="*/ 157 w 158"/>
                <a:gd name="T71" fmla="*/ 93 h 157"/>
                <a:gd name="T72" fmla="*/ 158 w 158"/>
                <a:gd name="T73" fmla="*/ 78 h 157"/>
                <a:gd name="T74" fmla="*/ 158 w 158"/>
                <a:gd name="T75" fmla="*/ 7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7">
                  <a:moveTo>
                    <a:pt x="158" y="78"/>
                  </a:moveTo>
                  <a:lnTo>
                    <a:pt x="158" y="78"/>
                  </a:lnTo>
                  <a:lnTo>
                    <a:pt x="157" y="62"/>
                  </a:lnTo>
                  <a:lnTo>
                    <a:pt x="152" y="47"/>
                  </a:lnTo>
                  <a:lnTo>
                    <a:pt x="145" y="33"/>
                  </a:lnTo>
                  <a:lnTo>
                    <a:pt x="135" y="22"/>
                  </a:lnTo>
                  <a:lnTo>
                    <a:pt x="124" y="13"/>
                  </a:lnTo>
                  <a:lnTo>
                    <a:pt x="110" y="5"/>
                  </a:lnTo>
                  <a:lnTo>
                    <a:pt x="95" y="2"/>
                  </a:lnTo>
                  <a:lnTo>
                    <a:pt x="79" y="0"/>
                  </a:lnTo>
                  <a:lnTo>
                    <a:pt x="79" y="0"/>
                  </a:lnTo>
                  <a:lnTo>
                    <a:pt x="64" y="2"/>
                  </a:lnTo>
                  <a:lnTo>
                    <a:pt x="49" y="5"/>
                  </a:lnTo>
                  <a:lnTo>
                    <a:pt x="35" y="13"/>
                  </a:lnTo>
                  <a:lnTo>
                    <a:pt x="24" y="22"/>
                  </a:lnTo>
                  <a:lnTo>
                    <a:pt x="14" y="33"/>
                  </a:lnTo>
                  <a:lnTo>
                    <a:pt x="7" y="47"/>
                  </a:lnTo>
                  <a:lnTo>
                    <a:pt x="2" y="62"/>
                  </a:lnTo>
                  <a:lnTo>
                    <a:pt x="0" y="78"/>
                  </a:lnTo>
                  <a:lnTo>
                    <a:pt x="0" y="78"/>
                  </a:lnTo>
                  <a:lnTo>
                    <a:pt x="2" y="93"/>
                  </a:lnTo>
                  <a:lnTo>
                    <a:pt x="7" y="108"/>
                  </a:lnTo>
                  <a:lnTo>
                    <a:pt x="14" y="122"/>
                  </a:lnTo>
                  <a:lnTo>
                    <a:pt x="24" y="133"/>
                  </a:lnTo>
                  <a:lnTo>
                    <a:pt x="35" y="143"/>
                  </a:lnTo>
                  <a:lnTo>
                    <a:pt x="49" y="152"/>
                  </a:lnTo>
                  <a:lnTo>
                    <a:pt x="64" y="155"/>
                  </a:lnTo>
                  <a:lnTo>
                    <a:pt x="79" y="157"/>
                  </a:lnTo>
                  <a:lnTo>
                    <a:pt x="79" y="157"/>
                  </a:lnTo>
                  <a:lnTo>
                    <a:pt x="95" y="155"/>
                  </a:lnTo>
                  <a:lnTo>
                    <a:pt x="110" y="152"/>
                  </a:lnTo>
                  <a:lnTo>
                    <a:pt x="124" y="143"/>
                  </a:lnTo>
                  <a:lnTo>
                    <a:pt x="135" y="133"/>
                  </a:lnTo>
                  <a:lnTo>
                    <a:pt x="145" y="122"/>
                  </a:lnTo>
                  <a:lnTo>
                    <a:pt x="152" y="108"/>
                  </a:lnTo>
                  <a:lnTo>
                    <a:pt x="157" y="93"/>
                  </a:lnTo>
                  <a:lnTo>
                    <a:pt x="158" y="78"/>
                  </a:lnTo>
                  <a:lnTo>
                    <a:pt x="158" y="7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5" name="Group 104">
            <a:extLst>
              <a:ext uri="{FF2B5EF4-FFF2-40B4-BE49-F238E27FC236}">
                <a16:creationId xmlns:a16="http://schemas.microsoft.com/office/drawing/2014/main" id="{1F56A2E6-E4A1-42A1-B2D1-7967C44C0FED}"/>
              </a:ext>
            </a:extLst>
          </p:cNvPr>
          <p:cNvGrpSpPr/>
          <p:nvPr/>
        </p:nvGrpSpPr>
        <p:grpSpPr>
          <a:xfrm>
            <a:off x="5693358" y="2869713"/>
            <a:ext cx="191457" cy="190226"/>
            <a:chOff x="5613798" y="3249009"/>
            <a:chExt cx="191457" cy="190226"/>
          </a:xfrm>
        </p:grpSpPr>
        <p:sp>
          <p:nvSpPr>
            <p:cNvPr id="106" name="Freeform 24">
              <a:extLst>
                <a:ext uri="{FF2B5EF4-FFF2-40B4-BE49-F238E27FC236}">
                  <a16:creationId xmlns:a16="http://schemas.microsoft.com/office/drawing/2014/main" id="{48A259C8-C449-454F-A1EB-13D1CEA7AAD1}"/>
                </a:ext>
              </a:extLst>
            </p:cNvPr>
            <p:cNvSpPr>
              <a:spLocks/>
            </p:cNvSpPr>
            <p:nvPr/>
          </p:nvSpPr>
          <p:spPr bwMode="auto">
            <a:xfrm>
              <a:off x="5613798" y="3249009"/>
              <a:ext cx="191457" cy="190226"/>
            </a:xfrm>
            <a:custGeom>
              <a:avLst/>
              <a:gdLst>
                <a:gd name="T0" fmla="*/ 311 w 311"/>
                <a:gd name="T1" fmla="*/ 154 h 309"/>
                <a:gd name="T2" fmla="*/ 308 w 311"/>
                <a:gd name="T3" fmla="*/ 123 h 309"/>
                <a:gd name="T4" fmla="*/ 298 w 311"/>
                <a:gd name="T5" fmla="*/ 94 h 309"/>
                <a:gd name="T6" fmla="*/ 284 w 311"/>
                <a:gd name="T7" fmla="*/ 68 h 309"/>
                <a:gd name="T8" fmla="*/ 264 w 311"/>
                <a:gd name="T9" fmla="*/ 45 h 309"/>
                <a:gd name="T10" fmla="*/ 243 w 311"/>
                <a:gd name="T11" fmla="*/ 26 h 309"/>
                <a:gd name="T12" fmla="*/ 216 w 311"/>
                <a:gd name="T13" fmla="*/ 11 h 309"/>
                <a:gd name="T14" fmla="*/ 186 w 311"/>
                <a:gd name="T15" fmla="*/ 1 h 309"/>
                <a:gd name="T16" fmla="*/ 155 w 311"/>
                <a:gd name="T17" fmla="*/ 0 h 309"/>
                <a:gd name="T18" fmla="*/ 140 w 311"/>
                <a:gd name="T19" fmla="*/ 0 h 309"/>
                <a:gd name="T20" fmla="*/ 110 w 311"/>
                <a:gd name="T21" fmla="*/ 6 h 309"/>
                <a:gd name="T22" fmla="*/ 81 w 311"/>
                <a:gd name="T23" fmla="*/ 18 h 309"/>
                <a:gd name="T24" fmla="*/ 57 w 311"/>
                <a:gd name="T25" fmla="*/ 35 h 309"/>
                <a:gd name="T26" fmla="*/ 35 w 311"/>
                <a:gd name="T27" fmla="*/ 56 h 309"/>
                <a:gd name="T28" fmla="*/ 18 w 311"/>
                <a:gd name="T29" fmla="*/ 79 h 309"/>
                <a:gd name="T30" fmla="*/ 7 w 311"/>
                <a:gd name="T31" fmla="*/ 108 h 309"/>
                <a:gd name="T32" fmla="*/ 2 w 311"/>
                <a:gd name="T33" fmla="*/ 138 h 309"/>
                <a:gd name="T34" fmla="*/ 0 w 311"/>
                <a:gd name="T35" fmla="*/ 154 h 309"/>
                <a:gd name="T36" fmla="*/ 3 w 311"/>
                <a:gd name="T37" fmla="*/ 186 h 309"/>
                <a:gd name="T38" fmla="*/ 12 w 311"/>
                <a:gd name="T39" fmla="*/ 214 h 309"/>
                <a:gd name="T40" fmla="*/ 27 w 311"/>
                <a:gd name="T41" fmla="*/ 241 h 309"/>
                <a:gd name="T42" fmla="*/ 45 w 311"/>
                <a:gd name="T43" fmla="*/ 264 h 309"/>
                <a:gd name="T44" fmla="*/ 68 w 311"/>
                <a:gd name="T45" fmla="*/ 282 h 309"/>
                <a:gd name="T46" fmla="*/ 95 w 311"/>
                <a:gd name="T47" fmla="*/ 297 h 309"/>
                <a:gd name="T48" fmla="*/ 125 w 311"/>
                <a:gd name="T49" fmla="*/ 306 h 309"/>
                <a:gd name="T50" fmla="*/ 155 w 311"/>
                <a:gd name="T51" fmla="*/ 309 h 309"/>
                <a:gd name="T52" fmla="*/ 171 w 311"/>
                <a:gd name="T53" fmla="*/ 309 h 309"/>
                <a:gd name="T54" fmla="*/ 201 w 311"/>
                <a:gd name="T55" fmla="*/ 302 h 309"/>
                <a:gd name="T56" fmla="*/ 230 w 311"/>
                <a:gd name="T57" fmla="*/ 291 h 309"/>
                <a:gd name="T58" fmla="*/ 254 w 311"/>
                <a:gd name="T59" fmla="*/ 274 h 309"/>
                <a:gd name="T60" fmla="*/ 274 w 311"/>
                <a:gd name="T61" fmla="*/ 253 h 309"/>
                <a:gd name="T62" fmla="*/ 293 w 311"/>
                <a:gd name="T63" fmla="*/ 228 h 309"/>
                <a:gd name="T64" fmla="*/ 304 w 311"/>
                <a:gd name="T65" fmla="*/ 201 h 309"/>
                <a:gd name="T66" fmla="*/ 309 w 311"/>
                <a:gd name="T67" fmla="*/ 169 h 309"/>
                <a:gd name="T68" fmla="*/ 311 w 311"/>
                <a:gd name="T6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1" h="309">
                  <a:moveTo>
                    <a:pt x="311" y="154"/>
                  </a:moveTo>
                  <a:lnTo>
                    <a:pt x="311" y="154"/>
                  </a:lnTo>
                  <a:lnTo>
                    <a:pt x="309" y="138"/>
                  </a:lnTo>
                  <a:lnTo>
                    <a:pt x="308" y="123"/>
                  </a:lnTo>
                  <a:lnTo>
                    <a:pt x="304" y="108"/>
                  </a:lnTo>
                  <a:lnTo>
                    <a:pt x="298" y="94"/>
                  </a:lnTo>
                  <a:lnTo>
                    <a:pt x="293" y="79"/>
                  </a:lnTo>
                  <a:lnTo>
                    <a:pt x="284" y="68"/>
                  </a:lnTo>
                  <a:lnTo>
                    <a:pt x="274" y="56"/>
                  </a:lnTo>
                  <a:lnTo>
                    <a:pt x="264" y="45"/>
                  </a:lnTo>
                  <a:lnTo>
                    <a:pt x="254" y="35"/>
                  </a:lnTo>
                  <a:lnTo>
                    <a:pt x="243" y="26"/>
                  </a:lnTo>
                  <a:lnTo>
                    <a:pt x="230" y="18"/>
                  </a:lnTo>
                  <a:lnTo>
                    <a:pt x="216" y="11"/>
                  </a:lnTo>
                  <a:lnTo>
                    <a:pt x="201" y="6"/>
                  </a:lnTo>
                  <a:lnTo>
                    <a:pt x="186" y="1"/>
                  </a:lnTo>
                  <a:lnTo>
                    <a:pt x="171" y="0"/>
                  </a:lnTo>
                  <a:lnTo>
                    <a:pt x="155" y="0"/>
                  </a:lnTo>
                  <a:lnTo>
                    <a:pt x="155" y="0"/>
                  </a:lnTo>
                  <a:lnTo>
                    <a:pt x="140" y="0"/>
                  </a:lnTo>
                  <a:lnTo>
                    <a:pt x="125" y="1"/>
                  </a:lnTo>
                  <a:lnTo>
                    <a:pt x="110" y="6"/>
                  </a:lnTo>
                  <a:lnTo>
                    <a:pt x="95" y="11"/>
                  </a:lnTo>
                  <a:lnTo>
                    <a:pt x="81" y="18"/>
                  </a:lnTo>
                  <a:lnTo>
                    <a:pt x="68" y="26"/>
                  </a:lnTo>
                  <a:lnTo>
                    <a:pt x="57" y="35"/>
                  </a:lnTo>
                  <a:lnTo>
                    <a:pt x="45" y="45"/>
                  </a:lnTo>
                  <a:lnTo>
                    <a:pt x="35" y="56"/>
                  </a:lnTo>
                  <a:lnTo>
                    <a:pt x="27" y="68"/>
                  </a:lnTo>
                  <a:lnTo>
                    <a:pt x="18" y="79"/>
                  </a:lnTo>
                  <a:lnTo>
                    <a:pt x="12" y="94"/>
                  </a:lnTo>
                  <a:lnTo>
                    <a:pt x="7" y="108"/>
                  </a:lnTo>
                  <a:lnTo>
                    <a:pt x="3" y="123"/>
                  </a:lnTo>
                  <a:lnTo>
                    <a:pt x="2" y="138"/>
                  </a:lnTo>
                  <a:lnTo>
                    <a:pt x="0" y="154"/>
                  </a:lnTo>
                  <a:lnTo>
                    <a:pt x="0" y="154"/>
                  </a:lnTo>
                  <a:lnTo>
                    <a:pt x="2" y="169"/>
                  </a:lnTo>
                  <a:lnTo>
                    <a:pt x="3" y="186"/>
                  </a:lnTo>
                  <a:lnTo>
                    <a:pt x="7" y="201"/>
                  </a:lnTo>
                  <a:lnTo>
                    <a:pt x="12" y="214"/>
                  </a:lnTo>
                  <a:lnTo>
                    <a:pt x="18" y="228"/>
                  </a:lnTo>
                  <a:lnTo>
                    <a:pt x="27" y="241"/>
                  </a:lnTo>
                  <a:lnTo>
                    <a:pt x="35" y="253"/>
                  </a:lnTo>
                  <a:lnTo>
                    <a:pt x="45" y="264"/>
                  </a:lnTo>
                  <a:lnTo>
                    <a:pt x="57" y="274"/>
                  </a:lnTo>
                  <a:lnTo>
                    <a:pt x="68" y="282"/>
                  </a:lnTo>
                  <a:lnTo>
                    <a:pt x="81" y="291"/>
                  </a:lnTo>
                  <a:lnTo>
                    <a:pt x="95" y="297"/>
                  </a:lnTo>
                  <a:lnTo>
                    <a:pt x="110" y="302"/>
                  </a:lnTo>
                  <a:lnTo>
                    <a:pt x="125" y="306"/>
                  </a:lnTo>
                  <a:lnTo>
                    <a:pt x="140" y="309"/>
                  </a:lnTo>
                  <a:lnTo>
                    <a:pt x="155" y="309"/>
                  </a:lnTo>
                  <a:lnTo>
                    <a:pt x="155" y="309"/>
                  </a:lnTo>
                  <a:lnTo>
                    <a:pt x="171" y="309"/>
                  </a:lnTo>
                  <a:lnTo>
                    <a:pt x="186" y="306"/>
                  </a:lnTo>
                  <a:lnTo>
                    <a:pt x="201" y="302"/>
                  </a:lnTo>
                  <a:lnTo>
                    <a:pt x="216" y="297"/>
                  </a:lnTo>
                  <a:lnTo>
                    <a:pt x="230" y="291"/>
                  </a:lnTo>
                  <a:lnTo>
                    <a:pt x="243" y="282"/>
                  </a:lnTo>
                  <a:lnTo>
                    <a:pt x="254" y="274"/>
                  </a:lnTo>
                  <a:lnTo>
                    <a:pt x="264" y="264"/>
                  </a:lnTo>
                  <a:lnTo>
                    <a:pt x="274" y="253"/>
                  </a:lnTo>
                  <a:lnTo>
                    <a:pt x="284" y="241"/>
                  </a:lnTo>
                  <a:lnTo>
                    <a:pt x="293" y="228"/>
                  </a:lnTo>
                  <a:lnTo>
                    <a:pt x="298" y="214"/>
                  </a:lnTo>
                  <a:lnTo>
                    <a:pt x="304" y="201"/>
                  </a:lnTo>
                  <a:lnTo>
                    <a:pt x="308" y="186"/>
                  </a:lnTo>
                  <a:lnTo>
                    <a:pt x="309" y="169"/>
                  </a:lnTo>
                  <a:lnTo>
                    <a:pt x="311" y="154"/>
                  </a:lnTo>
                  <a:lnTo>
                    <a:pt x="311" y="154"/>
                  </a:lnTo>
                  <a:close/>
                </a:path>
              </a:pathLst>
            </a:custGeom>
            <a:solidFill>
              <a:srgbClr val="DEF6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25">
              <a:extLst>
                <a:ext uri="{FF2B5EF4-FFF2-40B4-BE49-F238E27FC236}">
                  <a16:creationId xmlns:a16="http://schemas.microsoft.com/office/drawing/2014/main" id="{ED218DFF-CE31-4490-98D1-BEB68D318A8A}"/>
                </a:ext>
              </a:extLst>
            </p:cNvPr>
            <p:cNvSpPr>
              <a:spLocks/>
            </p:cNvSpPr>
            <p:nvPr/>
          </p:nvSpPr>
          <p:spPr bwMode="auto">
            <a:xfrm>
              <a:off x="5660893" y="3295796"/>
              <a:ext cx="97267" cy="96652"/>
            </a:xfrm>
            <a:custGeom>
              <a:avLst/>
              <a:gdLst>
                <a:gd name="T0" fmla="*/ 158 w 158"/>
                <a:gd name="T1" fmla="*/ 78 h 157"/>
                <a:gd name="T2" fmla="*/ 158 w 158"/>
                <a:gd name="T3" fmla="*/ 78 h 157"/>
                <a:gd name="T4" fmla="*/ 157 w 158"/>
                <a:gd name="T5" fmla="*/ 62 h 157"/>
                <a:gd name="T6" fmla="*/ 152 w 158"/>
                <a:gd name="T7" fmla="*/ 47 h 157"/>
                <a:gd name="T8" fmla="*/ 145 w 158"/>
                <a:gd name="T9" fmla="*/ 33 h 157"/>
                <a:gd name="T10" fmla="*/ 135 w 158"/>
                <a:gd name="T11" fmla="*/ 22 h 157"/>
                <a:gd name="T12" fmla="*/ 124 w 158"/>
                <a:gd name="T13" fmla="*/ 13 h 157"/>
                <a:gd name="T14" fmla="*/ 110 w 158"/>
                <a:gd name="T15" fmla="*/ 5 h 157"/>
                <a:gd name="T16" fmla="*/ 95 w 158"/>
                <a:gd name="T17" fmla="*/ 2 h 157"/>
                <a:gd name="T18" fmla="*/ 79 w 158"/>
                <a:gd name="T19" fmla="*/ 0 h 157"/>
                <a:gd name="T20" fmla="*/ 79 w 158"/>
                <a:gd name="T21" fmla="*/ 0 h 157"/>
                <a:gd name="T22" fmla="*/ 64 w 158"/>
                <a:gd name="T23" fmla="*/ 2 h 157"/>
                <a:gd name="T24" fmla="*/ 49 w 158"/>
                <a:gd name="T25" fmla="*/ 5 h 157"/>
                <a:gd name="T26" fmla="*/ 35 w 158"/>
                <a:gd name="T27" fmla="*/ 13 h 157"/>
                <a:gd name="T28" fmla="*/ 24 w 158"/>
                <a:gd name="T29" fmla="*/ 22 h 157"/>
                <a:gd name="T30" fmla="*/ 14 w 158"/>
                <a:gd name="T31" fmla="*/ 33 h 157"/>
                <a:gd name="T32" fmla="*/ 7 w 158"/>
                <a:gd name="T33" fmla="*/ 47 h 157"/>
                <a:gd name="T34" fmla="*/ 2 w 158"/>
                <a:gd name="T35" fmla="*/ 62 h 157"/>
                <a:gd name="T36" fmla="*/ 0 w 158"/>
                <a:gd name="T37" fmla="*/ 78 h 157"/>
                <a:gd name="T38" fmla="*/ 0 w 158"/>
                <a:gd name="T39" fmla="*/ 78 h 157"/>
                <a:gd name="T40" fmla="*/ 2 w 158"/>
                <a:gd name="T41" fmla="*/ 93 h 157"/>
                <a:gd name="T42" fmla="*/ 7 w 158"/>
                <a:gd name="T43" fmla="*/ 108 h 157"/>
                <a:gd name="T44" fmla="*/ 14 w 158"/>
                <a:gd name="T45" fmla="*/ 122 h 157"/>
                <a:gd name="T46" fmla="*/ 24 w 158"/>
                <a:gd name="T47" fmla="*/ 133 h 157"/>
                <a:gd name="T48" fmla="*/ 35 w 158"/>
                <a:gd name="T49" fmla="*/ 143 h 157"/>
                <a:gd name="T50" fmla="*/ 49 w 158"/>
                <a:gd name="T51" fmla="*/ 152 h 157"/>
                <a:gd name="T52" fmla="*/ 64 w 158"/>
                <a:gd name="T53" fmla="*/ 155 h 157"/>
                <a:gd name="T54" fmla="*/ 79 w 158"/>
                <a:gd name="T55" fmla="*/ 157 h 157"/>
                <a:gd name="T56" fmla="*/ 79 w 158"/>
                <a:gd name="T57" fmla="*/ 157 h 157"/>
                <a:gd name="T58" fmla="*/ 95 w 158"/>
                <a:gd name="T59" fmla="*/ 155 h 157"/>
                <a:gd name="T60" fmla="*/ 110 w 158"/>
                <a:gd name="T61" fmla="*/ 152 h 157"/>
                <a:gd name="T62" fmla="*/ 124 w 158"/>
                <a:gd name="T63" fmla="*/ 143 h 157"/>
                <a:gd name="T64" fmla="*/ 135 w 158"/>
                <a:gd name="T65" fmla="*/ 133 h 157"/>
                <a:gd name="T66" fmla="*/ 145 w 158"/>
                <a:gd name="T67" fmla="*/ 122 h 157"/>
                <a:gd name="T68" fmla="*/ 152 w 158"/>
                <a:gd name="T69" fmla="*/ 108 h 157"/>
                <a:gd name="T70" fmla="*/ 157 w 158"/>
                <a:gd name="T71" fmla="*/ 93 h 157"/>
                <a:gd name="T72" fmla="*/ 158 w 158"/>
                <a:gd name="T73" fmla="*/ 78 h 157"/>
                <a:gd name="T74" fmla="*/ 158 w 158"/>
                <a:gd name="T75" fmla="*/ 7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7">
                  <a:moveTo>
                    <a:pt x="158" y="78"/>
                  </a:moveTo>
                  <a:lnTo>
                    <a:pt x="158" y="78"/>
                  </a:lnTo>
                  <a:lnTo>
                    <a:pt x="157" y="62"/>
                  </a:lnTo>
                  <a:lnTo>
                    <a:pt x="152" y="47"/>
                  </a:lnTo>
                  <a:lnTo>
                    <a:pt x="145" y="33"/>
                  </a:lnTo>
                  <a:lnTo>
                    <a:pt x="135" y="22"/>
                  </a:lnTo>
                  <a:lnTo>
                    <a:pt x="124" y="13"/>
                  </a:lnTo>
                  <a:lnTo>
                    <a:pt x="110" y="5"/>
                  </a:lnTo>
                  <a:lnTo>
                    <a:pt x="95" y="2"/>
                  </a:lnTo>
                  <a:lnTo>
                    <a:pt x="79" y="0"/>
                  </a:lnTo>
                  <a:lnTo>
                    <a:pt x="79" y="0"/>
                  </a:lnTo>
                  <a:lnTo>
                    <a:pt x="64" y="2"/>
                  </a:lnTo>
                  <a:lnTo>
                    <a:pt x="49" y="5"/>
                  </a:lnTo>
                  <a:lnTo>
                    <a:pt x="35" y="13"/>
                  </a:lnTo>
                  <a:lnTo>
                    <a:pt x="24" y="22"/>
                  </a:lnTo>
                  <a:lnTo>
                    <a:pt x="14" y="33"/>
                  </a:lnTo>
                  <a:lnTo>
                    <a:pt x="7" y="47"/>
                  </a:lnTo>
                  <a:lnTo>
                    <a:pt x="2" y="62"/>
                  </a:lnTo>
                  <a:lnTo>
                    <a:pt x="0" y="78"/>
                  </a:lnTo>
                  <a:lnTo>
                    <a:pt x="0" y="78"/>
                  </a:lnTo>
                  <a:lnTo>
                    <a:pt x="2" y="93"/>
                  </a:lnTo>
                  <a:lnTo>
                    <a:pt x="7" y="108"/>
                  </a:lnTo>
                  <a:lnTo>
                    <a:pt x="14" y="122"/>
                  </a:lnTo>
                  <a:lnTo>
                    <a:pt x="24" y="133"/>
                  </a:lnTo>
                  <a:lnTo>
                    <a:pt x="35" y="143"/>
                  </a:lnTo>
                  <a:lnTo>
                    <a:pt x="49" y="152"/>
                  </a:lnTo>
                  <a:lnTo>
                    <a:pt x="64" y="155"/>
                  </a:lnTo>
                  <a:lnTo>
                    <a:pt x="79" y="157"/>
                  </a:lnTo>
                  <a:lnTo>
                    <a:pt x="79" y="157"/>
                  </a:lnTo>
                  <a:lnTo>
                    <a:pt x="95" y="155"/>
                  </a:lnTo>
                  <a:lnTo>
                    <a:pt x="110" y="152"/>
                  </a:lnTo>
                  <a:lnTo>
                    <a:pt x="124" y="143"/>
                  </a:lnTo>
                  <a:lnTo>
                    <a:pt x="135" y="133"/>
                  </a:lnTo>
                  <a:lnTo>
                    <a:pt x="145" y="122"/>
                  </a:lnTo>
                  <a:lnTo>
                    <a:pt x="152" y="108"/>
                  </a:lnTo>
                  <a:lnTo>
                    <a:pt x="157" y="93"/>
                  </a:lnTo>
                  <a:lnTo>
                    <a:pt x="158" y="78"/>
                  </a:lnTo>
                  <a:lnTo>
                    <a:pt x="158" y="7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8" name="Group 107">
            <a:extLst>
              <a:ext uri="{FF2B5EF4-FFF2-40B4-BE49-F238E27FC236}">
                <a16:creationId xmlns:a16="http://schemas.microsoft.com/office/drawing/2014/main" id="{13928C18-B288-4F29-BB6C-5F8EA4FFB2F0}"/>
              </a:ext>
            </a:extLst>
          </p:cNvPr>
          <p:cNvGrpSpPr/>
          <p:nvPr/>
        </p:nvGrpSpPr>
        <p:grpSpPr>
          <a:xfrm>
            <a:off x="3686236" y="2869713"/>
            <a:ext cx="191457" cy="190226"/>
            <a:chOff x="5613798" y="3249009"/>
            <a:chExt cx="191457" cy="190226"/>
          </a:xfrm>
        </p:grpSpPr>
        <p:sp>
          <p:nvSpPr>
            <p:cNvPr id="109" name="Freeform 24">
              <a:extLst>
                <a:ext uri="{FF2B5EF4-FFF2-40B4-BE49-F238E27FC236}">
                  <a16:creationId xmlns:a16="http://schemas.microsoft.com/office/drawing/2014/main" id="{F8090A78-9D2F-4630-8189-C6F8A591A44C}"/>
                </a:ext>
              </a:extLst>
            </p:cNvPr>
            <p:cNvSpPr>
              <a:spLocks/>
            </p:cNvSpPr>
            <p:nvPr/>
          </p:nvSpPr>
          <p:spPr bwMode="auto">
            <a:xfrm>
              <a:off x="5613798" y="3249009"/>
              <a:ext cx="191457" cy="190226"/>
            </a:xfrm>
            <a:custGeom>
              <a:avLst/>
              <a:gdLst>
                <a:gd name="T0" fmla="*/ 311 w 311"/>
                <a:gd name="T1" fmla="*/ 154 h 309"/>
                <a:gd name="T2" fmla="*/ 308 w 311"/>
                <a:gd name="T3" fmla="*/ 123 h 309"/>
                <a:gd name="T4" fmla="*/ 298 w 311"/>
                <a:gd name="T5" fmla="*/ 94 h 309"/>
                <a:gd name="T6" fmla="*/ 284 w 311"/>
                <a:gd name="T7" fmla="*/ 68 h 309"/>
                <a:gd name="T8" fmla="*/ 264 w 311"/>
                <a:gd name="T9" fmla="*/ 45 h 309"/>
                <a:gd name="T10" fmla="*/ 243 w 311"/>
                <a:gd name="T11" fmla="*/ 26 h 309"/>
                <a:gd name="T12" fmla="*/ 216 w 311"/>
                <a:gd name="T13" fmla="*/ 11 h 309"/>
                <a:gd name="T14" fmla="*/ 186 w 311"/>
                <a:gd name="T15" fmla="*/ 1 h 309"/>
                <a:gd name="T16" fmla="*/ 155 w 311"/>
                <a:gd name="T17" fmla="*/ 0 h 309"/>
                <a:gd name="T18" fmla="*/ 140 w 311"/>
                <a:gd name="T19" fmla="*/ 0 h 309"/>
                <a:gd name="T20" fmla="*/ 110 w 311"/>
                <a:gd name="T21" fmla="*/ 6 h 309"/>
                <a:gd name="T22" fmla="*/ 81 w 311"/>
                <a:gd name="T23" fmla="*/ 18 h 309"/>
                <a:gd name="T24" fmla="*/ 57 w 311"/>
                <a:gd name="T25" fmla="*/ 35 h 309"/>
                <a:gd name="T26" fmla="*/ 35 w 311"/>
                <a:gd name="T27" fmla="*/ 56 h 309"/>
                <a:gd name="T28" fmla="*/ 18 w 311"/>
                <a:gd name="T29" fmla="*/ 79 h 309"/>
                <a:gd name="T30" fmla="*/ 7 w 311"/>
                <a:gd name="T31" fmla="*/ 108 h 309"/>
                <a:gd name="T32" fmla="*/ 2 w 311"/>
                <a:gd name="T33" fmla="*/ 138 h 309"/>
                <a:gd name="T34" fmla="*/ 0 w 311"/>
                <a:gd name="T35" fmla="*/ 154 h 309"/>
                <a:gd name="T36" fmla="*/ 3 w 311"/>
                <a:gd name="T37" fmla="*/ 186 h 309"/>
                <a:gd name="T38" fmla="*/ 12 w 311"/>
                <a:gd name="T39" fmla="*/ 214 h 309"/>
                <a:gd name="T40" fmla="*/ 27 w 311"/>
                <a:gd name="T41" fmla="*/ 241 h 309"/>
                <a:gd name="T42" fmla="*/ 45 w 311"/>
                <a:gd name="T43" fmla="*/ 264 h 309"/>
                <a:gd name="T44" fmla="*/ 68 w 311"/>
                <a:gd name="T45" fmla="*/ 282 h 309"/>
                <a:gd name="T46" fmla="*/ 95 w 311"/>
                <a:gd name="T47" fmla="*/ 297 h 309"/>
                <a:gd name="T48" fmla="*/ 125 w 311"/>
                <a:gd name="T49" fmla="*/ 306 h 309"/>
                <a:gd name="T50" fmla="*/ 155 w 311"/>
                <a:gd name="T51" fmla="*/ 309 h 309"/>
                <a:gd name="T52" fmla="*/ 171 w 311"/>
                <a:gd name="T53" fmla="*/ 309 h 309"/>
                <a:gd name="T54" fmla="*/ 201 w 311"/>
                <a:gd name="T55" fmla="*/ 302 h 309"/>
                <a:gd name="T56" fmla="*/ 230 w 311"/>
                <a:gd name="T57" fmla="*/ 291 h 309"/>
                <a:gd name="T58" fmla="*/ 254 w 311"/>
                <a:gd name="T59" fmla="*/ 274 h 309"/>
                <a:gd name="T60" fmla="*/ 274 w 311"/>
                <a:gd name="T61" fmla="*/ 253 h 309"/>
                <a:gd name="T62" fmla="*/ 293 w 311"/>
                <a:gd name="T63" fmla="*/ 228 h 309"/>
                <a:gd name="T64" fmla="*/ 304 w 311"/>
                <a:gd name="T65" fmla="*/ 201 h 309"/>
                <a:gd name="T66" fmla="*/ 309 w 311"/>
                <a:gd name="T67" fmla="*/ 169 h 309"/>
                <a:gd name="T68" fmla="*/ 311 w 311"/>
                <a:gd name="T6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1" h="309">
                  <a:moveTo>
                    <a:pt x="311" y="154"/>
                  </a:moveTo>
                  <a:lnTo>
                    <a:pt x="311" y="154"/>
                  </a:lnTo>
                  <a:lnTo>
                    <a:pt x="309" y="138"/>
                  </a:lnTo>
                  <a:lnTo>
                    <a:pt x="308" y="123"/>
                  </a:lnTo>
                  <a:lnTo>
                    <a:pt x="304" y="108"/>
                  </a:lnTo>
                  <a:lnTo>
                    <a:pt x="298" y="94"/>
                  </a:lnTo>
                  <a:lnTo>
                    <a:pt x="293" y="79"/>
                  </a:lnTo>
                  <a:lnTo>
                    <a:pt x="284" y="68"/>
                  </a:lnTo>
                  <a:lnTo>
                    <a:pt x="274" y="56"/>
                  </a:lnTo>
                  <a:lnTo>
                    <a:pt x="264" y="45"/>
                  </a:lnTo>
                  <a:lnTo>
                    <a:pt x="254" y="35"/>
                  </a:lnTo>
                  <a:lnTo>
                    <a:pt x="243" y="26"/>
                  </a:lnTo>
                  <a:lnTo>
                    <a:pt x="230" y="18"/>
                  </a:lnTo>
                  <a:lnTo>
                    <a:pt x="216" y="11"/>
                  </a:lnTo>
                  <a:lnTo>
                    <a:pt x="201" y="6"/>
                  </a:lnTo>
                  <a:lnTo>
                    <a:pt x="186" y="1"/>
                  </a:lnTo>
                  <a:lnTo>
                    <a:pt x="171" y="0"/>
                  </a:lnTo>
                  <a:lnTo>
                    <a:pt x="155" y="0"/>
                  </a:lnTo>
                  <a:lnTo>
                    <a:pt x="155" y="0"/>
                  </a:lnTo>
                  <a:lnTo>
                    <a:pt x="140" y="0"/>
                  </a:lnTo>
                  <a:lnTo>
                    <a:pt x="125" y="1"/>
                  </a:lnTo>
                  <a:lnTo>
                    <a:pt x="110" y="6"/>
                  </a:lnTo>
                  <a:lnTo>
                    <a:pt x="95" y="11"/>
                  </a:lnTo>
                  <a:lnTo>
                    <a:pt x="81" y="18"/>
                  </a:lnTo>
                  <a:lnTo>
                    <a:pt x="68" y="26"/>
                  </a:lnTo>
                  <a:lnTo>
                    <a:pt x="57" y="35"/>
                  </a:lnTo>
                  <a:lnTo>
                    <a:pt x="45" y="45"/>
                  </a:lnTo>
                  <a:lnTo>
                    <a:pt x="35" y="56"/>
                  </a:lnTo>
                  <a:lnTo>
                    <a:pt x="27" y="68"/>
                  </a:lnTo>
                  <a:lnTo>
                    <a:pt x="18" y="79"/>
                  </a:lnTo>
                  <a:lnTo>
                    <a:pt x="12" y="94"/>
                  </a:lnTo>
                  <a:lnTo>
                    <a:pt x="7" y="108"/>
                  </a:lnTo>
                  <a:lnTo>
                    <a:pt x="3" y="123"/>
                  </a:lnTo>
                  <a:lnTo>
                    <a:pt x="2" y="138"/>
                  </a:lnTo>
                  <a:lnTo>
                    <a:pt x="0" y="154"/>
                  </a:lnTo>
                  <a:lnTo>
                    <a:pt x="0" y="154"/>
                  </a:lnTo>
                  <a:lnTo>
                    <a:pt x="2" y="169"/>
                  </a:lnTo>
                  <a:lnTo>
                    <a:pt x="3" y="186"/>
                  </a:lnTo>
                  <a:lnTo>
                    <a:pt x="7" y="201"/>
                  </a:lnTo>
                  <a:lnTo>
                    <a:pt x="12" y="214"/>
                  </a:lnTo>
                  <a:lnTo>
                    <a:pt x="18" y="228"/>
                  </a:lnTo>
                  <a:lnTo>
                    <a:pt x="27" y="241"/>
                  </a:lnTo>
                  <a:lnTo>
                    <a:pt x="35" y="253"/>
                  </a:lnTo>
                  <a:lnTo>
                    <a:pt x="45" y="264"/>
                  </a:lnTo>
                  <a:lnTo>
                    <a:pt x="57" y="274"/>
                  </a:lnTo>
                  <a:lnTo>
                    <a:pt x="68" y="282"/>
                  </a:lnTo>
                  <a:lnTo>
                    <a:pt x="81" y="291"/>
                  </a:lnTo>
                  <a:lnTo>
                    <a:pt x="95" y="297"/>
                  </a:lnTo>
                  <a:lnTo>
                    <a:pt x="110" y="302"/>
                  </a:lnTo>
                  <a:lnTo>
                    <a:pt x="125" y="306"/>
                  </a:lnTo>
                  <a:lnTo>
                    <a:pt x="140" y="309"/>
                  </a:lnTo>
                  <a:lnTo>
                    <a:pt x="155" y="309"/>
                  </a:lnTo>
                  <a:lnTo>
                    <a:pt x="155" y="309"/>
                  </a:lnTo>
                  <a:lnTo>
                    <a:pt x="171" y="309"/>
                  </a:lnTo>
                  <a:lnTo>
                    <a:pt x="186" y="306"/>
                  </a:lnTo>
                  <a:lnTo>
                    <a:pt x="201" y="302"/>
                  </a:lnTo>
                  <a:lnTo>
                    <a:pt x="216" y="297"/>
                  </a:lnTo>
                  <a:lnTo>
                    <a:pt x="230" y="291"/>
                  </a:lnTo>
                  <a:lnTo>
                    <a:pt x="243" y="282"/>
                  </a:lnTo>
                  <a:lnTo>
                    <a:pt x="254" y="274"/>
                  </a:lnTo>
                  <a:lnTo>
                    <a:pt x="264" y="264"/>
                  </a:lnTo>
                  <a:lnTo>
                    <a:pt x="274" y="253"/>
                  </a:lnTo>
                  <a:lnTo>
                    <a:pt x="284" y="241"/>
                  </a:lnTo>
                  <a:lnTo>
                    <a:pt x="293" y="228"/>
                  </a:lnTo>
                  <a:lnTo>
                    <a:pt x="298" y="214"/>
                  </a:lnTo>
                  <a:lnTo>
                    <a:pt x="304" y="201"/>
                  </a:lnTo>
                  <a:lnTo>
                    <a:pt x="308" y="186"/>
                  </a:lnTo>
                  <a:lnTo>
                    <a:pt x="309" y="169"/>
                  </a:lnTo>
                  <a:lnTo>
                    <a:pt x="311" y="154"/>
                  </a:lnTo>
                  <a:lnTo>
                    <a:pt x="311" y="154"/>
                  </a:lnTo>
                  <a:close/>
                </a:path>
              </a:pathLst>
            </a:custGeom>
            <a:solidFill>
              <a:srgbClr val="DEF6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25">
              <a:extLst>
                <a:ext uri="{FF2B5EF4-FFF2-40B4-BE49-F238E27FC236}">
                  <a16:creationId xmlns:a16="http://schemas.microsoft.com/office/drawing/2014/main" id="{6989C459-F48E-4E5A-BF04-5A8C8C074B69}"/>
                </a:ext>
              </a:extLst>
            </p:cNvPr>
            <p:cNvSpPr>
              <a:spLocks/>
            </p:cNvSpPr>
            <p:nvPr/>
          </p:nvSpPr>
          <p:spPr bwMode="auto">
            <a:xfrm>
              <a:off x="5660893" y="3295796"/>
              <a:ext cx="97267" cy="96652"/>
            </a:xfrm>
            <a:custGeom>
              <a:avLst/>
              <a:gdLst>
                <a:gd name="T0" fmla="*/ 158 w 158"/>
                <a:gd name="T1" fmla="*/ 78 h 157"/>
                <a:gd name="T2" fmla="*/ 158 w 158"/>
                <a:gd name="T3" fmla="*/ 78 h 157"/>
                <a:gd name="T4" fmla="*/ 157 w 158"/>
                <a:gd name="T5" fmla="*/ 62 h 157"/>
                <a:gd name="T6" fmla="*/ 152 w 158"/>
                <a:gd name="T7" fmla="*/ 47 h 157"/>
                <a:gd name="T8" fmla="*/ 145 w 158"/>
                <a:gd name="T9" fmla="*/ 33 h 157"/>
                <a:gd name="T10" fmla="*/ 135 w 158"/>
                <a:gd name="T11" fmla="*/ 22 h 157"/>
                <a:gd name="T12" fmla="*/ 124 w 158"/>
                <a:gd name="T13" fmla="*/ 13 h 157"/>
                <a:gd name="T14" fmla="*/ 110 w 158"/>
                <a:gd name="T15" fmla="*/ 5 h 157"/>
                <a:gd name="T16" fmla="*/ 95 w 158"/>
                <a:gd name="T17" fmla="*/ 2 h 157"/>
                <a:gd name="T18" fmla="*/ 79 w 158"/>
                <a:gd name="T19" fmla="*/ 0 h 157"/>
                <a:gd name="T20" fmla="*/ 79 w 158"/>
                <a:gd name="T21" fmla="*/ 0 h 157"/>
                <a:gd name="T22" fmla="*/ 64 w 158"/>
                <a:gd name="T23" fmla="*/ 2 h 157"/>
                <a:gd name="T24" fmla="*/ 49 w 158"/>
                <a:gd name="T25" fmla="*/ 5 h 157"/>
                <a:gd name="T26" fmla="*/ 35 w 158"/>
                <a:gd name="T27" fmla="*/ 13 h 157"/>
                <a:gd name="T28" fmla="*/ 24 w 158"/>
                <a:gd name="T29" fmla="*/ 22 h 157"/>
                <a:gd name="T30" fmla="*/ 14 w 158"/>
                <a:gd name="T31" fmla="*/ 33 h 157"/>
                <a:gd name="T32" fmla="*/ 7 w 158"/>
                <a:gd name="T33" fmla="*/ 47 h 157"/>
                <a:gd name="T34" fmla="*/ 2 w 158"/>
                <a:gd name="T35" fmla="*/ 62 h 157"/>
                <a:gd name="T36" fmla="*/ 0 w 158"/>
                <a:gd name="T37" fmla="*/ 78 h 157"/>
                <a:gd name="T38" fmla="*/ 0 w 158"/>
                <a:gd name="T39" fmla="*/ 78 h 157"/>
                <a:gd name="T40" fmla="*/ 2 w 158"/>
                <a:gd name="T41" fmla="*/ 93 h 157"/>
                <a:gd name="T42" fmla="*/ 7 w 158"/>
                <a:gd name="T43" fmla="*/ 108 h 157"/>
                <a:gd name="T44" fmla="*/ 14 w 158"/>
                <a:gd name="T45" fmla="*/ 122 h 157"/>
                <a:gd name="T46" fmla="*/ 24 w 158"/>
                <a:gd name="T47" fmla="*/ 133 h 157"/>
                <a:gd name="T48" fmla="*/ 35 w 158"/>
                <a:gd name="T49" fmla="*/ 143 h 157"/>
                <a:gd name="T50" fmla="*/ 49 w 158"/>
                <a:gd name="T51" fmla="*/ 152 h 157"/>
                <a:gd name="T52" fmla="*/ 64 w 158"/>
                <a:gd name="T53" fmla="*/ 155 h 157"/>
                <a:gd name="T54" fmla="*/ 79 w 158"/>
                <a:gd name="T55" fmla="*/ 157 h 157"/>
                <a:gd name="T56" fmla="*/ 79 w 158"/>
                <a:gd name="T57" fmla="*/ 157 h 157"/>
                <a:gd name="T58" fmla="*/ 95 w 158"/>
                <a:gd name="T59" fmla="*/ 155 h 157"/>
                <a:gd name="T60" fmla="*/ 110 w 158"/>
                <a:gd name="T61" fmla="*/ 152 h 157"/>
                <a:gd name="T62" fmla="*/ 124 w 158"/>
                <a:gd name="T63" fmla="*/ 143 h 157"/>
                <a:gd name="T64" fmla="*/ 135 w 158"/>
                <a:gd name="T65" fmla="*/ 133 h 157"/>
                <a:gd name="T66" fmla="*/ 145 w 158"/>
                <a:gd name="T67" fmla="*/ 122 h 157"/>
                <a:gd name="T68" fmla="*/ 152 w 158"/>
                <a:gd name="T69" fmla="*/ 108 h 157"/>
                <a:gd name="T70" fmla="*/ 157 w 158"/>
                <a:gd name="T71" fmla="*/ 93 h 157"/>
                <a:gd name="T72" fmla="*/ 158 w 158"/>
                <a:gd name="T73" fmla="*/ 78 h 157"/>
                <a:gd name="T74" fmla="*/ 158 w 158"/>
                <a:gd name="T75" fmla="*/ 7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8" h="157">
                  <a:moveTo>
                    <a:pt x="158" y="78"/>
                  </a:moveTo>
                  <a:lnTo>
                    <a:pt x="158" y="78"/>
                  </a:lnTo>
                  <a:lnTo>
                    <a:pt x="157" y="62"/>
                  </a:lnTo>
                  <a:lnTo>
                    <a:pt x="152" y="47"/>
                  </a:lnTo>
                  <a:lnTo>
                    <a:pt x="145" y="33"/>
                  </a:lnTo>
                  <a:lnTo>
                    <a:pt x="135" y="22"/>
                  </a:lnTo>
                  <a:lnTo>
                    <a:pt x="124" y="13"/>
                  </a:lnTo>
                  <a:lnTo>
                    <a:pt x="110" y="5"/>
                  </a:lnTo>
                  <a:lnTo>
                    <a:pt x="95" y="2"/>
                  </a:lnTo>
                  <a:lnTo>
                    <a:pt x="79" y="0"/>
                  </a:lnTo>
                  <a:lnTo>
                    <a:pt x="79" y="0"/>
                  </a:lnTo>
                  <a:lnTo>
                    <a:pt x="64" y="2"/>
                  </a:lnTo>
                  <a:lnTo>
                    <a:pt x="49" y="5"/>
                  </a:lnTo>
                  <a:lnTo>
                    <a:pt x="35" y="13"/>
                  </a:lnTo>
                  <a:lnTo>
                    <a:pt x="24" y="22"/>
                  </a:lnTo>
                  <a:lnTo>
                    <a:pt x="14" y="33"/>
                  </a:lnTo>
                  <a:lnTo>
                    <a:pt x="7" y="47"/>
                  </a:lnTo>
                  <a:lnTo>
                    <a:pt x="2" y="62"/>
                  </a:lnTo>
                  <a:lnTo>
                    <a:pt x="0" y="78"/>
                  </a:lnTo>
                  <a:lnTo>
                    <a:pt x="0" y="78"/>
                  </a:lnTo>
                  <a:lnTo>
                    <a:pt x="2" y="93"/>
                  </a:lnTo>
                  <a:lnTo>
                    <a:pt x="7" y="108"/>
                  </a:lnTo>
                  <a:lnTo>
                    <a:pt x="14" y="122"/>
                  </a:lnTo>
                  <a:lnTo>
                    <a:pt x="24" y="133"/>
                  </a:lnTo>
                  <a:lnTo>
                    <a:pt x="35" y="143"/>
                  </a:lnTo>
                  <a:lnTo>
                    <a:pt x="49" y="152"/>
                  </a:lnTo>
                  <a:lnTo>
                    <a:pt x="64" y="155"/>
                  </a:lnTo>
                  <a:lnTo>
                    <a:pt x="79" y="157"/>
                  </a:lnTo>
                  <a:lnTo>
                    <a:pt x="79" y="157"/>
                  </a:lnTo>
                  <a:lnTo>
                    <a:pt x="95" y="155"/>
                  </a:lnTo>
                  <a:lnTo>
                    <a:pt x="110" y="152"/>
                  </a:lnTo>
                  <a:lnTo>
                    <a:pt x="124" y="143"/>
                  </a:lnTo>
                  <a:lnTo>
                    <a:pt x="135" y="133"/>
                  </a:lnTo>
                  <a:lnTo>
                    <a:pt x="145" y="122"/>
                  </a:lnTo>
                  <a:lnTo>
                    <a:pt x="152" y="108"/>
                  </a:lnTo>
                  <a:lnTo>
                    <a:pt x="157" y="93"/>
                  </a:lnTo>
                  <a:lnTo>
                    <a:pt x="158" y="78"/>
                  </a:lnTo>
                  <a:lnTo>
                    <a:pt x="158" y="78"/>
                  </a:lnTo>
                  <a:close/>
                </a:path>
              </a:pathLst>
            </a:custGeom>
            <a:solidFill>
              <a:srgbClr val="91E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Footer Placeholder 6">
            <a:extLst>
              <a:ext uri="{FF2B5EF4-FFF2-40B4-BE49-F238E27FC236}">
                <a16:creationId xmlns:a16="http://schemas.microsoft.com/office/drawing/2014/main" id="{969171C1-A225-534C-B550-00A3B219E4C3}"/>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8" name="Slide Number Placeholder 7">
            <a:extLst>
              <a:ext uri="{FF2B5EF4-FFF2-40B4-BE49-F238E27FC236}">
                <a16:creationId xmlns:a16="http://schemas.microsoft.com/office/drawing/2014/main" id="{C40ACDD8-63E4-C243-BF57-D72657F52DED}"/>
              </a:ext>
            </a:extLst>
          </p:cNvPr>
          <p:cNvSpPr>
            <a:spLocks noGrp="1"/>
          </p:cNvSpPr>
          <p:nvPr>
            <p:ph type="sldNum" sz="quarter" idx="4"/>
          </p:nvPr>
        </p:nvSpPr>
        <p:spPr/>
        <p:txBody>
          <a:bodyPr/>
          <a:lstStyle/>
          <a:p>
            <a:fld id="{92978B7E-5EBE-134C-B481-E4E8CA36F800}" type="slidenum">
              <a:rPr lang="en-US" smtClean="0"/>
              <a:pPr/>
              <a:t>7</a:t>
            </a:fld>
            <a:endParaRPr lang="en-US" dirty="0"/>
          </a:p>
        </p:txBody>
      </p:sp>
      <p:pic>
        <p:nvPicPr>
          <p:cNvPr id="138" name="image254.png">
            <a:extLst>
              <a:ext uri="{FF2B5EF4-FFF2-40B4-BE49-F238E27FC236}">
                <a16:creationId xmlns:a16="http://schemas.microsoft.com/office/drawing/2014/main" id="{4111EE3E-6A15-CD4E-94F8-12AA09CC2211}"/>
              </a:ext>
            </a:extLst>
          </p:cNvPr>
          <p:cNvPicPr/>
          <p:nvPr/>
        </p:nvPicPr>
        <p:blipFill>
          <a:blip r:embed="rId3">
            <a:extLst/>
          </a:blip>
          <a:stretch>
            <a:fillRect/>
          </a:stretch>
        </p:blipFill>
        <p:spPr>
          <a:xfrm>
            <a:off x="5300029" y="1907229"/>
            <a:ext cx="605543" cy="909658"/>
          </a:xfrm>
          <a:prstGeom prst="rect">
            <a:avLst/>
          </a:prstGeom>
          <a:ln w="12700">
            <a:miter lim="400000"/>
          </a:ln>
        </p:spPr>
      </p:pic>
      <p:grpSp>
        <p:nvGrpSpPr>
          <p:cNvPr id="139" name="Group 138">
            <a:extLst>
              <a:ext uri="{FF2B5EF4-FFF2-40B4-BE49-F238E27FC236}">
                <a16:creationId xmlns:a16="http://schemas.microsoft.com/office/drawing/2014/main" id="{E547545F-24E7-3640-BCDE-86EDC1C9A482}"/>
              </a:ext>
            </a:extLst>
          </p:cNvPr>
          <p:cNvGrpSpPr/>
          <p:nvPr/>
        </p:nvGrpSpPr>
        <p:grpSpPr>
          <a:xfrm>
            <a:off x="4478850" y="1907229"/>
            <a:ext cx="605566" cy="909690"/>
            <a:chOff x="7282180" y="1187380"/>
            <a:chExt cx="685830" cy="1030264"/>
          </a:xfrm>
        </p:grpSpPr>
        <p:pic>
          <p:nvPicPr>
            <p:cNvPr id="140" name="image271.png" descr="Stack.png">
              <a:extLst>
                <a:ext uri="{FF2B5EF4-FFF2-40B4-BE49-F238E27FC236}">
                  <a16:creationId xmlns:a16="http://schemas.microsoft.com/office/drawing/2014/main" id="{3C2929CE-9444-1F4D-B6C7-D341A48E3DBC}"/>
                </a:ext>
              </a:extLst>
            </p:cNvPr>
            <p:cNvPicPr/>
            <p:nvPr/>
          </p:nvPicPr>
          <p:blipFill>
            <a:blip r:embed="rId4">
              <a:extLst/>
            </a:blip>
            <a:stretch>
              <a:fillRect/>
            </a:stretch>
          </p:blipFill>
          <p:spPr>
            <a:xfrm>
              <a:off x="7282180" y="1187380"/>
              <a:ext cx="685830" cy="1030264"/>
            </a:xfrm>
            <a:prstGeom prst="rect">
              <a:avLst/>
            </a:prstGeom>
            <a:ln w="12700">
              <a:miter lim="400000"/>
            </a:ln>
          </p:spPr>
        </p:pic>
        <p:pic>
          <p:nvPicPr>
            <p:cNvPr id="141" name="image265.png" descr="OS-Linux.png">
              <a:extLst>
                <a:ext uri="{FF2B5EF4-FFF2-40B4-BE49-F238E27FC236}">
                  <a16:creationId xmlns:a16="http://schemas.microsoft.com/office/drawing/2014/main" id="{6C95BDA7-C253-9847-82D4-FF8F8C348015}"/>
                </a:ext>
              </a:extLst>
            </p:cNvPr>
            <p:cNvPicPr/>
            <p:nvPr/>
          </p:nvPicPr>
          <p:blipFill>
            <a:blip r:embed="rId5">
              <a:extLst/>
            </a:blip>
            <a:stretch>
              <a:fillRect/>
            </a:stretch>
          </p:blipFill>
          <p:spPr>
            <a:xfrm>
              <a:off x="7347713" y="1749068"/>
              <a:ext cx="554764" cy="408454"/>
            </a:xfrm>
            <a:prstGeom prst="rect">
              <a:avLst/>
            </a:prstGeom>
            <a:ln w="12700">
              <a:miter lim="400000"/>
            </a:ln>
          </p:spPr>
        </p:pic>
        <p:pic>
          <p:nvPicPr>
            <p:cNvPr id="142" name="image42.png" descr="Application.png">
              <a:extLst>
                <a:ext uri="{FF2B5EF4-FFF2-40B4-BE49-F238E27FC236}">
                  <a16:creationId xmlns:a16="http://schemas.microsoft.com/office/drawing/2014/main" id="{1E02AE5B-64EA-B44F-A387-AE3DCABE00C8}"/>
                </a:ext>
              </a:extLst>
            </p:cNvPr>
            <p:cNvPicPr/>
            <p:nvPr/>
          </p:nvPicPr>
          <p:blipFill>
            <a:blip r:embed="rId6">
              <a:extLst/>
            </a:blip>
            <a:stretch>
              <a:fillRect/>
            </a:stretch>
          </p:blipFill>
          <p:spPr>
            <a:xfrm>
              <a:off x="7347713" y="1247868"/>
              <a:ext cx="554764" cy="408453"/>
            </a:xfrm>
            <a:prstGeom prst="rect">
              <a:avLst/>
            </a:prstGeom>
            <a:ln w="12700">
              <a:miter lim="400000"/>
            </a:ln>
          </p:spPr>
        </p:pic>
      </p:grpSp>
      <p:grpSp>
        <p:nvGrpSpPr>
          <p:cNvPr id="143" name="Group 142">
            <a:extLst>
              <a:ext uri="{FF2B5EF4-FFF2-40B4-BE49-F238E27FC236}">
                <a16:creationId xmlns:a16="http://schemas.microsoft.com/office/drawing/2014/main" id="{D879A6AB-D34B-4247-8666-B82D7C962A08}"/>
              </a:ext>
            </a:extLst>
          </p:cNvPr>
          <p:cNvGrpSpPr/>
          <p:nvPr/>
        </p:nvGrpSpPr>
        <p:grpSpPr>
          <a:xfrm>
            <a:off x="3655127" y="1907229"/>
            <a:ext cx="605566" cy="909690"/>
            <a:chOff x="7282180" y="1187380"/>
            <a:chExt cx="685830" cy="1030264"/>
          </a:xfrm>
        </p:grpSpPr>
        <p:pic>
          <p:nvPicPr>
            <p:cNvPr id="144" name="image271.png" descr="Stack.png">
              <a:extLst>
                <a:ext uri="{FF2B5EF4-FFF2-40B4-BE49-F238E27FC236}">
                  <a16:creationId xmlns:a16="http://schemas.microsoft.com/office/drawing/2014/main" id="{886F3327-43CF-8044-ADE8-92E761A58FFD}"/>
                </a:ext>
              </a:extLst>
            </p:cNvPr>
            <p:cNvPicPr/>
            <p:nvPr/>
          </p:nvPicPr>
          <p:blipFill>
            <a:blip r:embed="rId4">
              <a:extLst/>
            </a:blip>
            <a:stretch>
              <a:fillRect/>
            </a:stretch>
          </p:blipFill>
          <p:spPr>
            <a:xfrm>
              <a:off x="7282180" y="1187380"/>
              <a:ext cx="685830" cy="1030264"/>
            </a:xfrm>
            <a:prstGeom prst="rect">
              <a:avLst/>
            </a:prstGeom>
            <a:ln w="12700">
              <a:miter lim="400000"/>
            </a:ln>
          </p:spPr>
        </p:pic>
        <p:pic>
          <p:nvPicPr>
            <p:cNvPr id="145" name="image265.png" descr="OS-Linux.png">
              <a:extLst>
                <a:ext uri="{FF2B5EF4-FFF2-40B4-BE49-F238E27FC236}">
                  <a16:creationId xmlns:a16="http://schemas.microsoft.com/office/drawing/2014/main" id="{75E7234D-64BB-9047-BD93-8BD6F7A44400}"/>
                </a:ext>
              </a:extLst>
            </p:cNvPr>
            <p:cNvPicPr/>
            <p:nvPr/>
          </p:nvPicPr>
          <p:blipFill>
            <a:blip r:embed="rId5">
              <a:extLst/>
            </a:blip>
            <a:stretch>
              <a:fillRect/>
            </a:stretch>
          </p:blipFill>
          <p:spPr>
            <a:xfrm>
              <a:off x="7347713" y="1749068"/>
              <a:ext cx="554764" cy="408454"/>
            </a:xfrm>
            <a:prstGeom prst="rect">
              <a:avLst/>
            </a:prstGeom>
            <a:ln w="12700">
              <a:miter lim="400000"/>
            </a:ln>
          </p:spPr>
        </p:pic>
        <p:pic>
          <p:nvPicPr>
            <p:cNvPr id="146" name="image42.png" descr="Application.png">
              <a:extLst>
                <a:ext uri="{FF2B5EF4-FFF2-40B4-BE49-F238E27FC236}">
                  <a16:creationId xmlns:a16="http://schemas.microsoft.com/office/drawing/2014/main" id="{0EA6B8B1-4E75-784A-B89E-580AB6FEB8EB}"/>
                </a:ext>
              </a:extLst>
            </p:cNvPr>
            <p:cNvPicPr/>
            <p:nvPr/>
          </p:nvPicPr>
          <p:blipFill>
            <a:blip r:embed="rId6">
              <a:extLst/>
            </a:blip>
            <a:stretch>
              <a:fillRect/>
            </a:stretch>
          </p:blipFill>
          <p:spPr>
            <a:xfrm>
              <a:off x="7347713" y="1247868"/>
              <a:ext cx="554764" cy="408453"/>
            </a:xfrm>
            <a:prstGeom prst="rect">
              <a:avLst/>
            </a:prstGeom>
            <a:ln w="12700">
              <a:miter lim="400000"/>
            </a:ln>
          </p:spPr>
        </p:pic>
      </p:grpSp>
    </p:spTree>
    <p:extLst>
      <p:ext uri="{BB962C8B-B14F-4D97-AF65-F5344CB8AC3E}">
        <p14:creationId xmlns:p14="http://schemas.microsoft.com/office/powerpoint/2010/main" val="3242385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978777" y="1478432"/>
            <a:ext cx="860762" cy="77115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953"/>
            <a:endParaRPr lang="en-US" sz="1518" dirty="0" err="1">
              <a:solidFill>
                <a:prstClr val="white"/>
              </a:solidFill>
            </a:endParaRPr>
          </a:p>
        </p:txBody>
      </p:sp>
      <p:sp>
        <p:nvSpPr>
          <p:cNvPr id="3" name="Title 2"/>
          <p:cNvSpPr>
            <a:spLocks noGrp="1"/>
          </p:cNvSpPr>
          <p:nvPr>
            <p:ph type="title"/>
          </p:nvPr>
        </p:nvSpPr>
        <p:spPr/>
        <p:txBody>
          <a:bodyPr/>
          <a:lstStyle/>
          <a:p>
            <a:r>
              <a:rPr lang="en-US" dirty="0"/>
              <a:t>Cloud Volumes ONTAP Architecture – </a:t>
            </a:r>
            <a:r>
              <a:rPr lang="en-US"/>
              <a:t>Disk Allocations</a:t>
            </a:r>
            <a:endParaRPr lang="en-US" dirty="0"/>
          </a:p>
        </p:txBody>
      </p:sp>
      <p:sp>
        <p:nvSpPr>
          <p:cNvPr id="31" name="TextBox 32"/>
          <p:cNvSpPr txBox="1">
            <a:spLocks noChangeArrowheads="1"/>
          </p:cNvSpPr>
          <p:nvPr/>
        </p:nvSpPr>
        <p:spPr bwMode="auto">
          <a:xfrm>
            <a:off x="1838257" y="4142387"/>
            <a:ext cx="1168998" cy="215444"/>
          </a:xfrm>
          <a:prstGeom prst="rect">
            <a:avLst/>
          </a:prstGeom>
          <a:noFill/>
          <a:ln w="9525">
            <a:noFill/>
            <a:miter lim="800000"/>
            <a:headEnd/>
            <a:tailEnd/>
          </a:ln>
        </p:spPr>
        <p:txBody>
          <a:bodyPr wrap="square">
            <a:spAutoFit/>
          </a:bodyPr>
          <a:lstStyle/>
          <a:p>
            <a:pPr algn="ctr" defTabSz="731082">
              <a:defRPr/>
            </a:pPr>
            <a:r>
              <a:rPr lang="en-US" sz="800" b="1" kern="0" dirty="0">
                <a:solidFill>
                  <a:srgbClr val="FF9E00"/>
                </a:solidFill>
                <a:ea typeface="Verdana" pitchFamily="34" charset="0"/>
                <a:cs typeface="Helvetica Neue"/>
              </a:rPr>
              <a:t>Availability Zone A</a:t>
            </a:r>
          </a:p>
        </p:txBody>
      </p:sp>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0529" y="1597594"/>
            <a:ext cx="526518" cy="526518"/>
          </a:xfrm>
          <a:prstGeom prst="rect">
            <a:avLst/>
          </a:prstGeom>
        </p:spPr>
      </p:pic>
      <p:grpSp>
        <p:nvGrpSpPr>
          <p:cNvPr id="14" name="Group 13"/>
          <p:cNvGrpSpPr/>
          <p:nvPr/>
        </p:nvGrpSpPr>
        <p:grpSpPr>
          <a:xfrm>
            <a:off x="1191372" y="2192992"/>
            <a:ext cx="1244554" cy="1336020"/>
            <a:chOff x="1484829" y="2740879"/>
            <a:chExt cx="1556502" cy="1670895"/>
          </a:xfrm>
        </p:grpSpPr>
        <p:sp>
          <p:nvSpPr>
            <p:cNvPr id="17" name="TextBox 103"/>
            <p:cNvSpPr txBox="1">
              <a:spLocks noChangeArrowheads="1"/>
            </p:cNvSpPr>
            <p:nvPr/>
          </p:nvSpPr>
          <p:spPr bwMode="auto">
            <a:xfrm>
              <a:off x="1850182" y="4227012"/>
              <a:ext cx="825797" cy="184762"/>
            </a:xfrm>
            <a:prstGeom prst="rect">
              <a:avLst/>
            </a:prstGeom>
            <a:noFill/>
            <a:ln w="9525">
              <a:noFill/>
              <a:miter lim="800000"/>
              <a:headEnd/>
              <a:tailEnd/>
            </a:ln>
          </p:spPr>
          <p:txBody>
            <a:bodyPr wrap="square" lIns="0" tIns="0" rIns="0" bIns="0">
              <a:spAutoFit/>
            </a:bodyPr>
            <a:lstStyle/>
            <a:p>
              <a:pPr algn="ctr" defTabSz="731082">
                <a:defRPr/>
              </a:pPr>
              <a:r>
                <a:rPr lang="en-US" sz="960" kern="0" dirty="0">
                  <a:solidFill>
                    <a:sysClr val="windowText" lastClr="000000"/>
                  </a:solidFill>
                  <a:ea typeface="Verdana" pitchFamily="34" charset="0"/>
                  <a:cs typeface="Helvetica Neue"/>
                </a:rPr>
                <a:t>Data Disks</a:t>
              </a:r>
            </a:p>
          </p:txBody>
        </p:sp>
        <p:sp>
          <p:nvSpPr>
            <p:cNvPr id="75" name="Rounded Rectangle 74"/>
            <p:cNvSpPr/>
            <p:nvPr/>
          </p:nvSpPr>
          <p:spPr>
            <a:xfrm>
              <a:off x="1484829" y="3341989"/>
              <a:ext cx="1556502" cy="7925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082">
                <a:defRPr/>
              </a:pPr>
              <a:endParaRPr lang="en-US" sz="1438" kern="0" dirty="0" err="1">
                <a:solidFill>
                  <a:sysClr val="windowText" lastClr="000000"/>
                </a:solidFill>
              </a:endParaRPr>
            </a:p>
          </p:txBody>
        </p:sp>
        <p:cxnSp>
          <p:nvCxnSpPr>
            <p:cNvPr id="78" name="Straight Connector 77"/>
            <p:cNvCxnSpPr/>
            <p:nvPr/>
          </p:nvCxnSpPr>
          <p:spPr>
            <a:xfrm flipH="1">
              <a:off x="1585208" y="2740879"/>
              <a:ext cx="882924" cy="607313"/>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614874" y="3545344"/>
              <a:ext cx="1296411" cy="387570"/>
              <a:chOff x="8828064" y="210477"/>
              <a:chExt cx="1296411" cy="387570"/>
            </a:xfrm>
          </p:grpSpPr>
          <p:sp>
            <p:nvSpPr>
              <p:cNvPr id="100" name="TextBox 99"/>
              <p:cNvSpPr txBox="1"/>
              <p:nvPr/>
            </p:nvSpPr>
            <p:spPr>
              <a:xfrm>
                <a:off x="9416728" y="411003"/>
                <a:ext cx="707747" cy="134208"/>
              </a:xfrm>
              <a:prstGeom prst="rect">
                <a:avLst/>
              </a:prstGeom>
              <a:ln>
                <a:noFill/>
              </a:ln>
              <a:effectLst/>
            </p:spPr>
            <p:txBody>
              <a:bodyPr vert="horz" wrap="square" lIns="73114" tIns="36557" rIns="73114" bIns="36557" rtlCol="0" anchor="ctr">
                <a:noAutofit/>
              </a:bodyPr>
              <a:lstStyle/>
              <a:p>
                <a:pPr defTabSz="731082">
                  <a:lnSpc>
                    <a:spcPct val="95000"/>
                  </a:lnSpc>
                  <a:spcBef>
                    <a:spcPts val="320"/>
                  </a:spcBef>
                  <a:spcAft>
                    <a:spcPts val="160"/>
                  </a:spcAft>
                  <a:defRPr/>
                </a:pPr>
                <a:r>
                  <a:rPr lang="is-IS" sz="1438" b="1" dirty="0">
                    <a:solidFill>
                      <a:sysClr val="windowText" lastClr="000000"/>
                    </a:solidFill>
                  </a:rPr>
                  <a:t>....</a:t>
                </a:r>
                <a:endParaRPr lang="en-US" sz="1438" b="1" dirty="0" err="1">
                  <a:solidFill>
                    <a:sysClr val="windowText" lastClr="000000"/>
                  </a:solidFill>
                </a:endParaRPr>
              </a:p>
            </p:txBody>
          </p:sp>
          <p:grpSp>
            <p:nvGrpSpPr>
              <p:cNvPr id="102" name="Group 55"/>
              <p:cNvGrpSpPr>
                <a:grpSpLocks noChangeAspect="1"/>
              </p:cNvGrpSpPr>
              <p:nvPr/>
            </p:nvGrpSpPr>
            <p:grpSpPr bwMode="auto">
              <a:xfrm>
                <a:off x="8828064" y="210477"/>
                <a:ext cx="303844" cy="387570"/>
                <a:chOff x="2328" y="1971"/>
                <a:chExt cx="450" cy="574"/>
              </a:xfrm>
            </p:grpSpPr>
            <p:sp>
              <p:nvSpPr>
                <p:cNvPr id="128" name="Freeform 57"/>
                <p:cNvSpPr>
                  <a:spLocks/>
                </p:cNvSpPr>
                <p:nvPr/>
              </p:nvSpPr>
              <p:spPr bwMode="auto">
                <a:xfrm>
                  <a:off x="2328" y="2284"/>
                  <a:ext cx="450" cy="133"/>
                </a:xfrm>
                <a:custGeom>
                  <a:avLst/>
                  <a:gdLst>
                    <a:gd name="T0" fmla="*/ 88 w 2699"/>
                    <a:gd name="T1" fmla="*/ 1 h 797"/>
                    <a:gd name="T2" fmla="*/ 170 w 2699"/>
                    <a:gd name="T3" fmla="*/ 40 h 797"/>
                    <a:gd name="T4" fmla="*/ 312 w 2699"/>
                    <a:gd name="T5" fmla="*/ 96 h 797"/>
                    <a:gd name="T6" fmla="*/ 491 w 2699"/>
                    <a:gd name="T7" fmla="*/ 149 h 797"/>
                    <a:gd name="T8" fmla="*/ 688 w 2699"/>
                    <a:gd name="T9" fmla="*/ 191 h 797"/>
                    <a:gd name="T10" fmla="*/ 898 w 2699"/>
                    <a:gd name="T11" fmla="*/ 221 h 797"/>
                    <a:gd name="T12" fmla="*/ 1120 w 2699"/>
                    <a:gd name="T13" fmla="*/ 240 h 797"/>
                    <a:gd name="T14" fmla="*/ 1350 w 2699"/>
                    <a:gd name="T15" fmla="*/ 246 h 797"/>
                    <a:gd name="T16" fmla="*/ 1580 w 2699"/>
                    <a:gd name="T17" fmla="*/ 240 h 797"/>
                    <a:gd name="T18" fmla="*/ 1802 w 2699"/>
                    <a:gd name="T19" fmla="*/ 221 h 797"/>
                    <a:gd name="T20" fmla="*/ 2012 w 2699"/>
                    <a:gd name="T21" fmla="*/ 191 h 797"/>
                    <a:gd name="T22" fmla="*/ 2208 w 2699"/>
                    <a:gd name="T23" fmla="*/ 149 h 797"/>
                    <a:gd name="T24" fmla="*/ 2387 w 2699"/>
                    <a:gd name="T25" fmla="*/ 96 h 797"/>
                    <a:gd name="T26" fmla="*/ 2530 w 2699"/>
                    <a:gd name="T27" fmla="*/ 40 h 797"/>
                    <a:gd name="T28" fmla="*/ 2613 w 2699"/>
                    <a:gd name="T29" fmla="*/ 1 h 797"/>
                    <a:gd name="T30" fmla="*/ 2648 w 2699"/>
                    <a:gd name="T31" fmla="*/ 4 h 797"/>
                    <a:gd name="T32" fmla="*/ 2679 w 2699"/>
                    <a:gd name="T33" fmla="*/ 21 h 797"/>
                    <a:gd name="T34" fmla="*/ 2696 w 2699"/>
                    <a:gd name="T35" fmla="*/ 53 h 797"/>
                    <a:gd name="T36" fmla="*/ 2699 w 2699"/>
                    <a:gd name="T37" fmla="*/ 332 h 797"/>
                    <a:gd name="T38" fmla="*/ 2685 w 2699"/>
                    <a:gd name="T39" fmla="*/ 401 h 797"/>
                    <a:gd name="T40" fmla="*/ 2642 w 2699"/>
                    <a:gd name="T41" fmla="*/ 467 h 797"/>
                    <a:gd name="T42" fmla="*/ 2574 w 2699"/>
                    <a:gd name="T43" fmla="*/ 528 h 797"/>
                    <a:gd name="T44" fmla="*/ 2482 w 2699"/>
                    <a:gd name="T45" fmla="*/ 586 h 797"/>
                    <a:gd name="T46" fmla="*/ 2368 w 2699"/>
                    <a:gd name="T47" fmla="*/ 637 h 797"/>
                    <a:gd name="T48" fmla="*/ 2235 w 2699"/>
                    <a:gd name="T49" fmla="*/ 683 h 797"/>
                    <a:gd name="T50" fmla="*/ 2085 w 2699"/>
                    <a:gd name="T51" fmla="*/ 723 h 797"/>
                    <a:gd name="T52" fmla="*/ 1919 w 2699"/>
                    <a:gd name="T53" fmla="*/ 754 h 797"/>
                    <a:gd name="T54" fmla="*/ 1740 w 2699"/>
                    <a:gd name="T55" fmla="*/ 777 h 797"/>
                    <a:gd name="T56" fmla="*/ 1549 w 2699"/>
                    <a:gd name="T57" fmla="*/ 792 h 797"/>
                    <a:gd name="T58" fmla="*/ 1350 w 2699"/>
                    <a:gd name="T59" fmla="*/ 797 h 797"/>
                    <a:gd name="T60" fmla="*/ 1151 w 2699"/>
                    <a:gd name="T61" fmla="*/ 792 h 797"/>
                    <a:gd name="T62" fmla="*/ 960 w 2699"/>
                    <a:gd name="T63" fmla="*/ 777 h 797"/>
                    <a:gd name="T64" fmla="*/ 781 w 2699"/>
                    <a:gd name="T65" fmla="*/ 754 h 797"/>
                    <a:gd name="T66" fmla="*/ 614 w 2699"/>
                    <a:gd name="T67" fmla="*/ 723 h 797"/>
                    <a:gd name="T68" fmla="*/ 464 w 2699"/>
                    <a:gd name="T69" fmla="*/ 683 h 797"/>
                    <a:gd name="T70" fmla="*/ 331 w 2699"/>
                    <a:gd name="T71" fmla="*/ 637 h 797"/>
                    <a:gd name="T72" fmla="*/ 217 w 2699"/>
                    <a:gd name="T73" fmla="*/ 586 h 797"/>
                    <a:gd name="T74" fmla="*/ 125 w 2699"/>
                    <a:gd name="T75" fmla="*/ 528 h 797"/>
                    <a:gd name="T76" fmla="*/ 57 w 2699"/>
                    <a:gd name="T77" fmla="*/ 467 h 797"/>
                    <a:gd name="T78" fmla="*/ 15 w 2699"/>
                    <a:gd name="T79" fmla="*/ 401 h 797"/>
                    <a:gd name="T80" fmla="*/ 0 w 2699"/>
                    <a:gd name="T81" fmla="*/ 332 h 797"/>
                    <a:gd name="T82" fmla="*/ 3 w 2699"/>
                    <a:gd name="T83" fmla="*/ 53 h 797"/>
                    <a:gd name="T84" fmla="*/ 21 w 2699"/>
                    <a:gd name="T85" fmla="*/ 21 h 797"/>
                    <a:gd name="T86" fmla="*/ 51 w 2699"/>
                    <a:gd name="T87" fmla="*/ 4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797">
                      <a:moveTo>
                        <a:pt x="69" y="0"/>
                      </a:moveTo>
                      <a:lnTo>
                        <a:pt x="88" y="1"/>
                      </a:lnTo>
                      <a:lnTo>
                        <a:pt x="106" y="9"/>
                      </a:lnTo>
                      <a:lnTo>
                        <a:pt x="170" y="40"/>
                      </a:lnTo>
                      <a:lnTo>
                        <a:pt x="239" y="68"/>
                      </a:lnTo>
                      <a:lnTo>
                        <a:pt x="312" y="96"/>
                      </a:lnTo>
                      <a:lnTo>
                        <a:pt x="399" y="124"/>
                      </a:lnTo>
                      <a:lnTo>
                        <a:pt x="491" y="149"/>
                      </a:lnTo>
                      <a:lnTo>
                        <a:pt x="587" y="171"/>
                      </a:lnTo>
                      <a:lnTo>
                        <a:pt x="688" y="191"/>
                      </a:lnTo>
                      <a:lnTo>
                        <a:pt x="791" y="208"/>
                      </a:lnTo>
                      <a:lnTo>
                        <a:pt x="898" y="221"/>
                      </a:lnTo>
                      <a:lnTo>
                        <a:pt x="1007" y="232"/>
                      </a:lnTo>
                      <a:lnTo>
                        <a:pt x="1120" y="240"/>
                      </a:lnTo>
                      <a:lnTo>
                        <a:pt x="1234" y="244"/>
                      </a:lnTo>
                      <a:lnTo>
                        <a:pt x="1350" y="246"/>
                      </a:lnTo>
                      <a:lnTo>
                        <a:pt x="1465" y="244"/>
                      </a:lnTo>
                      <a:lnTo>
                        <a:pt x="1580" y="240"/>
                      </a:lnTo>
                      <a:lnTo>
                        <a:pt x="1692" y="232"/>
                      </a:lnTo>
                      <a:lnTo>
                        <a:pt x="1802" y="221"/>
                      </a:lnTo>
                      <a:lnTo>
                        <a:pt x="1908" y="208"/>
                      </a:lnTo>
                      <a:lnTo>
                        <a:pt x="2012" y="191"/>
                      </a:lnTo>
                      <a:lnTo>
                        <a:pt x="2112" y="171"/>
                      </a:lnTo>
                      <a:lnTo>
                        <a:pt x="2208" y="149"/>
                      </a:lnTo>
                      <a:lnTo>
                        <a:pt x="2300" y="124"/>
                      </a:lnTo>
                      <a:lnTo>
                        <a:pt x="2387" y="96"/>
                      </a:lnTo>
                      <a:lnTo>
                        <a:pt x="2461" y="68"/>
                      </a:lnTo>
                      <a:lnTo>
                        <a:pt x="2530" y="40"/>
                      </a:lnTo>
                      <a:lnTo>
                        <a:pt x="2594" y="9"/>
                      </a:lnTo>
                      <a:lnTo>
                        <a:pt x="2613" y="1"/>
                      </a:lnTo>
                      <a:lnTo>
                        <a:pt x="2630" y="0"/>
                      </a:lnTo>
                      <a:lnTo>
                        <a:pt x="2648" y="4"/>
                      </a:lnTo>
                      <a:lnTo>
                        <a:pt x="2665" y="11"/>
                      </a:lnTo>
                      <a:lnTo>
                        <a:pt x="2679" y="21"/>
                      </a:lnTo>
                      <a:lnTo>
                        <a:pt x="2690" y="36"/>
                      </a:lnTo>
                      <a:lnTo>
                        <a:pt x="2696" y="53"/>
                      </a:lnTo>
                      <a:lnTo>
                        <a:pt x="2699" y="72"/>
                      </a:lnTo>
                      <a:lnTo>
                        <a:pt x="2699" y="332"/>
                      </a:lnTo>
                      <a:lnTo>
                        <a:pt x="2695" y="367"/>
                      </a:lnTo>
                      <a:lnTo>
                        <a:pt x="2685" y="401"/>
                      </a:lnTo>
                      <a:lnTo>
                        <a:pt x="2667" y="435"/>
                      </a:lnTo>
                      <a:lnTo>
                        <a:pt x="2642" y="467"/>
                      </a:lnTo>
                      <a:lnTo>
                        <a:pt x="2611" y="498"/>
                      </a:lnTo>
                      <a:lnTo>
                        <a:pt x="2574" y="528"/>
                      </a:lnTo>
                      <a:lnTo>
                        <a:pt x="2531" y="558"/>
                      </a:lnTo>
                      <a:lnTo>
                        <a:pt x="2482" y="586"/>
                      </a:lnTo>
                      <a:lnTo>
                        <a:pt x="2428" y="612"/>
                      </a:lnTo>
                      <a:lnTo>
                        <a:pt x="2368" y="637"/>
                      </a:lnTo>
                      <a:lnTo>
                        <a:pt x="2304" y="661"/>
                      </a:lnTo>
                      <a:lnTo>
                        <a:pt x="2235" y="683"/>
                      </a:lnTo>
                      <a:lnTo>
                        <a:pt x="2162" y="704"/>
                      </a:lnTo>
                      <a:lnTo>
                        <a:pt x="2085" y="723"/>
                      </a:lnTo>
                      <a:lnTo>
                        <a:pt x="2003" y="740"/>
                      </a:lnTo>
                      <a:lnTo>
                        <a:pt x="1919" y="754"/>
                      </a:lnTo>
                      <a:lnTo>
                        <a:pt x="1831" y="767"/>
                      </a:lnTo>
                      <a:lnTo>
                        <a:pt x="1740" y="777"/>
                      </a:lnTo>
                      <a:lnTo>
                        <a:pt x="1646" y="786"/>
                      </a:lnTo>
                      <a:lnTo>
                        <a:pt x="1549" y="792"/>
                      </a:lnTo>
                      <a:lnTo>
                        <a:pt x="1451" y="796"/>
                      </a:lnTo>
                      <a:lnTo>
                        <a:pt x="1350" y="797"/>
                      </a:lnTo>
                      <a:lnTo>
                        <a:pt x="1249" y="796"/>
                      </a:lnTo>
                      <a:lnTo>
                        <a:pt x="1151" y="792"/>
                      </a:lnTo>
                      <a:lnTo>
                        <a:pt x="1054" y="786"/>
                      </a:lnTo>
                      <a:lnTo>
                        <a:pt x="960" y="777"/>
                      </a:lnTo>
                      <a:lnTo>
                        <a:pt x="868" y="767"/>
                      </a:lnTo>
                      <a:lnTo>
                        <a:pt x="781" y="754"/>
                      </a:lnTo>
                      <a:lnTo>
                        <a:pt x="696" y="740"/>
                      </a:lnTo>
                      <a:lnTo>
                        <a:pt x="614" y="723"/>
                      </a:lnTo>
                      <a:lnTo>
                        <a:pt x="538" y="704"/>
                      </a:lnTo>
                      <a:lnTo>
                        <a:pt x="464" y="683"/>
                      </a:lnTo>
                      <a:lnTo>
                        <a:pt x="396" y="661"/>
                      </a:lnTo>
                      <a:lnTo>
                        <a:pt x="331" y="637"/>
                      </a:lnTo>
                      <a:lnTo>
                        <a:pt x="272" y="612"/>
                      </a:lnTo>
                      <a:lnTo>
                        <a:pt x="217" y="586"/>
                      </a:lnTo>
                      <a:lnTo>
                        <a:pt x="169" y="558"/>
                      </a:lnTo>
                      <a:lnTo>
                        <a:pt x="125" y="528"/>
                      </a:lnTo>
                      <a:lnTo>
                        <a:pt x="89" y="498"/>
                      </a:lnTo>
                      <a:lnTo>
                        <a:pt x="57" y="467"/>
                      </a:lnTo>
                      <a:lnTo>
                        <a:pt x="32" y="435"/>
                      </a:lnTo>
                      <a:lnTo>
                        <a:pt x="15" y="401"/>
                      </a:lnTo>
                      <a:lnTo>
                        <a:pt x="4" y="367"/>
                      </a:lnTo>
                      <a:lnTo>
                        <a:pt x="0" y="332"/>
                      </a:lnTo>
                      <a:lnTo>
                        <a:pt x="0" y="72"/>
                      </a:lnTo>
                      <a:lnTo>
                        <a:pt x="3" y="53"/>
                      </a:lnTo>
                      <a:lnTo>
                        <a:pt x="10" y="36"/>
                      </a:lnTo>
                      <a:lnTo>
                        <a:pt x="21" y="21"/>
                      </a:lnTo>
                      <a:lnTo>
                        <a:pt x="35" y="11"/>
                      </a:lnTo>
                      <a:lnTo>
                        <a:pt x="51" y="4"/>
                      </a:lnTo>
                      <a:lnTo>
                        <a:pt x="69" y="0"/>
                      </a:lnTo>
                      <a:close/>
                    </a:path>
                  </a:pathLst>
                </a:custGeom>
                <a:solidFill>
                  <a:schemeClr val="accent4"/>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sp>
              <p:nvSpPr>
                <p:cNvPr id="129" name="Freeform 58"/>
                <p:cNvSpPr>
                  <a:spLocks/>
                </p:cNvSpPr>
                <p:nvPr/>
              </p:nvSpPr>
              <p:spPr bwMode="auto">
                <a:xfrm>
                  <a:off x="2328" y="2138"/>
                  <a:ext cx="450" cy="133"/>
                </a:xfrm>
                <a:custGeom>
                  <a:avLst/>
                  <a:gdLst>
                    <a:gd name="T0" fmla="*/ 2648 w 2699"/>
                    <a:gd name="T1" fmla="*/ 3 h 797"/>
                    <a:gd name="T2" fmla="*/ 2679 w 2699"/>
                    <a:gd name="T3" fmla="*/ 21 h 797"/>
                    <a:gd name="T4" fmla="*/ 2696 w 2699"/>
                    <a:gd name="T5" fmla="*/ 52 h 797"/>
                    <a:gd name="T6" fmla="*/ 2699 w 2699"/>
                    <a:gd name="T7" fmla="*/ 333 h 797"/>
                    <a:gd name="T8" fmla="*/ 2685 w 2699"/>
                    <a:gd name="T9" fmla="*/ 401 h 797"/>
                    <a:gd name="T10" fmla="*/ 2642 w 2699"/>
                    <a:gd name="T11" fmla="*/ 467 h 797"/>
                    <a:gd name="T12" fmla="*/ 2574 w 2699"/>
                    <a:gd name="T13" fmla="*/ 529 h 797"/>
                    <a:gd name="T14" fmla="*/ 2482 w 2699"/>
                    <a:gd name="T15" fmla="*/ 585 h 797"/>
                    <a:gd name="T16" fmla="*/ 2368 w 2699"/>
                    <a:gd name="T17" fmla="*/ 638 h 797"/>
                    <a:gd name="T18" fmla="*/ 2235 w 2699"/>
                    <a:gd name="T19" fmla="*/ 684 h 797"/>
                    <a:gd name="T20" fmla="*/ 2085 w 2699"/>
                    <a:gd name="T21" fmla="*/ 722 h 797"/>
                    <a:gd name="T22" fmla="*/ 1919 w 2699"/>
                    <a:gd name="T23" fmla="*/ 754 h 797"/>
                    <a:gd name="T24" fmla="*/ 1740 w 2699"/>
                    <a:gd name="T25" fmla="*/ 778 h 797"/>
                    <a:gd name="T26" fmla="*/ 1549 w 2699"/>
                    <a:gd name="T27" fmla="*/ 793 h 797"/>
                    <a:gd name="T28" fmla="*/ 1350 w 2699"/>
                    <a:gd name="T29" fmla="*/ 797 h 797"/>
                    <a:gd name="T30" fmla="*/ 1151 w 2699"/>
                    <a:gd name="T31" fmla="*/ 793 h 797"/>
                    <a:gd name="T32" fmla="*/ 960 w 2699"/>
                    <a:gd name="T33" fmla="*/ 778 h 797"/>
                    <a:gd name="T34" fmla="*/ 781 w 2699"/>
                    <a:gd name="T35" fmla="*/ 754 h 797"/>
                    <a:gd name="T36" fmla="*/ 614 w 2699"/>
                    <a:gd name="T37" fmla="*/ 722 h 797"/>
                    <a:gd name="T38" fmla="*/ 464 w 2699"/>
                    <a:gd name="T39" fmla="*/ 684 h 797"/>
                    <a:gd name="T40" fmla="*/ 331 w 2699"/>
                    <a:gd name="T41" fmla="*/ 638 h 797"/>
                    <a:gd name="T42" fmla="*/ 217 w 2699"/>
                    <a:gd name="T43" fmla="*/ 585 h 797"/>
                    <a:gd name="T44" fmla="*/ 125 w 2699"/>
                    <a:gd name="T45" fmla="*/ 529 h 797"/>
                    <a:gd name="T46" fmla="*/ 57 w 2699"/>
                    <a:gd name="T47" fmla="*/ 467 h 797"/>
                    <a:gd name="T48" fmla="*/ 15 w 2699"/>
                    <a:gd name="T49" fmla="*/ 401 h 797"/>
                    <a:gd name="T50" fmla="*/ 0 w 2699"/>
                    <a:gd name="T51" fmla="*/ 333 h 797"/>
                    <a:gd name="T52" fmla="*/ 3 w 2699"/>
                    <a:gd name="T53" fmla="*/ 52 h 797"/>
                    <a:gd name="T54" fmla="*/ 21 w 2699"/>
                    <a:gd name="T55" fmla="*/ 21 h 797"/>
                    <a:gd name="T56" fmla="*/ 51 w 2699"/>
                    <a:gd name="T57" fmla="*/ 3 h 797"/>
                    <a:gd name="T58" fmla="*/ 88 w 2699"/>
                    <a:gd name="T59" fmla="*/ 2 h 797"/>
                    <a:gd name="T60" fmla="*/ 170 w 2699"/>
                    <a:gd name="T61" fmla="*/ 40 h 797"/>
                    <a:gd name="T62" fmla="*/ 312 w 2699"/>
                    <a:gd name="T63" fmla="*/ 96 h 797"/>
                    <a:gd name="T64" fmla="*/ 491 w 2699"/>
                    <a:gd name="T65" fmla="*/ 149 h 797"/>
                    <a:gd name="T66" fmla="*/ 688 w 2699"/>
                    <a:gd name="T67" fmla="*/ 190 h 797"/>
                    <a:gd name="T68" fmla="*/ 898 w 2699"/>
                    <a:gd name="T69" fmla="*/ 221 h 797"/>
                    <a:gd name="T70" fmla="*/ 1120 w 2699"/>
                    <a:gd name="T71" fmla="*/ 240 h 797"/>
                    <a:gd name="T72" fmla="*/ 1350 w 2699"/>
                    <a:gd name="T73" fmla="*/ 246 h 797"/>
                    <a:gd name="T74" fmla="*/ 1580 w 2699"/>
                    <a:gd name="T75" fmla="*/ 240 h 797"/>
                    <a:gd name="T76" fmla="*/ 1802 w 2699"/>
                    <a:gd name="T77" fmla="*/ 221 h 797"/>
                    <a:gd name="T78" fmla="*/ 2012 w 2699"/>
                    <a:gd name="T79" fmla="*/ 190 h 797"/>
                    <a:gd name="T80" fmla="*/ 2208 w 2699"/>
                    <a:gd name="T81" fmla="*/ 149 h 797"/>
                    <a:gd name="T82" fmla="*/ 2387 w 2699"/>
                    <a:gd name="T83" fmla="*/ 96 h 797"/>
                    <a:gd name="T84" fmla="*/ 2530 w 2699"/>
                    <a:gd name="T85" fmla="*/ 40 h 797"/>
                    <a:gd name="T86" fmla="*/ 2613 w 2699"/>
                    <a:gd name="T87" fmla="*/ 2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797">
                      <a:moveTo>
                        <a:pt x="2630" y="0"/>
                      </a:moveTo>
                      <a:lnTo>
                        <a:pt x="2648" y="3"/>
                      </a:lnTo>
                      <a:lnTo>
                        <a:pt x="2665" y="10"/>
                      </a:lnTo>
                      <a:lnTo>
                        <a:pt x="2679" y="21"/>
                      </a:lnTo>
                      <a:lnTo>
                        <a:pt x="2690" y="35"/>
                      </a:lnTo>
                      <a:lnTo>
                        <a:pt x="2696" y="52"/>
                      </a:lnTo>
                      <a:lnTo>
                        <a:pt x="2699" y="72"/>
                      </a:lnTo>
                      <a:lnTo>
                        <a:pt x="2699" y="333"/>
                      </a:lnTo>
                      <a:lnTo>
                        <a:pt x="2695" y="367"/>
                      </a:lnTo>
                      <a:lnTo>
                        <a:pt x="2685" y="401"/>
                      </a:lnTo>
                      <a:lnTo>
                        <a:pt x="2667" y="434"/>
                      </a:lnTo>
                      <a:lnTo>
                        <a:pt x="2642" y="467"/>
                      </a:lnTo>
                      <a:lnTo>
                        <a:pt x="2611" y="498"/>
                      </a:lnTo>
                      <a:lnTo>
                        <a:pt x="2574" y="529"/>
                      </a:lnTo>
                      <a:lnTo>
                        <a:pt x="2531" y="558"/>
                      </a:lnTo>
                      <a:lnTo>
                        <a:pt x="2482" y="585"/>
                      </a:lnTo>
                      <a:lnTo>
                        <a:pt x="2428" y="613"/>
                      </a:lnTo>
                      <a:lnTo>
                        <a:pt x="2368" y="638"/>
                      </a:lnTo>
                      <a:lnTo>
                        <a:pt x="2304" y="661"/>
                      </a:lnTo>
                      <a:lnTo>
                        <a:pt x="2235" y="684"/>
                      </a:lnTo>
                      <a:lnTo>
                        <a:pt x="2162" y="704"/>
                      </a:lnTo>
                      <a:lnTo>
                        <a:pt x="2085" y="722"/>
                      </a:lnTo>
                      <a:lnTo>
                        <a:pt x="2003" y="739"/>
                      </a:lnTo>
                      <a:lnTo>
                        <a:pt x="1919" y="754"/>
                      </a:lnTo>
                      <a:lnTo>
                        <a:pt x="1831" y="766"/>
                      </a:lnTo>
                      <a:lnTo>
                        <a:pt x="1740" y="778"/>
                      </a:lnTo>
                      <a:lnTo>
                        <a:pt x="1646" y="786"/>
                      </a:lnTo>
                      <a:lnTo>
                        <a:pt x="1549" y="793"/>
                      </a:lnTo>
                      <a:lnTo>
                        <a:pt x="1451" y="796"/>
                      </a:lnTo>
                      <a:lnTo>
                        <a:pt x="1350" y="797"/>
                      </a:lnTo>
                      <a:lnTo>
                        <a:pt x="1249" y="796"/>
                      </a:lnTo>
                      <a:lnTo>
                        <a:pt x="1151" y="793"/>
                      </a:lnTo>
                      <a:lnTo>
                        <a:pt x="1054" y="786"/>
                      </a:lnTo>
                      <a:lnTo>
                        <a:pt x="960" y="778"/>
                      </a:lnTo>
                      <a:lnTo>
                        <a:pt x="868" y="766"/>
                      </a:lnTo>
                      <a:lnTo>
                        <a:pt x="781" y="754"/>
                      </a:lnTo>
                      <a:lnTo>
                        <a:pt x="696" y="739"/>
                      </a:lnTo>
                      <a:lnTo>
                        <a:pt x="614" y="722"/>
                      </a:lnTo>
                      <a:lnTo>
                        <a:pt x="538" y="704"/>
                      </a:lnTo>
                      <a:lnTo>
                        <a:pt x="464" y="684"/>
                      </a:lnTo>
                      <a:lnTo>
                        <a:pt x="396" y="661"/>
                      </a:lnTo>
                      <a:lnTo>
                        <a:pt x="331" y="638"/>
                      </a:lnTo>
                      <a:lnTo>
                        <a:pt x="272" y="613"/>
                      </a:lnTo>
                      <a:lnTo>
                        <a:pt x="217" y="585"/>
                      </a:lnTo>
                      <a:lnTo>
                        <a:pt x="169" y="558"/>
                      </a:lnTo>
                      <a:lnTo>
                        <a:pt x="125" y="529"/>
                      </a:lnTo>
                      <a:lnTo>
                        <a:pt x="89" y="498"/>
                      </a:lnTo>
                      <a:lnTo>
                        <a:pt x="57" y="467"/>
                      </a:lnTo>
                      <a:lnTo>
                        <a:pt x="32" y="434"/>
                      </a:lnTo>
                      <a:lnTo>
                        <a:pt x="15" y="401"/>
                      </a:lnTo>
                      <a:lnTo>
                        <a:pt x="4" y="367"/>
                      </a:lnTo>
                      <a:lnTo>
                        <a:pt x="0" y="333"/>
                      </a:lnTo>
                      <a:lnTo>
                        <a:pt x="0" y="72"/>
                      </a:lnTo>
                      <a:lnTo>
                        <a:pt x="3" y="52"/>
                      </a:lnTo>
                      <a:lnTo>
                        <a:pt x="10" y="35"/>
                      </a:lnTo>
                      <a:lnTo>
                        <a:pt x="21" y="21"/>
                      </a:lnTo>
                      <a:lnTo>
                        <a:pt x="35" y="10"/>
                      </a:lnTo>
                      <a:lnTo>
                        <a:pt x="51" y="3"/>
                      </a:lnTo>
                      <a:lnTo>
                        <a:pt x="69" y="0"/>
                      </a:lnTo>
                      <a:lnTo>
                        <a:pt x="88" y="2"/>
                      </a:lnTo>
                      <a:lnTo>
                        <a:pt x="106" y="8"/>
                      </a:lnTo>
                      <a:lnTo>
                        <a:pt x="170" y="40"/>
                      </a:lnTo>
                      <a:lnTo>
                        <a:pt x="239" y="69"/>
                      </a:lnTo>
                      <a:lnTo>
                        <a:pt x="312" y="96"/>
                      </a:lnTo>
                      <a:lnTo>
                        <a:pt x="399" y="123"/>
                      </a:lnTo>
                      <a:lnTo>
                        <a:pt x="491" y="149"/>
                      </a:lnTo>
                      <a:lnTo>
                        <a:pt x="587" y="171"/>
                      </a:lnTo>
                      <a:lnTo>
                        <a:pt x="688" y="190"/>
                      </a:lnTo>
                      <a:lnTo>
                        <a:pt x="791" y="207"/>
                      </a:lnTo>
                      <a:lnTo>
                        <a:pt x="898" y="221"/>
                      </a:lnTo>
                      <a:lnTo>
                        <a:pt x="1007" y="232"/>
                      </a:lnTo>
                      <a:lnTo>
                        <a:pt x="1120" y="240"/>
                      </a:lnTo>
                      <a:lnTo>
                        <a:pt x="1234" y="245"/>
                      </a:lnTo>
                      <a:lnTo>
                        <a:pt x="1350" y="246"/>
                      </a:lnTo>
                      <a:lnTo>
                        <a:pt x="1465" y="245"/>
                      </a:lnTo>
                      <a:lnTo>
                        <a:pt x="1580" y="240"/>
                      </a:lnTo>
                      <a:lnTo>
                        <a:pt x="1692" y="232"/>
                      </a:lnTo>
                      <a:lnTo>
                        <a:pt x="1802" y="221"/>
                      </a:lnTo>
                      <a:lnTo>
                        <a:pt x="1908" y="207"/>
                      </a:lnTo>
                      <a:lnTo>
                        <a:pt x="2012" y="190"/>
                      </a:lnTo>
                      <a:lnTo>
                        <a:pt x="2112" y="171"/>
                      </a:lnTo>
                      <a:lnTo>
                        <a:pt x="2208" y="149"/>
                      </a:lnTo>
                      <a:lnTo>
                        <a:pt x="2300" y="123"/>
                      </a:lnTo>
                      <a:lnTo>
                        <a:pt x="2387" y="96"/>
                      </a:lnTo>
                      <a:lnTo>
                        <a:pt x="2461" y="69"/>
                      </a:lnTo>
                      <a:lnTo>
                        <a:pt x="2530" y="40"/>
                      </a:lnTo>
                      <a:lnTo>
                        <a:pt x="2594" y="8"/>
                      </a:lnTo>
                      <a:lnTo>
                        <a:pt x="2613" y="2"/>
                      </a:lnTo>
                      <a:lnTo>
                        <a:pt x="2630" y="0"/>
                      </a:lnTo>
                      <a:close/>
                    </a:path>
                  </a:pathLst>
                </a:custGeom>
                <a:solidFill>
                  <a:schemeClr val="accent4"/>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sp>
              <p:nvSpPr>
                <p:cNvPr id="130" name="Freeform 59"/>
                <p:cNvSpPr>
                  <a:spLocks noEditPoints="1"/>
                </p:cNvSpPr>
                <p:nvPr/>
              </p:nvSpPr>
              <p:spPr bwMode="auto">
                <a:xfrm>
                  <a:off x="2328" y="1971"/>
                  <a:ext cx="450" cy="154"/>
                </a:xfrm>
                <a:custGeom>
                  <a:avLst/>
                  <a:gdLst>
                    <a:gd name="T0" fmla="*/ 1248 w 2699"/>
                    <a:gd name="T1" fmla="*/ 325 h 926"/>
                    <a:gd name="T2" fmla="*/ 1116 w 2699"/>
                    <a:gd name="T3" fmla="*/ 346 h 926"/>
                    <a:gd name="T4" fmla="*/ 1020 w 2699"/>
                    <a:gd name="T5" fmla="*/ 382 h 926"/>
                    <a:gd name="T6" fmla="*/ 972 w 2699"/>
                    <a:gd name="T7" fmla="*/ 426 h 926"/>
                    <a:gd name="T8" fmla="*/ 981 w 2699"/>
                    <a:gd name="T9" fmla="*/ 475 h 926"/>
                    <a:gd name="T10" fmla="*/ 1047 w 2699"/>
                    <a:gd name="T11" fmla="*/ 517 h 926"/>
                    <a:gd name="T12" fmla="*/ 1157 w 2699"/>
                    <a:gd name="T13" fmla="*/ 547 h 926"/>
                    <a:gd name="T14" fmla="*/ 1298 w 2699"/>
                    <a:gd name="T15" fmla="*/ 563 h 926"/>
                    <a:gd name="T16" fmla="*/ 1452 w 2699"/>
                    <a:gd name="T17" fmla="*/ 560 h 926"/>
                    <a:gd name="T18" fmla="*/ 1583 w 2699"/>
                    <a:gd name="T19" fmla="*/ 539 h 926"/>
                    <a:gd name="T20" fmla="*/ 1679 w 2699"/>
                    <a:gd name="T21" fmla="*/ 503 h 926"/>
                    <a:gd name="T22" fmla="*/ 1729 w 2699"/>
                    <a:gd name="T23" fmla="*/ 459 h 926"/>
                    <a:gd name="T24" fmla="*/ 1718 w 2699"/>
                    <a:gd name="T25" fmla="*/ 410 h 926"/>
                    <a:gd name="T26" fmla="*/ 1652 w 2699"/>
                    <a:gd name="T27" fmla="*/ 368 h 926"/>
                    <a:gd name="T28" fmla="*/ 1543 w 2699"/>
                    <a:gd name="T29" fmla="*/ 338 h 926"/>
                    <a:gd name="T30" fmla="*/ 1401 w 2699"/>
                    <a:gd name="T31" fmla="*/ 322 h 926"/>
                    <a:gd name="T32" fmla="*/ 1451 w 2699"/>
                    <a:gd name="T33" fmla="*/ 2 h 926"/>
                    <a:gd name="T34" fmla="*/ 1739 w 2699"/>
                    <a:gd name="T35" fmla="*/ 19 h 926"/>
                    <a:gd name="T36" fmla="*/ 2002 w 2699"/>
                    <a:gd name="T37" fmla="*/ 58 h 926"/>
                    <a:gd name="T38" fmla="*/ 2233 w 2699"/>
                    <a:gd name="T39" fmla="*/ 114 h 926"/>
                    <a:gd name="T40" fmla="*/ 2426 w 2699"/>
                    <a:gd name="T41" fmla="*/ 184 h 926"/>
                    <a:gd name="T42" fmla="*/ 2572 w 2699"/>
                    <a:gd name="T43" fmla="*/ 268 h 926"/>
                    <a:gd name="T44" fmla="*/ 2666 w 2699"/>
                    <a:gd name="T45" fmla="*/ 362 h 926"/>
                    <a:gd name="T46" fmla="*/ 2699 w 2699"/>
                    <a:gd name="T47" fmla="*/ 463 h 926"/>
                    <a:gd name="T48" fmla="*/ 2666 w 2699"/>
                    <a:gd name="T49" fmla="*/ 564 h 926"/>
                    <a:gd name="T50" fmla="*/ 2572 w 2699"/>
                    <a:gd name="T51" fmla="*/ 658 h 926"/>
                    <a:gd name="T52" fmla="*/ 2426 w 2699"/>
                    <a:gd name="T53" fmla="*/ 742 h 926"/>
                    <a:gd name="T54" fmla="*/ 2233 w 2699"/>
                    <a:gd name="T55" fmla="*/ 812 h 926"/>
                    <a:gd name="T56" fmla="*/ 2002 w 2699"/>
                    <a:gd name="T57" fmla="*/ 868 h 926"/>
                    <a:gd name="T58" fmla="*/ 1739 w 2699"/>
                    <a:gd name="T59" fmla="*/ 906 h 926"/>
                    <a:gd name="T60" fmla="*/ 1451 w 2699"/>
                    <a:gd name="T61" fmla="*/ 924 h 926"/>
                    <a:gd name="T62" fmla="*/ 1151 w 2699"/>
                    <a:gd name="T63" fmla="*/ 921 h 926"/>
                    <a:gd name="T64" fmla="*/ 869 w 2699"/>
                    <a:gd name="T65" fmla="*/ 896 h 926"/>
                    <a:gd name="T66" fmla="*/ 617 w 2699"/>
                    <a:gd name="T67" fmla="*/ 851 h 926"/>
                    <a:gd name="T68" fmla="*/ 397 w 2699"/>
                    <a:gd name="T69" fmla="*/ 790 h 926"/>
                    <a:gd name="T70" fmla="*/ 219 w 2699"/>
                    <a:gd name="T71" fmla="*/ 715 h 926"/>
                    <a:gd name="T72" fmla="*/ 90 w 2699"/>
                    <a:gd name="T73" fmla="*/ 628 h 926"/>
                    <a:gd name="T74" fmla="*/ 16 w 2699"/>
                    <a:gd name="T75" fmla="*/ 532 h 926"/>
                    <a:gd name="T76" fmla="*/ 4 w 2699"/>
                    <a:gd name="T77" fmla="*/ 429 h 926"/>
                    <a:gd name="T78" fmla="*/ 58 w 2699"/>
                    <a:gd name="T79" fmla="*/ 329 h 926"/>
                    <a:gd name="T80" fmla="*/ 170 w 2699"/>
                    <a:gd name="T81" fmla="*/ 238 h 926"/>
                    <a:gd name="T82" fmla="*/ 333 w 2699"/>
                    <a:gd name="T83" fmla="*/ 159 h 926"/>
                    <a:gd name="T84" fmla="*/ 539 w 2699"/>
                    <a:gd name="T85" fmla="*/ 93 h 926"/>
                    <a:gd name="T86" fmla="*/ 782 w 2699"/>
                    <a:gd name="T87" fmla="*/ 42 h 926"/>
                    <a:gd name="T88" fmla="*/ 1054 w 2699"/>
                    <a:gd name="T89" fmla="*/ 11 h 926"/>
                    <a:gd name="T90" fmla="*/ 1350 w 2699"/>
                    <a:gd name="T91" fmla="*/ 0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99" h="926">
                      <a:moveTo>
                        <a:pt x="1350" y="321"/>
                      </a:moveTo>
                      <a:lnTo>
                        <a:pt x="1298" y="322"/>
                      </a:lnTo>
                      <a:lnTo>
                        <a:pt x="1248" y="325"/>
                      </a:lnTo>
                      <a:lnTo>
                        <a:pt x="1201" y="330"/>
                      </a:lnTo>
                      <a:lnTo>
                        <a:pt x="1157" y="338"/>
                      </a:lnTo>
                      <a:lnTo>
                        <a:pt x="1116" y="346"/>
                      </a:lnTo>
                      <a:lnTo>
                        <a:pt x="1080" y="357"/>
                      </a:lnTo>
                      <a:lnTo>
                        <a:pt x="1047" y="368"/>
                      </a:lnTo>
                      <a:lnTo>
                        <a:pt x="1020" y="382"/>
                      </a:lnTo>
                      <a:lnTo>
                        <a:pt x="998" y="395"/>
                      </a:lnTo>
                      <a:lnTo>
                        <a:pt x="981" y="410"/>
                      </a:lnTo>
                      <a:lnTo>
                        <a:pt x="972" y="426"/>
                      </a:lnTo>
                      <a:lnTo>
                        <a:pt x="968" y="443"/>
                      </a:lnTo>
                      <a:lnTo>
                        <a:pt x="972" y="459"/>
                      </a:lnTo>
                      <a:lnTo>
                        <a:pt x="981" y="475"/>
                      </a:lnTo>
                      <a:lnTo>
                        <a:pt x="998" y="490"/>
                      </a:lnTo>
                      <a:lnTo>
                        <a:pt x="1020" y="503"/>
                      </a:lnTo>
                      <a:lnTo>
                        <a:pt x="1047" y="517"/>
                      </a:lnTo>
                      <a:lnTo>
                        <a:pt x="1080" y="528"/>
                      </a:lnTo>
                      <a:lnTo>
                        <a:pt x="1116" y="539"/>
                      </a:lnTo>
                      <a:lnTo>
                        <a:pt x="1157" y="547"/>
                      </a:lnTo>
                      <a:lnTo>
                        <a:pt x="1201" y="555"/>
                      </a:lnTo>
                      <a:lnTo>
                        <a:pt x="1248" y="560"/>
                      </a:lnTo>
                      <a:lnTo>
                        <a:pt x="1298" y="563"/>
                      </a:lnTo>
                      <a:lnTo>
                        <a:pt x="1350" y="564"/>
                      </a:lnTo>
                      <a:lnTo>
                        <a:pt x="1401" y="563"/>
                      </a:lnTo>
                      <a:lnTo>
                        <a:pt x="1452" y="560"/>
                      </a:lnTo>
                      <a:lnTo>
                        <a:pt x="1499" y="555"/>
                      </a:lnTo>
                      <a:lnTo>
                        <a:pt x="1543" y="547"/>
                      </a:lnTo>
                      <a:lnTo>
                        <a:pt x="1583" y="539"/>
                      </a:lnTo>
                      <a:lnTo>
                        <a:pt x="1620" y="528"/>
                      </a:lnTo>
                      <a:lnTo>
                        <a:pt x="1652" y="517"/>
                      </a:lnTo>
                      <a:lnTo>
                        <a:pt x="1679" y="503"/>
                      </a:lnTo>
                      <a:lnTo>
                        <a:pt x="1701" y="490"/>
                      </a:lnTo>
                      <a:lnTo>
                        <a:pt x="1718" y="475"/>
                      </a:lnTo>
                      <a:lnTo>
                        <a:pt x="1729" y="459"/>
                      </a:lnTo>
                      <a:lnTo>
                        <a:pt x="1732" y="443"/>
                      </a:lnTo>
                      <a:lnTo>
                        <a:pt x="1729" y="426"/>
                      </a:lnTo>
                      <a:lnTo>
                        <a:pt x="1718" y="410"/>
                      </a:lnTo>
                      <a:lnTo>
                        <a:pt x="1701" y="395"/>
                      </a:lnTo>
                      <a:lnTo>
                        <a:pt x="1679" y="382"/>
                      </a:lnTo>
                      <a:lnTo>
                        <a:pt x="1652" y="368"/>
                      </a:lnTo>
                      <a:lnTo>
                        <a:pt x="1620" y="357"/>
                      </a:lnTo>
                      <a:lnTo>
                        <a:pt x="1583" y="346"/>
                      </a:lnTo>
                      <a:lnTo>
                        <a:pt x="1543" y="338"/>
                      </a:lnTo>
                      <a:lnTo>
                        <a:pt x="1499" y="330"/>
                      </a:lnTo>
                      <a:lnTo>
                        <a:pt x="1452" y="325"/>
                      </a:lnTo>
                      <a:lnTo>
                        <a:pt x="1401" y="322"/>
                      </a:lnTo>
                      <a:lnTo>
                        <a:pt x="1350" y="321"/>
                      </a:lnTo>
                      <a:close/>
                      <a:moveTo>
                        <a:pt x="1350" y="0"/>
                      </a:moveTo>
                      <a:lnTo>
                        <a:pt x="1451" y="2"/>
                      </a:lnTo>
                      <a:lnTo>
                        <a:pt x="1549" y="5"/>
                      </a:lnTo>
                      <a:lnTo>
                        <a:pt x="1645" y="11"/>
                      </a:lnTo>
                      <a:lnTo>
                        <a:pt x="1739" y="19"/>
                      </a:lnTo>
                      <a:lnTo>
                        <a:pt x="1830" y="30"/>
                      </a:lnTo>
                      <a:lnTo>
                        <a:pt x="1918" y="42"/>
                      </a:lnTo>
                      <a:lnTo>
                        <a:pt x="2002" y="58"/>
                      </a:lnTo>
                      <a:lnTo>
                        <a:pt x="2083" y="75"/>
                      </a:lnTo>
                      <a:lnTo>
                        <a:pt x="2160" y="93"/>
                      </a:lnTo>
                      <a:lnTo>
                        <a:pt x="2233" y="114"/>
                      </a:lnTo>
                      <a:lnTo>
                        <a:pt x="2302" y="136"/>
                      </a:lnTo>
                      <a:lnTo>
                        <a:pt x="2367" y="159"/>
                      </a:lnTo>
                      <a:lnTo>
                        <a:pt x="2426" y="184"/>
                      </a:lnTo>
                      <a:lnTo>
                        <a:pt x="2480" y="211"/>
                      </a:lnTo>
                      <a:lnTo>
                        <a:pt x="2529" y="238"/>
                      </a:lnTo>
                      <a:lnTo>
                        <a:pt x="2572" y="268"/>
                      </a:lnTo>
                      <a:lnTo>
                        <a:pt x="2610" y="298"/>
                      </a:lnTo>
                      <a:lnTo>
                        <a:pt x="2641" y="329"/>
                      </a:lnTo>
                      <a:lnTo>
                        <a:pt x="2666" y="362"/>
                      </a:lnTo>
                      <a:lnTo>
                        <a:pt x="2684" y="394"/>
                      </a:lnTo>
                      <a:lnTo>
                        <a:pt x="2695" y="429"/>
                      </a:lnTo>
                      <a:lnTo>
                        <a:pt x="2699" y="463"/>
                      </a:lnTo>
                      <a:lnTo>
                        <a:pt x="2695" y="498"/>
                      </a:lnTo>
                      <a:lnTo>
                        <a:pt x="2684" y="532"/>
                      </a:lnTo>
                      <a:lnTo>
                        <a:pt x="2666" y="564"/>
                      </a:lnTo>
                      <a:lnTo>
                        <a:pt x="2641" y="596"/>
                      </a:lnTo>
                      <a:lnTo>
                        <a:pt x="2610" y="628"/>
                      </a:lnTo>
                      <a:lnTo>
                        <a:pt x="2572" y="658"/>
                      </a:lnTo>
                      <a:lnTo>
                        <a:pt x="2529" y="688"/>
                      </a:lnTo>
                      <a:lnTo>
                        <a:pt x="2480" y="715"/>
                      </a:lnTo>
                      <a:lnTo>
                        <a:pt x="2426" y="742"/>
                      </a:lnTo>
                      <a:lnTo>
                        <a:pt x="2367" y="767"/>
                      </a:lnTo>
                      <a:lnTo>
                        <a:pt x="2302" y="790"/>
                      </a:lnTo>
                      <a:lnTo>
                        <a:pt x="2233" y="812"/>
                      </a:lnTo>
                      <a:lnTo>
                        <a:pt x="2160" y="833"/>
                      </a:lnTo>
                      <a:lnTo>
                        <a:pt x="2083" y="851"/>
                      </a:lnTo>
                      <a:lnTo>
                        <a:pt x="2002" y="868"/>
                      </a:lnTo>
                      <a:lnTo>
                        <a:pt x="1918" y="883"/>
                      </a:lnTo>
                      <a:lnTo>
                        <a:pt x="1830" y="896"/>
                      </a:lnTo>
                      <a:lnTo>
                        <a:pt x="1739" y="906"/>
                      </a:lnTo>
                      <a:lnTo>
                        <a:pt x="1645" y="915"/>
                      </a:lnTo>
                      <a:lnTo>
                        <a:pt x="1549" y="921"/>
                      </a:lnTo>
                      <a:lnTo>
                        <a:pt x="1451" y="924"/>
                      </a:lnTo>
                      <a:lnTo>
                        <a:pt x="1350" y="926"/>
                      </a:lnTo>
                      <a:lnTo>
                        <a:pt x="1249" y="924"/>
                      </a:lnTo>
                      <a:lnTo>
                        <a:pt x="1151" y="921"/>
                      </a:lnTo>
                      <a:lnTo>
                        <a:pt x="1054" y="915"/>
                      </a:lnTo>
                      <a:lnTo>
                        <a:pt x="960" y="906"/>
                      </a:lnTo>
                      <a:lnTo>
                        <a:pt x="869" y="896"/>
                      </a:lnTo>
                      <a:lnTo>
                        <a:pt x="782" y="883"/>
                      </a:lnTo>
                      <a:lnTo>
                        <a:pt x="697" y="868"/>
                      </a:lnTo>
                      <a:lnTo>
                        <a:pt x="617" y="851"/>
                      </a:lnTo>
                      <a:lnTo>
                        <a:pt x="539" y="833"/>
                      </a:lnTo>
                      <a:lnTo>
                        <a:pt x="466" y="812"/>
                      </a:lnTo>
                      <a:lnTo>
                        <a:pt x="397" y="790"/>
                      </a:lnTo>
                      <a:lnTo>
                        <a:pt x="333" y="767"/>
                      </a:lnTo>
                      <a:lnTo>
                        <a:pt x="274" y="742"/>
                      </a:lnTo>
                      <a:lnTo>
                        <a:pt x="219" y="715"/>
                      </a:lnTo>
                      <a:lnTo>
                        <a:pt x="170" y="688"/>
                      </a:lnTo>
                      <a:lnTo>
                        <a:pt x="127" y="658"/>
                      </a:lnTo>
                      <a:lnTo>
                        <a:pt x="90" y="628"/>
                      </a:lnTo>
                      <a:lnTo>
                        <a:pt x="58" y="596"/>
                      </a:lnTo>
                      <a:lnTo>
                        <a:pt x="33" y="564"/>
                      </a:lnTo>
                      <a:lnTo>
                        <a:pt x="16" y="532"/>
                      </a:lnTo>
                      <a:lnTo>
                        <a:pt x="4" y="498"/>
                      </a:lnTo>
                      <a:lnTo>
                        <a:pt x="0" y="463"/>
                      </a:lnTo>
                      <a:lnTo>
                        <a:pt x="4" y="429"/>
                      </a:lnTo>
                      <a:lnTo>
                        <a:pt x="16" y="394"/>
                      </a:lnTo>
                      <a:lnTo>
                        <a:pt x="33" y="362"/>
                      </a:lnTo>
                      <a:lnTo>
                        <a:pt x="58" y="329"/>
                      </a:lnTo>
                      <a:lnTo>
                        <a:pt x="90" y="298"/>
                      </a:lnTo>
                      <a:lnTo>
                        <a:pt x="127" y="268"/>
                      </a:lnTo>
                      <a:lnTo>
                        <a:pt x="170" y="238"/>
                      </a:lnTo>
                      <a:lnTo>
                        <a:pt x="219" y="211"/>
                      </a:lnTo>
                      <a:lnTo>
                        <a:pt x="274" y="184"/>
                      </a:lnTo>
                      <a:lnTo>
                        <a:pt x="333" y="159"/>
                      </a:lnTo>
                      <a:lnTo>
                        <a:pt x="397" y="136"/>
                      </a:lnTo>
                      <a:lnTo>
                        <a:pt x="466" y="114"/>
                      </a:lnTo>
                      <a:lnTo>
                        <a:pt x="539" y="93"/>
                      </a:lnTo>
                      <a:lnTo>
                        <a:pt x="617" y="75"/>
                      </a:lnTo>
                      <a:lnTo>
                        <a:pt x="697" y="58"/>
                      </a:lnTo>
                      <a:lnTo>
                        <a:pt x="782" y="42"/>
                      </a:lnTo>
                      <a:lnTo>
                        <a:pt x="869" y="30"/>
                      </a:lnTo>
                      <a:lnTo>
                        <a:pt x="960" y="19"/>
                      </a:lnTo>
                      <a:lnTo>
                        <a:pt x="1054" y="11"/>
                      </a:lnTo>
                      <a:lnTo>
                        <a:pt x="1151" y="5"/>
                      </a:lnTo>
                      <a:lnTo>
                        <a:pt x="1249" y="2"/>
                      </a:lnTo>
                      <a:lnTo>
                        <a:pt x="1350" y="0"/>
                      </a:lnTo>
                      <a:close/>
                    </a:path>
                  </a:pathLst>
                </a:custGeom>
                <a:solidFill>
                  <a:schemeClr val="accent4"/>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dirty="0">
                    <a:solidFill>
                      <a:sysClr val="windowText" lastClr="000000"/>
                    </a:solidFill>
                  </a:endParaRPr>
                </a:p>
              </p:txBody>
            </p:sp>
            <p:sp>
              <p:nvSpPr>
                <p:cNvPr id="131" name="Freeform 60"/>
                <p:cNvSpPr>
                  <a:spLocks/>
                </p:cNvSpPr>
                <p:nvPr/>
              </p:nvSpPr>
              <p:spPr bwMode="auto">
                <a:xfrm>
                  <a:off x="2328" y="2430"/>
                  <a:ext cx="450" cy="115"/>
                </a:xfrm>
                <a:custGeom>
                  <a:avLst/>
                  <a:gdLst>
                    <a:gd name="T0" fmla="*/ 88 w 2699"/>
                    <a:gd name="T1" fmla="*/ 1 h 689"/>
                    <a:gd name="T2" fmla="*/ 170 w 2699"/>
                    <a:gd name="T3" fmla="*/ 39 h 689"/>
                    <a:gd name="T4" fmla="*/ 312 w 2699"/>
                    <a:gd name="T5" fmla="*/ 95 h 689"/>
                    <a:gd name="T6" fmla="*/ 491 w 2699"/>
                    <a:gd name="T7" fmla="*/ 149 h 689"/>
                    <a:gd name="T8" fmla="*/ 688 w 2699"/>
                    <a:gd name="T9" fmla="*/ 189 h 689"/>
                    <a:gd name="T10" fmla="*/ 898 w 2699"/>
                    <a:gd name="T11" fmla="*/ 221 h 689"/>
                    <a:gd name="T12" fmla="*/ 1120 w 2699"/>
                    <a:gd name="T13" fmla="*/ 239 h 689"/>
                    <a:gd name="T14" fmla="*/ 1350 w 2699"/>
                    <a:gd name="T15" fmla="*/ 245 h 689"/>
                    <a:gd name="T16" fmla="*/ 1580 w 2699"/>
                    <a:gd name="T17" fmla="*/ 239 h 689"/>
                    <a:gd name="T18" fmla="*/ 1802 w 2699"/>
                    <a:gd name="T19" fmla="*/ 221 h 689"/>
                    <a:gd name="T20" fmla="*/ 2012 w 2699"/>
                    <a:gd name="T21" fmla="*/ 189 h 689"/>
                    <a:gd name="T22" fmla="*/ 2208 w 2699"/>
                    <a:gd name="T23" fmla="*/ 149 h 689"/>
                    <a:gd name="T24" fmla="*/ 2387 w 2699"/>
                    <a:gd name="T25" fmla="*/ 95 h 689"/>
                    <a:gd name="T26" fmla="*/ 2530 w 2699"/>
                    <a:gd name="T27" fmla="*/ 39 h 689"/>
                    <a:gd name="T28" fmla="*/ 2613 w 2699"/>
                    <a:gd name="T29" fmla="*/ 1 h 689"/>
                    <a:gd name="T30" fmla="*/ 2648 w 2699"/>
                    <a:gd name="T31" fmla="*/ 3 h 689"/>
                    <a:gd name="T32" fmla="*/ 2679 w 2699"/>
                    <a:gd name="T33" fmla="*/ 21 h 689"/>
                    <a:gd name="T34" fmla="*/ 2696 w 2699"/>
                    <a:gd name="T35" fmla="*/ 52 h 689"/>
                    <a:gd name="T36" fmla="*/ 2699 w 2699"/>
                    <a:gd name="T37" fmla="*/ 224 h 689"/>
                    <a:gd name="T38" fmla="*/ 2685 w 2699"/>
                    <a:gd name="T39" fmla="*/ 293 h 689"/>
                    <a:gd name="T40" fmla="*/ 2642 w 2699"/>
                    <a:gd name="T41" fmla="*/ 358 h 689"/>
                    <a:gd name="T42" fmla="*/ 2574 w 2699"/>
                    <a:gd name="T43" fmla="*/ 420 h 689"/>
                    <a:gd name="T44" fmla="*/ 2482 w 2699"/>
                    <a:gd name="T45" fmla="*/ 477 h 689"/>
                    <a:gd name="T46" fmla="*/ 2368 w 2699"/>
                    <a:gd name="T47" fmla="*/ 529 h 689"/>
                    <a:gd name="T48" fmla="*/ 2235 w 2699"/>
                    <a:gd name="T49" fmla="*/ 575 h 689"/>
                    <a:gd name="T50" fmla="*/ 2085 w 2699"/>
                    <a:gd name="T51" fmla="*/ 615 h 689"/>
                    <a:gd name="T52" fmla="*/ 1919 w 2699"/>
                    <a:gd name="T53" fmla="*/ 646 h 689"/>
                    <a:gd name="T54" fmla="*/ 1740 w 2699"/>
                    <a:gd name="T55" fmla="*/ 669 h 689"/>
                    <a:gd name="T56" fmla="*/ 1549 w 2699"/>
                    <a:gd name="T57" fmla="*/ 684 h 689"/>
                    <a:gd name="T58" fmla="*/ 1350 w 2699"/>
                    <a:gd name="T59" fmla="*/ 689 h 689"/>
                    <a:gd name="T60" fmla="*/ 1151 w 2699"/>
                    <a:gd name="T61" fmla="*/ 684 h 689"/>
                    <a:gd name="T62" fmla="*/ 960 w 2699"/>
                    <a:gd name="T63" fmla="*/ 669 h 689"/>
                    <a:gd name="T64" fmla="*/ 781 w 2699"/>
                    <a:gd name="T65" fmla="*/ 646 h 689"/>
                    <a:gd name="T66" fmla="*/ 614 w 2699"/>
                    <a:gd name="T67" fmla="*/ 615 h 689"/>
                    <a:gd name="T68" fmla="*/ 464 w 2699"/>
                    <a:gd name="T69" fmla="*/ 575 h 689"/>
                    <a:gd name="T70" fmla="*/ 331 w 2699"/>
                    <a:gd name="T71" fmla="*/ 529 h 689"/>
                    <a:gd name="T72" fmla="*/ 217 w 2699"/>
                    <a:gd name="T73" fmla="*/ 477 h 689"/>
                    <a:gd name="T74" fmla="*/ 125 w 2699"/>
                    <a:gd name="T75" fmla="*/ 420 h 689"/>
                    <a:gd name="T76" fmla="*/ 57 w 2699"/>
                    <a:gd name="T77" fmla="*/ 358 h 689"/>
                    <a:gd name="T78" fmla="*/ 15 w 2699"/>
                    <a:gd name="T79" fmla="*/ 293 h 689"/>
                    <a:gd name="T80" fmla="*/ 0 w 2699"/>
                    <a:gd name="T81" fmla="*/ 224 h 689"/>
                    <a:gd name="T82" fmla="*/ 3 w 2699"/>
                    <a:gd name="T83" fmla="*/ 52 h 689"/>
                    <a:gd name="T84" fmla="*/ 21 w 2699"/>
                    <a:gd name="T85" fmla="*/ 21 h 689"/>
                    <a:gd name="T86" fmla="*/ 51 w 2699"/>
                    <a:gd name="T87" fmla="*/ 3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689">
                      <a:moveTo>
                        <a:pt x="69" y="0"/>
                      </a:moveTo>
                      <a:lnTo>
                        <a:pt x="88" y="1"/>
                      </a:lnTo>
                      <a:lnTo>
                        <a:pt x="106" y="7"/>
                      </a:lnTo>
                      <a:lnTo>
                        <a:pt x="170" y="39"/>
                      </a:lnTo>
                      <a:lnTo>
                        <a:pt x="239" y="68"/>
                      </a:lnTo>
                      <a:lnTo>
                        <a:pt x="312" y="95"/>
                      </a:lnTo>
                      <a:lnTo>
                        <a:pt x="399" y="123"/>
                      </a:lnTo>
                      <a:lnTo>
                        <a:pt x="491" y="149"/>
                      </a:lnTo>
                      <a:lnTo>
                        <a:pt x="587" y="171"/>
                      </a:lnTo>
                      <a:lnTo>
                        <a:pt x="688" y="189"/>
                      </a:lnTo>
                      <a:lnTo>
                        <a:pt x="791" y="206"/>
                      </a:lnTo>
                      <a:lnTo>
                        <a:pt x="898" y="221"/>
                      </a:lnTo>
                      <a:lnTo>
                        <a:pt x="1007" y="231"/>
                      </a:lnTo>
                      <a:lnTo>
                        <a:pt x="1120" y="239"/>
                      </a:lnTo>
                      <a:lnTo>
                        <a:pt x="1234" y="244"/>
                      </a:lnTo>
                      <a:lnTo>
                        <a:pt x="1350" y="245"/>
                      </a:lnTo>
                      <a:lnTo>
                        <a:pt x="1465" y="244"/>
                      </a:lnTo>
                      <a:lnTo>
                        <a:pt x="1580" y="239"/>
                      </a:lnTo>
                      <a:lnTo>
                        <a:pt x="1692" y="231"/>
                      </a:lnTo>
                      <a:lnTo>
                        <a:pt x="1802" y="221"/>
                      </a:lnTo>
                      <a:lnTo>
                        <a:pt x="1908" y="206"/>
                      </a:lnTo>
                      <a:lnTo>
                        <a:pt x="2012" y="189"/>
                      </a:lnTo>
                      <a:lnTo>
                        <a:pt x="2112" y="171"/>
                      </a:lnTo>
                      <a:lnTo>
                        <a:pt x="2208" y="149"/>
                      </a:lnTo>
                      <a:lnTo>
                        <a:pt x="2300" y="123"/>
                      </a:lnTo>
                      <a:lnTo>
                        <a:pt x="2387" y="95"/>
                      </a:lnTo>
                      <a:lnTo>
                        <a:pt x="2461" y="68"/>
                      </a:lnTo>
                      <a:lnTo>
                        <a:pt x="2530" y="39"/>
                      </a:lnTo>
                      <a:lnTo>
                        <a:pt x="2594" y="7"/>
                      </a:lnTo>
                      <a:lnTo>
                        <a:pt x="2613" y="1"/>
                      </a:lnTo>
                      <a:lnTo>
                        <a:pt x="2630" y="0"/>
                      </a:lnTo>
                      <a:lnTo>
                        <a:pt x="2648" y="3"/>
                      </a:lnTo>
                      <a:lnTo>
                        <a:pt x="2665" y="9"/>
                      </a:lnTo>
                      <a:lnTo>
                        <a:pt x="2679" y="21"/>
                      </a:lnTo>
                      <a:lnTo>
                        <a:pt x="2690" y="34"/>
                      </a:lnTo>
                      <a:lnTo>
                        <a:pt x="2696" y="52"/>
                      </a:lnTo>
                      <a:lnTo>
                        <a:pt x="2699" y="71"/>
                      </a:lnTo>
                      <a:lnTo>
                        <a:pt x="2699" y="224"/>
                      </a:lnTo>
                      <a:lnTo>
                        <a:pt x="2695" y="259"/>
                      </a:lnTo>
                      <a:lnTo>
                        <a:pt x="2685" y="293"/>
                      </a:lnTo>
                      <a:lnTo>
                        <a:pt x="2667" y="327"/>
                      </a:lnTo>
                      <a:lnTo>
                        <a:pt x="2642" y="358"/>
                      </a:lnTo>
                      <a:lnTo>
                        <a:pt x="2611" y="389"/>
                      </a:lnTo>
                      <a:lnTo>
                        <a:pt x="2574" y="420"/>
                      </a:lnTo>
                      <a:lnTo>
                        <a:pt x="2531" y="449"/>
                      </a:lnTo>
                      <a:lnTo>
                        <a:pt x="2482" y="477"/>
                      </a:lnTo>
                      <a:lnTo>
                        <a:pt x="2428" y="504"/>
                      </a:lnTo>
                      <a:lnTo>
                        <a:pt x="2368" y="529"/>
                      </a:lnTo>
                      <a:lnTo>
                        <a:pt x="2304" y="553"/>
                      </a:lnTo>
                      <a:lnTo>
                        <a:pt x="2235" y="575"/>
                      </a:lnTo>
                      <a:lnTo>
                        <a:pt x="2162" y="596"/>
                      </a:lnTo>
                      <a:lnTo>
                        <a:pt x="2085" y="615"/>
                      </a:lnTo>
                      <a:lnTo>
                        <a:pt x="2003" y="631"/>
                      </a:lnTo>
                      <a:lnTo>
                        <a:pt x="1919" y="646"/>
                      </a:lnTo>
                      <a:lnTo>
                        <a:pt x="1831" y="659"/>
                      </a:lnTo>
                      <a:lnTo>
                        <a:pt x="1740" y="669"/>
                      </a:lnTo>
                      <a:lnTo>
                        <a:pt x="1646" y="677"/>
                      </a:lnTo>
                      <a:lnTo>
                        <a:pt x="1549" y="684"/>
                      </a:lnTo>
                      <a:lnTo>
                        <a:pt x="1451" y="688"/>
                      </a:lnTo>
                      <a:lnTo>
                        <a:pt x="1350" y="689"/>
                      </a:lnTo>
                      <a:lnTo>
                        <a:pt x="1249" y="688"/>
                      </a:lnTo>
                      <a:lnTo>
                        <a:pt x="1151" y="684"/>
                      </a:lnTo>
                      <a:lnTo>
                        <a:pt x="1054" y="677"/>
                      </a:lnTo>
                      <a:lnTo>
                        <a:pt x="960" y="669"/>
                      </a:lnTo>
                      <a:lnTo>
                        <a:pt x="868" y="659"/>
                      </a:lnTo>
                      <a:lnTo>
                        <a:pt x="781" y="646"/>
                      </a:lnTo>
                      <a:lnTo>
                        <a:pt x="696" y="631"/>
                      </a:lnTo>
                      <a:lnTo>
                        <a:pt x="614" y="615"/>
                      </a:lnTo>
                      <a:lnTo>
                        <a:pt x="538" y="596"/>
                      </a:lnTo>
                      <a:lnTo>
                        <a:pt x="464" y="575"/>
                      </a:lnTo>
                      <a:lnTo>
                        <a:pt x="396" y="553"/>
                      </a:lnTo>
                      <a:lnTo>
                        <a:pt x="331" y="529"/>
                      </a:lnTo>
                      <a:lnTo>
                        <a:pt x="272" y="504"/>
                      </a:lnTo>
                      <a:lnTo>
                        <a:pt x="217" y="477"/>
                      </a:lnTo>
                      <a:lnTo>
                        <a:pt x="169" y="449"/>
                      </a:lnTo>
                      <a:lnTo>
                        <a:pt x="125" y="420"/>
                      </a:lnTo>
                      <a:lnTo>
                        <a:pt x="89" y="389"/>
                      </a:lnTo>
                      <a:lnTo>
                        <a:pt x="57" y="358"/>
                      </a:lnTo>
                      <a:lnTo>
                        <a:pt x="32" y="327"/>
                      </a:lnTo>
                      <a:lnTo>
                        <a:pt x="15" y="293"/>
                      </a:lnTo>
                      <a:lnTo>
                        <a:pt x="4" y="259"/>
                      </a:lnTo>
                      <a:lnTo>
                        <a:pt x="0" y="224"/>
                      </a:lnTo>
                      <a:lnTo>
                        <a:pt x="0" y="71"/>
                      </a:lnTo>
                      <a:lnTo>
                        <a:pt x="3" y="52"/>
                      </a:lnTo>
                      <a:lnTo>
                        <a:pt x="10" y="34"/>
                      </a:lnTo>
                      <a:lnTo>
                        <a:pt x="21" y="21"/>
                      </a:lnTo>
                      <a:lnTo>
                        <a:pt x="35" y="9"/>
                      </a:lnTo>
                      <a:lnTo>
                        <a:pt x="51" y="3"/>
                      </a:lnTo>
                      <a:lnTo>
                        <a:pt x="69" y="0"/>
                      </a:lnTo>
                      <a:close/>
                    </a:path>
                  </a:pathLst>
                </a:custGeom>
                <a:solidFill>
                  <a:schemeClr val="accent4"/>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grpSp>
          <p:grpSp>
            <p:nvGrpSpPr>
              <p:cNvPr id="104" name="Group 55"/>
              <p:cNvGrpSpPr>
                <a:grpSpLocks noChangeAspect="1"/>
              </p:cNvGrpSpPr>
              <p:nvPr/>
            </p:nvGrpSpPr>
            <p:grpSpPr bwMode="auto">
              <a:xfrm>
                <a:off x="9193878" y="210477"/>
                <a:ext cx="303844" cy="387570"/>
                <a:chOff x="2328" y="1971"/>
                <a:chExt cx="450" cy="574"/>
              </a:xfrm>
            </p:grpSpPr>
            <p:sp>
              <p:nvSpPr>
                <p:cNvPr id="120" name="Freeform 57"/>
                <p:cNvSpPr>
                  <a:spLocks/>
                </p:cNvSpPr>
                <p:nvPr/>
              </p:nvSpPr>
              <p:spPr bwMode="auto">
                <a:xfrm>
                  <a:off x="2328" y="2284"/>
                  <a:ext cx="450" cy="133"/>
                </a:xfrm>
                <a:custGeom>
                  <a:avLst/>
                  <a:gdLst>
                    <a:gd name="T0" fmla="*/ 88 w 2699"/>
                    <a:gd name="T1" fmla="*/ 1 h 797"/>
                    <a:gd name="T2" fmla="*/ 170 w 2699"/>
                    <a:gd name="T3" fmla="*/ 40 h 797"/>
                    <a:gd name="T4" fmla="*/ 312 w 2699"/>
                    <a:gd name="T5" fmla="*/ 96 h 797"/>
                    <a:gd name="T6" fmla="*/ 491 w 2699"/>
                    <a:gd name="T7" fmla="*/ 149 h 797"/>
                    <a:gd name="T8" fmla="*/ 688 w 2699"/>
                    <a:gd name="T9" fmla="*/ 191 h 797"/>
                    <a:gd name="T10" fmla="*/ 898 w 2699"/>
                    <a:gd name="T11" fmla="*/ 221 h 797"/>
                    <a:gd name="T12" fmla="*/ 1120 w 2699"/>
                    <a:gd name="T13" fmla="*/ 240 h 797"/>
                    <a:gd name="T14" fmla="*/ 1350 w 2699"/>
                    <a:gd name="T15" fmla="*/ 246 h 797"/>
                    <a:gd name="T16" fmla="*/ 1580 w 2699"/>
                    <a:gd name="T17" fmla="*/ 240 h 797"/>
                    <a:gd name="T18" fmla="*/ 1802 w 2699"/>
                    <a:gd name="T19" fmla="*/ 221 h 797"/>
                    <a:gd name="T20" fmla="*/ 2012 w 2699"/>
                    <a:gd name="T21" fmla="*/ 191 h 797"/>
                    <a:gd name="T22" fmla="*/ 2208 w 2699"/>
                    <a:gd name="T23" fmla="*/ 149 h 797"/>
                    <a:gd name="T24" fmla="*/ 2387 w 2699"/>
                    <a:gd name="T25" fmla="*/ 96 h 797"/>
                    <a:gd name="T26" fmla="*/ 2530 w 2699"/>
                    <a:gd name="T27" fmla="*/ 40 h 797"/>
                    <a:gd name="T28" fmla="*/ 2613 w 2699"/>
                    <a:gd name="T29" fmla="*/ 1 h 797"/>
                    <a:gd name="T30" fmla="*/ 2648 w 2699"/>
                    <a:gd name="T31" fmla="*/ 4 h 797"/>
                    <a:gd name="T32" fmla="*/ 2679 w 2699"/>
                    <a:gd name="T33" fmla="*/ 21 h 797"/>
                    <a:gd name="T34" fmla="*/ 2696 w 2699"/>
                    <a:gd name="T35" fmla="*/ 53 h 797"/>
                    <a:gd name="T36" fmla="*/ 2699 w 2699"/>
                    <a:gd name="T37" fmla="*/ 332 h 797"/>
                    <a:gd name="T38" fmla="*/ 2685 w 2699"/>
                    <a:gd name="T39" fmla="*/ 401 h 797"/>
                    <a:gd name="T40" fmla="*/ 2642 w 2699"/>
                    <a:gd name="T41" fmla="*/ 467 h 797"/>
                    <a:gd name="T42" fmla="*/ 2574 w 2699"/>
                    <a:gd name="T43" fmla="*/ 528 h 797"/>
                    <a:gd name="T44" fmla="*/ 2482 w 2699"/>
                    <a:gd name="T45" fmla="*/ 586 h 797"/>
                    <a:gd name="T46" fmla="*/ 2368 w 2699"/>
                    <a:gd name="T47" fmla="*/ 637 h 797"/>
                    <a:gd name="T48" fmla="*/ 2235 w 2699"/>
                    <a:gd name="T49" fmla="*/ 683 h 797"/>
                    <a:gd name="T50" fmla="*/ 2085 w 2699"/>
                    <a:gd name="T51" fmla="*/ 723 h 797"/>
                    <a:gd name="T52" fmla="*/ 1919 w 2699"/>
                    <a:gd name="T53" fmla="*/ 754 h 797"/>
                    <a:gd name="T54" fmla="*/ 1740 w 2699"/>
                    <a:gd name="T55" fmla="*/ 777 h 797"/>
                    <a:gd name="T56" fmla="*/ 1549 w 2699"/>
                    <a:gd name="T57" fmla="*/ 792 h 797"/>
                    <a:gd name="T58" fmla="*/ 1350 w 2699"/>
                    <a:gd name="T59" fmla="*/ 797 h 797"/>
                    <a:gd name="T60" fmla="*/ 1151 w 2699"/>
                    <a:gd name="T61" fmla="*/ 792 h 797"/>
                    <a:gd name="T62" fmla="*/ 960 w 2699"/>
                    <a:gd name="T63" fmla="*/ 777 h 797"/>
                    <a:gd name="T64" fmla="*/ 781 w 2699"/>
                    <a:gd name="T65" fmla="*/ 754 h 797"/>
                    <a:gd name="T66" fmla="*/ 614 w 2699"/>
                    <a:gd name="T67" fmla="*/ 723 h 797"/>
                    <a:gd name="T68" fmla="*/ 464 w 2699"/>
                    <a:gd name="T69" fmla="*/ 683 h 797"/>
                    <a:gd name="T70" fmla="*/ 331 w 2699"/>
                    <a:gd name="T71" fmla="*/ 637 h 797"/>
                    <a:gd name="T72" fmla="*/ 217 w 2699"/>
                    <a:gd name="T73" fmla="*/ 586 h 797"/>
                    <a:gd name="T74" fmla="*/ 125 w 2699"/>
                    <a:gd name="T75" fmla="*/ 528 h 797"/>
                    <a:gd name="T76" fmla="*/ 57 w 2699"/>
                    <a:gd name="T77" fmla="*/ 467 h 797"/>
                    <a:gd name="T78" fmla="*/ 15 w 2699"/>
                    <a:gd name="T79" fmla="*/ 401 h 797"/>
                    <a:gd name="T80" fmla="*/ 0 w 2699"/>
                    <a:gd name="T81" fmla="*/ 332 h 797"/>
                    <a:gd name="T82" fmla="*/ 3 w 2699"/>
                    <a:gd name="T83" fmla="*/ 53 h 797"/>
                    <a:gd name="T84" fmla="*/ 21 w 2699"/>
                    <a:gd name="T85" fmla="*/ 21 h 797"/>
                    <a:gd name="T86" fmla="*/ 51 w 2699"/>
                    <a:gd name="T87" fmla="*/ 4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797">
                      <a:moveTo>
                        <a:pt x="69" y="0"/>
                      </a:moveTo>
                      <a:lnTo>
                        <a:pt x="88" y="1"/>
                      </a:lnTo>
                      <a:lnTo>
                        <a:pt x="106" y="9"/>
                      </a:lnTo>
                      <a:lnTo>
                        <a:pt x="170" y="40"/>
                      </a:lnTo>
                      <a:lnTo>
                        <a:pt x="239" y="68"/>
                      </a:lnTo>
                      <a:lnTo>
                        <a:pt x="312" y="96"/>
                      </a:lnTo>
                      <a:lnTo>
                        <a:pt x="399" y="124"/>
                      </a:lnTo>
                      <a:lnTo>
                        <a:pt x="491" y="149"/>
                      </a:lnTo>
                      <a:lnTo>
                        <a:pt x="587" y="171"/>
                      </a:lnTo>
                      <a:lnTo>
                        <a:pt x="688" y="191"/>
                      </a:lnTo>
                      <a:lnTo>
                        <a:pt x="791" y="208"/>
                      </a:lnTo>
                      <a:lnTo>
                        <a:pt x="898" y="221"/>
                      </a:lnTo>
                      <a:lnTo>
                        <a:pt x="1007" y="232"/>
                      </a:lnTo>
                      <a:lnTo>
                        <a:pt x="1120" y="240"/>
                      </a:lnTo>
                      <a:lnTo>
                        <a:pt x="1234" y="244"/>
                      </a:lnTo>
                      <a:lnTo>
                        <a:pt x="1350" y="246"/>
                      </a:lnTo>
                      <a:lnTo>
                        <a:pt x="1465" y="244"/>
                      </a:lnTo>
                      <a:lnTo>
                        <a:pt x="1580" y="240"/>
                      </a:lnTo>
                      <a:lnTo>
                        <a:pt x="1692" y="232"/>
                      </a:lnTo>
                      <a:lnTo>
                        <a:pt x="1802" y="221"/>
                      </a:lnTo>
                      <a:lnTo>
                        <a:pt x="1908" y="208"/>
                      </a:lnTo>
                      <a:lnTo>
                        <a:pt x="2012" y="191"/>
                      </a:lnTo>
                      <a:lnTo>
                        <a:pt x="2112" y="171"/>
                      </a:lnTo>
                      <a:lnTo>
                        <a:pt x="2208" y="149"/>
                      </a:lnTo>
                      <a:lnTo>
                        <a:pt x="2300" y="124"/>
                      </a:lnTo>
                      <a:lnTo>
                        <a:pt x="2387" y="96"/>
                      </a:lnTo>
                      <a:lnTo>
                        <a:pt x="2461" y="68"/>
                      </a:lnTo>
                      <a:lnTo>
                        <a:pt x="2530" y="40"/>
                      </a:lnTo>
                      <a:lnTo>
                        <a:pt x="2594" y="9"/>
                      </a:lnTo>
                      <a:lnTo>
                        <a:pt x="2613" y="1"/>
                      </a:lnTo>
                      <a:lnTo>
                        <a:pt x="2630" y="0"/>
                      </a:lnTo>
                      <a:lnTo>
                        <a:pt x="2648" y="4"/>
                      </a:lnTo>
                      <a:lnTo>
                        <a:pt x="2665" y="11"/>
                      </a:lnTo>
                      <a:lnTo>
                        <a:pt x="2679" y="21"/>
                      </a:lnTo>
                      <a:lnTo>
                        <a:pt x="2690" y="36"/>
                      </a:lnTo>
                      <a:lnTo>
                        <a:pt x="2696" y="53"/>
                      </a:lnTo>
                      <a:lnTo>
                        <a:pt x="2699" y="72"/>
                      </a:lnTo>
                      <a:lnTo>
                        <a:pt x="2699" y="332"/>
                      </a:lnTo>
                      <a:lnTo>
                        <a:pt x="2695" y="367"/>
                      </a:lnTo>
                      <a:lnTo>
                        <a:pt x="2685" y="401"/>
                      </a:lnTo>
                      <a:lnTo>
                        <a:pt x="2667" y="435"/>
                      </a:lnTo>
                      <a:lnTo>
                        <a:pt x="2642" y="467"/>
                      </a:lnTo>
                      <a:lnTo>
                        <a:pt x="2611" y="498"/>
                      </a:lnTo>
                      <a:lnTo>
                        <a:pt x="2574" y="528"/>
                      </a:lnTo>
                      <a:lnTo>
                        <a:pt x="2531" y="558"/>
                      </a:lnTo>
                      <a:lnTo>
                        <a:pt x="2482" y="586"/>
                      </a:lnTo>
                      <a:lnTo>
                        <a:pt x="2428" y="612"/>
                      </a:lnTo>
                      <a:lnTo>
                        <a:pt x="2368" y="637"/>
                      </a:lnTo>
                      <a:lnTo>
                        <a:pt x="2304" y="661"/>
                      </a:lnTo>
                      <a:lnTo>
                        <a:pt x="2235" y="683"/>
                      </a:lnTo>
                      <a:lnTo>
                        <a:pt x="2162" y="704"/>
                      </a:lnTo>
                      <a:lnTo>
                        <a:pt x="2085" y="723"/>
                      </a:lnTo>
                      <a:lnTo>
                        <a:pt x="2003" y="740"/>
                      </a:lnTo>
                      <a:lnTo>
                        <a:pt x="1919" y="754"/>
                      </a:lnTo>
                      <a:lnTo>
                        <a:pt x="1831" y="767"/>
                      </a:lnTo>
                      <a:lnTo>
                        <a:pt x="1740" y="777"/>
                      </a:lnTo>
                      <a:lnTo>
                        <a:pt x="1646" y="786"/>
                      </a:lnTo>
                      <a:lnTo>
                        <a:pt x="1549" y="792"/>
                      </a:lnTo>
                      <a:lnTo>
                        <a:pt x="1451" y="796"/>
                      </a:lnTo>
                      <a:lnTo>
                        <a:pt x="1350" y="797"/>
                      </a:lnTo>
                      <a:lnTo>
                        <a:pt x="1249" y="796"/>
                      </a:lnTo>
                      <a:lnTo>
                        <a:pt x="1151" y="792"/>
                      </a:lnTo>
                      <a:lnTo>
                        <a:pt x="1054" y="786"/>
                      </a:lnTo>
                      <a:lnTo>
                        <a:pt x="960" y="777"/>
                      </a:lnTo>
                      <a:lnTo>
                        <a:pt x="868" y="767"/>
                      </a:lnTo>
                      <a:lnTo>
                        <a:pt x="781" y="754"/>
                      </a:lnTo>
                      <a:lnTo>
                        <a:pt x="696" y="740"/>
                      </a:lnTo>
                      <a:lnTo>
                        <a:pt x="614" y="723"/>
                      </a:lnTo>
                      <a:lnTo>
                        <a:pt x="538" y="704"/>
                      </a:lnTo>
                      <a:lnTo>
                        <a:pt x="464" y="683"/>
                      </a:lnTo>
                      <a:lnTo>
                        <a:pt x="396" y="661"/>
                      </a:lnTo>
                      <a:lnTo>
                        <a:pt x="331" y="637"/>
                      </a:lnTo>
                      <a:lnTo>
                        <a:pt x="272" y="612"/>
                      </a:lnTo>
                      <a:lnTo>
                        <a:pt x="217" y="586"/>
                      </a:lnTo>
                      <a:lnTo>
                        <a:pt x="169" y="558"/>
                      </a:lnTo>
                      <a:lnTo>
                        <a:pt x="125" y="528"/>
                      </a:lnTo>
                      <a:lnTo>
                        <a:pt x="89" y="498"/>
                      </a:lnTo>
                      <a:lnTo>
                        <a:pt x="57" y="467"/>
                      </a:lnTo>
                      <a:lnTo>
                        <a:pt x="32" y="435"/>
                      </a:lnTo>
                      <a:lnTo>
                        <a:pt x="15" y="401"/>
                      </a:lnTo>
                      <a:lnTo>
                        <a:pt x="4" y="367"/>
                      </a:lnTo>
                      <a:lnTo>
                        <a:pt x="0" y="332"/>
                      </a:lnTo>
                      <a:lnTo>
                        <a:pt x="0" y="72"/>
                      </a:lnTo>
                      <a:lnTo>
                        <a:pt x="3" y="53"/>
                      </a:lnTo>
                      <a:lnTo>
                        <a:pt x="10" y="36"/>
                      </a:lnTo>
                      <a:lnTo>
                        <a:pt x="21" y="21"/>
                      </a:lnTo>
                      <a:lnTo>
                        <a:pt x="35" y="11"/>
                      </a:lnTo>
                      <a:lnTo>
                        <a:pt x="51" y="4"/>
                      </a:lnTo>
                      <a:lnTo>
                        <a:pt x="69" y="0"/>
                      </a:lnTo>
                      <a:close/>
                    </a:path>
                  </a:pathLst>
                </a:custGeom>
                <a:solidFill>
                  <a:schemeClr val="accent4"/>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sp>
              <p:nvSpPr>
                <p:cNvPr id="121" name="Freeform 58"/>
                <p:cNvSpPr>
                  <a:spLocks/>
                </p:cNvSpPr>
                <p:nvPr/>
              </p:nvSpPr>
              <p:spPr bwMode="auto">
                <a:xfrm>
                  <a:off x="2328" y="2138"/>
                  <a:ext cx="450" cy="133"/>
                </a:xfrm>
                <a:custGeom>
                  <a:avLst/>
                  <a:gdLst>
                    <a:gd name="T0" fmla="*/ 2648 w 2699"/>
                    <a:gd name="T1" fmla="*/ 3 h 797"/>
                    <a:gd name="T2" fmla="*/ 2679 w 2699"/>
                    <a:gd name="T3" fmla="*/ 21 h 797"/>
                    <a:gd name="T4" fmla="*/ 2696 w 2699"/>
                    <a:gd name="T5" fmla="*/ 52 h 797"/>
                    <a:gd name="T6" fmla="*/ 2699 w 2699"/>
                    <a:gd name="T7" fmla="*/ 333 h 797"/>
                    <a:gd name="T8" fmla="*/ 2685 w 2699"/>
                    <a:gd name="T9" fmla="*/ 401 h 797"/>
                    <a:gd name="T10" fmla="*/ 2642 w 2699"/>
                    <a:gd name="T11" fmla="*/ 467 h 797"/>
                    <a:gd name="T12" fmla="*/ 2574 w 2699"/>
                    <a:gd name="T13" fmla="*/ 529 h 797"/>
                    <a:gd name="T14" fmla="*/ 2482 w 2699"/>
                    <a:gd name="T15" fmla="*/ 585 h 797"/>
                    <a:gd name="T16" fmla="*/ 2368 w 2699"/>
                    <a:gd name="T17" fmla="*/ 638 h 797"/>
                    <a:gd name="T18" fmla="*/ 2235 w 2699"/>
                    <a:gd name="T19" fmla="*/ 684 h 797"/>
                    <a:gd name="T20" fmla="*/ 2085 w 2699"/>
                    <a:gd name="T21" fmla="*/ 722 h 797"/>
                    <a:gd name="T22" fmla="*/ 1919 w 2699"/>
                    <a:gd name="T23" fmla="*/ 754 h 797"/>
                    <a:gd name="T24" fmla="*/ 1740 w 2699"/>
                    <a:gd name="T25" fmla="*/ 778 h 797"/>
                    <a:gd name="T26" fmla="*/ 1549 w 2699"/>
                    <a:gd name="T27" fmla="*/ 793 h 797"/>
                    <a:gd name="T28" fmla="*/ 1350 w 2699"/>
                    <a:gd name="T29" fmla="*/ 797 h 797"/>
                    <a:gd name="T30" fmla="*/ 1151 w 2699"/>
                    <a:gd name="T31" fmla="*/ 793 h 797"/>
                    <a:gd name="T32" fmla="*/ 960 w 2699"/>
                    <a:gd name="T33" fmla="*/ 778 h 797"/>
                    <a:gd name="T34" fmla="*/ 781 w 2699"/>
                    <a:gd name="T35" fmla="*/ 754 h 797"/>
                    <a:gd name="T36" fmla="*/ 614 w 2699"/>
                    <a:gd name="T37" fmla="*/ 722 h 797"/>
                    <a:gd name="T38" fmla="*/ 464 w 2699"/>
                    <a:gd name="T39" fmla="*/ 684 h 797"/>
                    <a:gd name="T40" fmla="*/ 331 w 2699"/>
                    <a:gd name="T41" fmla="*/ 638 h 797"/>
                    <a:gd name="T42" fmla="*/ 217 w 2699"/>
                    <a:gd name="T43" fmla="*/ 585 h 797"/>
                    <a:gd name="T44" fmla="*/ 125 w 2699"/>
                    <a:gd name="T45" fmla="*/ 529 h 797"/>
                    <a:gd name="T46" fmla="*/ 57 w 2699"/>
                    <a:gd name="T47" fmla="*/ 467 h 797"/>
                    <a:gd name="T48" fmla="*/ 15 w 2699"/>
                    <a:gd name="T49" fmla="*/ 401 h 797"/>
                    <a:gd name="T50" fmla="*/ 0 w 2699"/>
                    <a:gd name="T51" fmla="*/ 333 h 797"/>
                    <a:gd name="T52" fmla="*/ 3 w 2699"/>
                    <a:gd name="T53" fmla="*/ 52 h 797"/>
                    <a:gd name="T54" fmla="*/ 21 w 2699"/>
                    <a:gd name="T55" fmla="*/ 21 h 797"/>
                    <a:gd name="T56" fmla="*/ 51 w 2699"/>
                    <a:gd name="T57" fmla="*/ 3 h 797"/>
                    <a:gd name="T58" fmla="*/ 88 w 2699"/>
                    <a:gd name="T59" fmla="*/ 2 h 797"/>
                    <a:gd name="T60" fmla="*/ 170 w 2699"/>
                    <a:gd name="T61" fmla="*/ 40 h 797"/>
                    <a:gd name="T62" fmla="*/ 312 w 2699"/>
                    <a:gd name="T63" fmla="*/ 96 h 797"/>
                    <a:gd name="T64" fmla="*/ 491 w 2699"/>
                    <a:gd name="T65" fmla="*/ 149 h 797"/>
                    <a:gd name="T66" fmla="*/ 688 w 2699"/>
                    <a:gd name="T67" fmla="*/ 190 h 797"/>
                    <a:gd name="T68" fmla="*/ 898 w 2699"/>
                    <a:gd name="T69" fmla="*/ 221 h 797"/>
                    <a:gd name="T70" fmla="*/ 1120 w 2699"/>
                    <a:gd name="T71" fmla="*/ 240 h 797"/>
                    <a:gd name="T72" fmla="*/ 1350 w 2699"/>
                    <a:gd name="T73" fmla="*/ 246 h 797"/>
                    <a:gd name="T74" fmla="*/ 1580 w 2699"/>
                    <a:gd name="T75" fmla="*/ 240 h 797"/>
                    <a:gd name="T76" fmla="*/ 1802 w 2699"/>
                    <a:gd name="T77" fmla="*/ 221 h 797"/>
                    <a:gd name="T78" fmla="*/ 2012 w 2699"/>
                    <a:gd name="T79" fmla="*/ 190 h 797"/>
                    <a:gd name="T80" fmla="*/ 2208 w 2699"/>
                    <a:gd name="T81" fmla="*/ 149 h 797"/>
                    <a:gd name="T82" fmla="*/ 2387 w 2699"/>
                    <a:gd name="T83" fmla="*/ 96 h 797"/>
                    <a:gd name="T84" fmla="*/ 2530 w 2699"/>
                    <a:gd name="T85" fmla="*/ 40 h 797"/>
                    <a:gd name="T86" fmla="*/ 2613 w 2699"/>
                    <a:gd name="T87" fmla="*/ 2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797">
                      <a:moveTo>
                        <a:pt x="2630" y="0"/>
                      </a:moveTo>
                      <a:lnTo>
                        <a:pt x="2648" y="3"/>
                      </a:lnTo>
                      <a:lnTo>
                        <a:pt x="2665" y="10"/>
                      </a:lnTo>
                      <a:lnTo>
                        <a:pt x="2679" y="21"/>
                      </a:lnTo>
                      <a:lnTo>
                        <a:pt x="2690" y="35"/>
                      </a:lnTo>
                      <a:lnTo>
                        <a:pt x="2696" y="52"/>
                      </a:lnTo>
                      <a:lnTo>
                        <a:pt x="2699" y="72"/>
                      </a:lnTo>
                      <a:lnTo>
                        <a:pt x="2699" y="333"/>
                      </a:lnTo>
                      <a:lnTo>
                        <a:pt x="2695" y="367"/>
                      </a:lnTo>
                      <a:lnTo>
                        <a:pt x="2685" y="401"/>
                      </a:lnTo>
                      <a:lnTo>
                        <a:pt x="2667" y="434"/>
                      </a:lnTo>
                      <a:lnTo>
                        <a:pt x="2642" y="467"/>
                      </a:lnTo>
                      <a:lnTo>
                        <a:pt x="2611" y="498"/>
                      </a:lnTo>
                      <a:lnTo>
                        <a:pt x="2574" y="529"/>
                      </a:lnTo>
                      <a:lnTo>
                        <a:pt x="2531" y="558"/>
                      </a:lnTo>
                      <a:lnTo>
                        <a:pt x="2482" y="585"/>
                      </a:lnTo>
                      <a:lnTo>
                        <a:pt x="2428" y="613"/>
                      </a:lnTo>
                      <a:lnTo>
                        <a:pt x="2368" y="638"/>
                      </a:lnTo>
                      <a:lnTo>
                        <a:pt x="2304" y="661"/>
                      </a:lnTo>
                      <a:lnTo>
                        <a:pt x="2235" y="684"/>
                      </a:lnTo>
                      <a:lnTo>
                        <a:pt x="2162" y="704"/>
                      </a:lnTo>
                      <a:lnTo>
                        <a:pt x="2085" y="722"/>
                      </a:lnTo>
                      <a:lnTo>
                        <a:pt x="2003" y="739"/>
                      </a:lnTo>
                      <a:lnTo>
                        <a:pt x="1919" y="754"/>
                      </a:lnTo>
                      <a:lnTo>
                        <a:pt x="1831" y="766"/>
                      </a:lnTo>
                      <a:lnTo>
                        <a:pt x="1740" y="778"/>
                      </a:lnTo>
                      <a:lnTo>
                        <a:pt x="1646" y="786"/>
                      </a:lnTo>
                      <a:lnTo>
                        <a:pt x="1549" y="793"/>
                      </a:lnTo>
                      <a:lnTo>
                        <a:pt x="1451" y="796"/>
                      </a:lnTo>
                      <a:lnTo>
                        <a:pt x="1350" y="797"/>
                      </a:lnTo>
                      <a:lnTo>
                        <a:pt x="1249" y="796"/>
                      </a:lnTo>
                      <a:lnTo>
                        <a:pt x="1151" y="793"/>
                      </a:lnTo>
                      <a:lnTo>
                        <a:pt x="1054" y="786"/>
                      </a:lnTo>
                      <a:lnTo>
                        <a:pt x="960" y="778"/>
                      </a:lnTo>
                      <a:lnTo>
                        <a:pt x="868" y="766"/>
                      </a:lnTo>
                      <a:lnTo>
                        <a:pt x="781" y="754"/>
                      </a:lnTo>
                      <a:lnTo>
                        <a:pt x="696" y="739"/>
                      </a:lnTo>
                      <a:lnTo>
                        <a:pt x="614" y="722"/>
                      </a:lnTo>
                      <a:lnTo>
                        <a:pt x="538" y="704"/>
                      </a:lnTo>
                      <a:lnTo>
                        <a:pt x="464" y="684"/>
                      </a:lnTo>
                      <a:lnTo>
                        <a:pt x="396" y="661"/>
                      </a:lnTo>
                      <a:lnTo>
                        <a:pt x="331" y="638"/>
                      </a:lnTo>
                      <a:lnTo>
                        <a:pt x="272" y="613"/>
                      </a:lnTo>
                      <a:lnTo>
                        <a:pt x="217" y="585"/>
                      </a:lnTo>
                      <a:lnTo>
                        <a:pt x="169" y="558"/>
                      </a:lnTo>
                      <a:lnTo>
                        <a:pt x="125" y="529"/>
                      </a:lnTo>
                      <a:lnTo>
                        <a:pt x="89" y="498"/>
                      </a:lnTo>
                      <a:lnTo>
                        <a:pt x="57" y="467"/>
                      </a:lnTo>
                      <a:lnTo>
                        <a:pt x="32" y="434"/>
                      </a:lnTo>
                      <a:lnTo>
                        <a:pt x="15" y="401"/>
                      </a:lnTo>
                      <a:lnTo>
                        <a:pt x="4" y="367"/>
                      </a:lnTo>
                      <a:lnTo>
                        <a:pt x="0" y="333"/>
                      </a:lnTo>
                      <a:lnTo>
                        <a:pt x="0" y="72"/>
                      </a:lnTo>
                      <a:lnTo>
                        <a:pt x="3" y="52"/>
                      </a:lnTo>
                      <a:lnTo>
                        <a:pt x="10" y="35"/>
                      </a:lnTo>
                      <a:lnTo>
                        <a:pt x="21" y="21"/>
                      </a:lnTo>
                      <a:lnTo>
                        <a:pt x="35" y="10"/>
                      </a:lnTo>
                      <a:lnTo>
                        <a:pt x="51" y="3"/>
                      </a:lnTo>
                      <a:lnTo>
                        <a:pt x="69" y="0"/>
                      </a:lnTo>
                      <a:lnTo>
                        <a:pt x="88" y="2"/>
                      </a:lnTo>
                      <a:lnTo>
                        <a:pt x="106" y="8"/>
                      </a:lnTo>
                      <a:lnTo>
                        <a:pt x="170" y="40"/>
                      </a:lnTo>
                      <a:lnTo>
                        <a:pt x="239" y="69"/>
                      </a:lnTo>
                      <a:lnTo>
                        <a:pt x="312" y="96"/>
                      </a:lnTo>
                      <a:lnTo>
                        <a:pt x="399" y="123"/>
                      </a:lnTo>
                      <a:lnTo>
                        <a:pt x="491" y="149"/>
                      </a:lnTo>
                      <a:lnTo>
                        <a:pt x="587" y="171"/>
                      </a:lnTo>
                      <a:lnTo>
                        <a:pt x="688" y="190"/>
                      </a:lnTo>
                      <a:lnTo>
                        <a:pt x="791" y="207"/>
                      </a:lnTo>
                      <a:lnTo>
                        <a:pt x="898" y="221"/>
                      </a:lnTo>
                      <a:lnTo>
                        <a:pt x="1007" y="232"/>
                      </a:lnTo>
                      <a:lnTo>
                        <a:pt x="1120" y="240"/>
                      </a:lnTo>
                      <a:lnTo>
                        <a:pt x="1234" y="245"/>
                      </a:lnTo>
                      <a:lnTo>
                        <a:pt x="1350" y="246"/>
                      </a:lnTo>
                      <a:lnTo>
                        <a:pt x="1465" y="245"/>
                      </a:lnTo>
                      <a:lnTo>
                        <a:pt x="1580" y="240"/>
                      </a:lnTo>
                      <a:lnTo>
                        <a:pt x="1692" y="232"/>
                      </a:lnTo>
                      <a:lnTo>
                        <a:pt x="1802" y="221"/>
                      </a:lnTo>
                      <a:lnTo>
                        <a:pt x="1908" y="207"/>
                      </a:lnTo>
                      <a:lnTo>
                        <a:pt x="2012" y="190"/>
                      </a:lnTo>
                      <a:lnTo>
                        <a:pt x="2112" y="171"/>
                      </a:lnTo>
                      <a:lnTo>
                        <a:pt x="2208" y="149"/>
                      </a:lnTo>
                      <a:lnTo>
                        <a:pt x="2300" y="123"/>
                      </a:lnTo>
                      <a:lnTo>
                        <a:pt x="2387" y="96"/>
                      </a:lnTo>
                      <a:lnTo>
                        <a:pt x="2461" y="69"/>
                      </a:lnTo>
                      <a:lnTo>
                        <a:pt x="2530" y="40"/>
                      </a:lnTo>
                      <a:lnTo>
                        <a:pt x="2594" y="8"/>
                      </a:lnTo>
                      <a:lnTo>
                        <a:pt x="2613" y="2"/>
                      </a:lnTo>
                      <a:lnTo>
                        <a:pt x="2630" y="0"/>
                      </a:lnTo>
                      <a:close/>
                    </a:path>
                  </a:pathLst>
                </a:custGeom>
                <a:solidFill>
                  <a:schemeClr val="accent4"/>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sp>
              <p:nvSpPr>
                <p:cNvPr id="122" name="Freeform 59"/>
                <p:cNvSpPr>
                  <a:spLocks noEditPoints="1"/>
                </p:cNvSpPr>
                <p:nvPr/>
              </p:nvSpPr>
              <p:spPr bwMode="auto">
                <a:xfrm>
                  <a:off x="2328" y="1971"/>
                  <a:ext cx="450" cy="154"/>
                </a:xfrm>
                <a:custGeom>
                  <a:avLst/>
                  <a:gdLst>
                    <a:gd name="T0" fmla="*/ 1248 w 2699"/>
                    <a:gd name="T1" fmla="*/ 325 h 926"/>
                    <a:gd name="T2" fmla="*/ 1116 w 2699"/>
                    <a:gd name="T3" fmla="*/ 346 h 926"/>
                    <a:gd name="T4" fmla="*/ 1020 w 2699"/>
                    <a:gd name="T5" fmla="*/ 382 h 926"/>
                    <a:gd name="T6" fmla="*/ 972 w 2699"/>
                    <a:gd name="T7" fmla="*/ 426 h 926"/>
                    <a:gd name="T8" fmla="*/ 981 w 2699"/>
                    <a:gd name="T9" fmla="*/ 475 h 926"/>
                    <a:gd name="T10" fmla="*/ 1047 w 2699"/>
                    <a:gd name="T11" fmla="*/ 517 h 926"/>
                    <a:gd name="T12" fmla="*/ 1157 w 2699"/>
                    <a:gd name="T13" fmla="*/ 547 h 926"/>
                    <a:gd name="T14" fmla="*/ 1298 w 2699"/>
                    <a:gd name="T15" fmla="*/ 563 h 926"/>
                    <a:gd name="T16" fmla="*/ 1452 w 2699"/>
                    <a:gd name="T17" fmla="*/ 560 h 926"/>
                    <a:gd name="T18" fmla="*/ 1583 w 2699"/>
                    <a:gd name="T19" fmla="*/ 539 h 926"/>
                    <a:gd name="T20" fmla="*/ 1679 w 2699"/>
                    <a:gd name="T21" fmla="*/ 503 h 926"/>
                    <a:gd name="T22" fmla="*/ 1729 w 2699"/>
                    <a:gd name="T23" fmla="*/ 459 h 926"/>
                    <a:gd name="T24" fmla="*/ 1718 w 2699"/>
                    <a:gd name="T25" fmla="*/ 410 h 926"/>
                    <a:gd name="T26" fmla="*/ 1652 w 2699"/>
                    <a:gd name="T27" fmla="*/ 368 h 926"/>
                    <a:gd name="T28" fmla="*/ 1543 w 2699"/>
                    <a:gd name="T29" fmla="*/ 338 h 926"/>
                    <a:gd name="T30" fmla="*/ 1401 w 2699"/>
                    <a:gd name="T31" fmla="*/ 322 h 926"/>
                    <a:gd name="T32" fmla="*/ 1451 w 2699"/>
                    <a:gd name="T33" fmla="*/ 2 h 926"/>
                    <a:gd name="T34" fmla="*/ 1739 w 2699"/>
                    <a:gd name="T35" fmla="*/ 19 h 926"/>
                    <a:gd name="T36" fmla="*/ 2002 w 2699"/>
                    <a:gd name="T37" fmla="*/ 58 h 926"/>
                    <a:gd name="T38" fmla="*/ 2233 w 2699"/>
                    <a:gd name="T39" fmla="*/ 114 h 926"/>
                    <a:gd name="T40" fmla="*/ 2426 w 2699"/>
                    <a:gd name="T41" fmla="*/ 184 h 926"/>
                    <a:gd name="T42" fmla="*/ 2572 w 2699"/>
                    <a:gd name="T43" fmla="*/ 268 h 926"/>
                    <a:gd name="T44" fmla="*/ 2666 w 2699"/>
                    <a:gd name="T45" fmla="*/ 362 h 926"/>
                    <a:gd name="T46" fmla="*/ 2699 w 2699"/>
                    <a:gd name="T47" fmla="*/ 463 h 926"/>
                    <a:gd name="T48" fmla="*/ 2666 w 2699"/>
                    <a:gd name="T49" fmla="*/ 564 h 926"/>
                    <a:gd name="T50" fmla="*/ 2572 w 2699"/>
                    <a:gd name="T51" fmla="*/ 658 h 926"/>
                    <a:gd name="T52" fmla="*/ 2426 w 2699"/>
                    <a:gd name="T53" fmla="*/ 742 h 926"/>
                    <a:gd name="T54" fmla="*/ 2233 w 2699"/>
                    <a:gd name="T55" fmla="*/ 812 h 926"/>
                    <a:gd name="T56" fmla="*/ 2002 w 2699"/>
                    <a:gd name="T57" fmla="*/ 868 h 926"/>
                    <a:gd name="T58" fmla="*/ 1739 w 2699"/>
                    <a:gd name="T59" fmla="*/ 906 h 926"/>
                    <a:gd name="T60" fmla="*/ 1451 w 2699"/>
                    <a:gd name="T61" fmla="*/ 924 h 926"/>
                    <a:gd name="T62" fmla="*/ 1151 w 2699"/>
                    <a:gd name="T63" fmla="*/ 921 h 926"/>
                    <a:gd name="T64" fmla="*/ 869 w 2699"/>
                    <a:gd name="T65" fmla="*/ 896 h 926"/>
                    <a:gd name="T66" fmla="*/ 617 w 2699"/>
                    <a:gd name="T67" fmla="*/ 851 h 926"/>
                    <a:gd name="T68" fmla="*/ 397 w 2699"/>
                    <a:gd name="T69" fmla="*/ 790 h 926"/>
                    <a:gd name="T70" fmla="*/ 219 w 2699"/>
                    <a:gd name="T71" fmla="*/ 715 h 926"/>
                    <a:gd name="T72" fmla="*/ 90 w 2699"/>
                    <a:gd name="T73" fmla="*/ 628 h 926"/>
                    <a:gd name="T74" fmla="*/ 16 w 2699"/>
                    <a:gd name="T75" fmla="*/ 532 h 926"/>
                    <a:gd name="T76" fmla="*/ 4 w 2699"/>
                    <a:gd name="T77" fmla="*/ 429 h 926"/>
                    <a:gd name="T78" fmla="*/ 58 w 2699"/>
                    <a:gd name="T79" fmla="*/ 329 h 926"/>
                    <a:gd name="T80" fmla="*/ 170 w 2699"/>
                    <a:gd name="T81" fmla="*/ 238 h 926"/>
                    <a:gd name="T82" fmla="*/ 333 w 2699"/>
                    <a:gd name="T83" fmla="*/ 159 h 926"/>
                    <a:gd name="T84" fmla="*/ 539 w 2699"/>
                    <a:gd name="T85" fmla="*/ 93 h 926"/>
                    <a:gd name="T86" fmla="*/ 782 w 2699"/>
                    <a:gd name="T87" fmla="*/ 42 h 926"/>
                    <a:gd name="T88" fmla="*/ 1054 w 2699"/>
                    <a:gd name="T89" fmla="*/ 11 h 926"/>
                    <a:gd name="T90" fmla="*/ 1350 w 2699"/>
                    <a:gd name="T91" fmla="*/ 0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99" h="926">
                      <a:moveTo>
                        <a:pt x="1350" y="321"/>
                      </a:moveTo>
                      <a:lnTo>
                        <a:pt x="1298" y="322"/>
                      </a:lnTo>
                      <a:lnTo>
                        <a:pt x="1248" y="325"/>
                      </a:lnTo>
                      <a:lnTo>
                        <a:pt x="1201" y="330"/>
                      </a:lnTo>
                      <a:lnTo>
                        <a:pt x="1157" y="338"/>
                      </a:lnTo>
                      <a:lnTo>
                        <a:pt x="1116" y="346"/>
                      </a:lnTo>
                      <a:lnTo>
                        <a:pt x="1080" y="357"/>
                      </a:lnTo>
                      <a:lnTo>
                        <a:pt x="1047" y="368"/>
                      </a:lnTo>
                      <a:lnTo>
                        <a:pt x="1020" y="382"/>
                      </a:lnTo>
                      <a:lnTo>
                        <a:pt x="998" y="395"/>
                      </a:lnTo>
                      <a:lnTo>
                        <a:pt x="981" y="410"/>
                      </a:lnTo>
                      <a:lnTo>
                        <a:pt x="972" y="426"/>
                      </a:lnTo>
                      <a:lnTo>
                        <a:pt x="968" y="443"/>
                      </a:lnTo>
                      <a:lnTo>
                        <a:pt x="972" y="459"/>
                      </a:lnTo>
                      <a:lnTo>
                        <a:pt x="981" y="475"/>
                      </a:lnTo>
                      <a:lnTo>
                        <a:pt x="998" y="490"/>
                      </a:lnTo>
                      <a:lnTo>
                        <a:pt x="1020" y="503"/>
                      </a:lnTo>
                      <a:lnTo>
                        <a:pt x="1047" y="517"/>
                      </a:lnTo>
                      <a:lnTo>
                        <a:pt x="1080" y="528"/>
                      </a:lnTo>
                      <a:lnTo>
                        <a:pt x="1116" y="539"/>
                      </a:lnTo>
                      <a:lnTo>
                        <a:pt x="1157" y="547"/>
                      </a:lnTo>
                      <a:lnTo>
                        <a:pt x="1201" y="555"/>
                      </a:lnTo>
                      <a:lnTo>
                        <a:pt x="1248" y="560"/>
                      </a:lnTo>
                      <a:lnTo>
                        <a:pt x="1298" y="563"/>
                      </a:lnTo>
                      <a:lnTo>
                        <a:pt x="1350" y="564"/>
                      </a:lnTo>
                      <a:lnTo>
                        <a:pt x="1401" y="563"/>
                      </a:lnTo>
                      <a:lnTo>
                        <a:pt x="1452" y="560"/>
                      </a:lnTo>
                      <a:lnTo>
                        <a:pt x="1499" y="555"/>
                      </a:lnTo>
                      <a:lnTo>
                        <a:pt x="1543" y="547"/>
                      </a:lnTo>
                      <a:lnTo>
                        <a:pt x="1583" y="539"/>
                      </a:lnTo>
                      <a:lnTo>
                        <a:pt x="1620" y="528"/>
                      </a:lnTo>
                      <a:lnTo>
                        <a:pt x="1652" y="517"/>
                      </a:lnTo>
                      <a:lnTo>
                        <a:pt x="1679" y="503"/>
                      </a:lnTo>
                      <a:lnTo>
                        <a:pt x="1701" y="490"/>
                      </a:lnTo>
                      <a:lnTo>
                        <a:pt x="1718" y="475"/>
                      </a:lnTo>
                      <a:lnTo>
                        <a:pt x="1729" y="459"/>
                      </a:lnTo>
                      <a:lnTo>
                        <a:pt x="1732" y="443"/>
                      </a:lnTo>
                      <a:lnTo>
                        <a:pt x="1729" y="426"/>
                      </a:lnTo>
                      <a:lnTo>
                        <a:pt x="1718" y="410"/>
                      </a:lnTo>
                      <a:lnTo>
                        <a:pt x="1701" y="395"/>
                      </a:lnTo>
                      <a:lnTo>
                        <a:pt x="1679" y="382"/>
                      </a:lnTo>
                      <a:lnTo>
                        <a:pt x="1652" y="368"/>
                      </a:lnTo>
                      <a:lnTo>
                        <a:pt x="1620" y="357"/>
                      </a:lnTo>
                      <a:lnTo>
                        <a:pt x="1583" y="346"/>
                      </a:lnTo>
                      <a:lnTo>
                        <a:pt x="1543" y="338"/>
                      </a:lnTo>
                      <a:lnTo>
                        <a:pt x="1499" y="330"/>
                      </a:lnTo>
                      <a:lnTo>
                        <a:pt x="1452" y="325"/>
                      </a:lnTo>
                      <a:lnTo>
                        <a:pt x="1401" y="322"/>
                      </a:lnTo>
                      <a:lnTo>
                        <a:pt x="1350" y="321"/>
                      </a:lnTo>
                      <a:close/>
                      <a:moveTo>
                        <a:pt x="1350" y="0"/>
                      </a:moveTo>
                      <a:lnTo>
                        <a:pt x="1451" y="2"/>
                      </a:lnTo>
                      <a:lnTo>
                        <a:pt x="1549" y="5"/>
                      </a:lnTo>
                      <a:lnTo>
                        <a:pt x="1645" y="11"/>
                      </a:lnTo>
                      <a:lnTo>
                        <a:pt x="1739" y="19"/>
                      </a:lnTo>
                      <a:lnTo>
                        <a:pt x="1830" y="30"/>
                      </a:lnTo>
                      <a:lnTo>
                        <a:pt x="1918" y="42"/>
                      </a:lnTo>
                      <a:lnTo>
                        <a:pt x="2002" y="58"/>
                      </a:lnTo>
                      <a:lnTo>
                        <a:pt x="2083" y="75"/>
                      </a:lnTo>
                      <a:lnTo>
                        <a:pt x="2160" y="93"/>
                      </a:lnTo>
                      <a:lnTo>
                        <a:pt x="2233" y="114"/>
                      </a:lnTo>
                      <a:lnTo>
                        <a:pt x="2302" y="136"/>
                      </a:lnTo>
                      <a:lnTo>
                        <a:pt x="2367" y="159"/>
                      </a:lnTo>
                      <a:lnTo>
                        <a:pt x="2426" y="184"/>
                      </a:lnTo>
                      <a:lnTo>
                        <a:pt x="2480" y="211"/>
                      </a:lnTo>
                      <a:lnTo>
                        <a:pt x="2529" y="238"/>
                      </a:lnTo>
                      <a:lnTo>
                        <a:pt x="2572" y="268"/>
                      </a:lnTo>
                      <a:lnTo>
                        <a:pt x="2610" y="298"/>
                      </a:lnTo>
                      <a:lnTo>
                        <a:pt x="2641" y="329"/>
                      </a:lnTo>
                      <a:lnTo>
                        <a:pt x="2666" y="362"/>
                      </a:lnTo>
                      <a:lnTo>
                        <a:pt x="2684" y="394"/>
                      </a:lnTo>
                      <a:lnTo>
                        <a:pt x="2695" y="429"/>
                      </a:lnTo>
                      <a:lnTo>
                        <a:pt x="2699" y="463"/>
                      </a:lnTo>
                      <a:lnTo>
                        <a:pt x="2695" y="498"/>
                      </a:lnTo>
                      <a:lnTo>
                        <a:pt x="2684" y="532"/>
                      </a:lnTo>
                      <a:lnTo>
                        <a:pt x="2666" y="564"/>
                      </a:lnTo>
                      <a:lnTo>
                        <a:pt x="2641" y="596"/>
                      </a:lnTo>
                      <a:lnTo>
                        <a:pt x="2610" y="628"/>
                      </a:lnTo>
                      <a:lnTo>
                        <a:pt x="2572" y="658"/>
                      </a:lnTo>
                      <a:lnTo>
                        <a:pt x="2529" y="688"/>
                      </a:lnTo>
                      <a:lnTo>
                        <a:pt x="2480" y="715"/>
                      </a:lnTo>
                      <a:lnTo>
                        <a:pt x="2426" y="742"/>
                      </a:lnTo>
                      <a:lnTo>
                        <a:pt x="2367" y="767"/>
                      </a:lnTo>
                      <a:lnTo>
                        <a:pt x="2302" y="790"/>
                      </a:lnTo>
                      <a:lnTo>
                        <a:pt x="2233" y="812"/>
                      </a:lnTo>
                      <a:lnTo>
                        <a:pt x="2160" y="833"/>
                      </a:lnTo>
                      <a:lnTo>
                        <a:pt x="2083" y="851"/>
                      </a:lnTo>
                      <a:lnTo>
                        <a:pt x="2002" y="868"/>
                      </a:lnTo>
                      <a:lnTo>
                        <a:pt x="1918" y="883"/>
                      </a:lnTo>
                      <a:lnTo>
                        <a:pt x="1830" y="896"/>
                      </a:lnTo>
                      <a:lnTo>
                        <a:pt x="1739" y="906"/>
                      </a:lnTo>
                      <a:lnTo>
                        <a:pt x="1645" y="915"/>
                      </a:lnTo>
                      <a:lnTo>
                        <a:pt x="1549" y="921"/>
                      </a:lnTo>
                      <a:lnTo>
                        <a:pt x="1451" y="924"/>
                      </a:lnTo>
                      <a:lnTo>
                        <a:pt x="1350" y="926"/>
                      </a:lnTo>
                      <a:lnTo>
                        <a:pt x="1249" y="924"/>
                      </a:lnTo>
                      <a:lnTo>
                        <a:pt x="1151" y="921"/>
                      </a:lnTo>
                      <a:lnTo>
                        <a:pt x="1054" y="915"/>
                      </a:lnTo>
                      <a:lnTo>
                        <a:pt x="960" y="906"/>
                      </a:lnTo>
                      <a:lnTo>
                        <a:pt x="869" y="896"/>
                      </a:lnTo>
                      <a:lnTo>
                        <a:pt x="782" y="883"/>
                      </a:lnTo>
                      <a:lnTo>
                        <a:pt x="697" y="868"/>
                      </a:lnTo>
                      <a:lnTo>
                        <a:pt x="617" y="851"/>
                      </a:lnTo>
                      <a:lnTo>
                        <a:pt x="539" y="833"/>
                      </a:lnTo>
                      <a:lnTo>
                        <a:pt x="466" y="812"/>
                      </a:lnTo>
                      <a:lnTo>
                        <a:pt x="397" y="790"/>
                      </a:lnTo>
                      <a:lnTo>
                        <a:pt x="333" y="767"/>
                      </a:lnTo>
                      <a:lnTo>
                        <a:pt x="274" y="742"/>
                      </a:lnTo>
                      <a:lnTo>
                        <a:pt x="219" y="715"/>
                      </a:lnTo>
                      <a:lnTo>
                        <a:pt x="170" y="688"/>
                      </a:lnTo>
                      <a:lnTo>
                        <a:pt x="127" y="658"/>
                      </a:lnTo>
                      <a:lnTo>
                        <a:pt x="90" y="628"/>
                      </a:lnTo>
                      <a:lnTo>
                        <a:pt x="58" y="596"/>
                      </a:lnTo>
                      <a:lnTo>
                        <a:pt x="33" y="564"/>
                      </a:lnTo>
                      <a:lnTo>
                        <a:pt x="16" y="532"/>
                      </a:lnTo>
                      <a:lnTo>
                        <a:pt x="4" y="498"/>
                      </a:lnTo>
                      <a:lnTo>
                        <a:pt x="0" y="463"/>
                      </a:lnTo>
                      <a:lnTo>
                        <a:pt x="4" y="429"/>
                      </a:lnTo>
                      <a:lnTo>
                        <a:pt x="16" y="394"/>
                      </a:lnTo>
                      <a:lnTo>
                        <a:pt x="33" y="362"/>
                      </a:lnTo>
                      <a:lnTo>
                        <a:pt x="58" y="329"/>
                      </a:lnTo>
                      <a:lnTo>
                        <a:pt x="90" y="298"/>
                      </a:lnTo>
                      <a:lnTo>
                        <a:pt x="127" y="268"/>
                      </a:lnTo>
                      <a:lnTo>
                        <a:pt x="170" y="238"/>
                      </a:lnTo>
                      <a:lnTo>
                        <a:pt x="219" y="211"/>
                      </a:lnTo>
                      <a:lnTo>
                        <a:pt x="274" y="184"/>
                      </a:lnTo>
                      <a:lnTo>
                        <a:pt x="333" y="159"/>
                      </a:lnTo>
                      <a:lnTo>
                        <a:pt x="397" y="136"/>
                      </a:lnTo>
                      <a:lnTo>
                        <a:pt x="466" y="114"/>
                      </a:lnTo>
                      <a:lnTo>
                        <a:pt x="539" y="93"/>
                      </a:lnTo>
                      <a:lnTo>
                        <a:pt x="617" y="75"/>
                      </a:lnTo>
                      <a:lnTo>
                        <a:pt x="697" y="58"/>
                      </a:lnTo>
                      <a:lnTo>
                        <a:pt x="782" y="42"/>
                      </a:lnTo>
                      <a:lnTo>
                        <a:pt x="869" y="30"/>
                      </a:lnTo>
                      <a:lnTo>
                        <a:pt x="960" y="19"/>
                      </a:lnTo>
                      <a:lnTo>
                        <a:pt x="1054" y="11"/>
                      </a:lnTo>
                      <a:lnTo>
                        <a:pt x="1151" y="5"/>
                      </a:lnTo>
                      <a:lnTo>
                        <a:pt x="1249" y="2"/>
                      </a:lnTo>
                      <a:lnTo>
                        <a:pt x="1350" y="0"/>
                      </a:lnTo>
                      <a:close/>
                    </a:path>
                  </a:pathLst>
                </a:custGeom>
                <a:solidFill>
                  <a:schemeClr val="accent4"/>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dirty="0">
                    <a:solidFill>
                      <a:sysClr val="windowText" lastClr="000000"/>
                    </a:solidFill>
                  </a:endParaRPr>
                </a:p>
              </p:txBody>
            </p:sp>
            <p:sp>
              <p:nvSpPr>
                <p:cNvPr id="123" name="Freeform 60"/>
                <p:cNvSpPr>
                  <a:spLocks/>
                </p:cNvSpPr>
                <p:nvPr/>
              </p:nvSpPr>
              <p:spPr bwMode="auto">
                <a:xfrm>
                  <a:off x="2328" y="2430"/>
                  <a:ext cx="450" cy="115"/>
                </a:xfrm>
                <a:custGeom>
                  <a:avLst/>
                  <a:gdLst>
                    <a:gd name="T0" fmla="*/ 88 w 2699"/>
                    <a:gd name="T1" fmla="*/ 1 h 689"/>
                    <a:gd name="T2" fmla="*/ 170 w 2699"/>
                    <a:gd name="T3" fmla="*/ 39 h 689"/>
                    <a:gd name="T4" fmla="*/ 312 w 2699"/>
                    <a:gd name="T5" fmla="*/ 95 h 689"/>
                    <a:gd name="T6" fmla="*/ 491 w 2699"/>
                    <a:gd name="T7" fmla="*/ 149 h 689"/>
                    <a:gd name="T8" fmla="*/ 688 w 2699"/>
                    <a:gd name="T9" fmla="*/ 189 h 689"/>
                    <a:gd name="T10" fmla="*/ 898 w 2699"/>
                    <a:gd name="T11" fmla="*/ 221 h 689"/>
                    <a:gd name="T12" fmla="*/ 1120 w 2699"/>
                    <a:gd name="T13" fmla="*/ 239 h 689"/>
                    <a:gd name="T14" fmla="*/ 1350 w 2699"/>
                    <a:gd name="T15" fmla="*/ 245 h 689"/>
                    <a:gd name="T16" fmla="*/ 1580 w 2699"/>
                    <a:gd name="T17" fmla="*/ 239 h 689"/>
                    <a:gd name="T18" fmla="*/ 1802 w 2699"/>
                    <a:gd name="T19" fmla="*/ 221 h 689"/>
                    <a:gd name="T20" fmla="*/ 2012 w 2699"/>
                    <a:gd name="T21" fmla="*/ 189 h 689"/>
                    <a:gd name="T22" fmla="*/ 2208 w 2699"/>
                    <a:gd name="T23" fmla="*/ 149 h 689"/>
                    <a:gd name="T24" fmla="*/ 2387 w 2699"/>
                    <a:gd name="T25" fmla="*/ 95 h 689"/>
                    <a:gd name="T26" fmla="*/ 2530 w 2699"/>
                    <a:gd name="T27" fmla="*/ 39 h 689"/>
                    <a:gd name="T28" fmla="*/ 2613 w 2699"/>
                    <a:gd name="T29" fmla="*/ 1 h 689"/>
                    <a:gd name="T30" fmla="*/ 2648 w 2699"/>
                    <a:gd name="T31" fmla="*/ 3 h 689"/>
                    <a:gd name="T32" fmla="*/ 2679 w 2699"/>
                    <a:gd name="T33" fmla="*/ 21 h 689"/>
                    <a:gd name="T34" fmla="*/ 2696 w 2699"/>
                    <a:gd name="T35" fmla="*/ 52 h 689"/>
                    <a:gd name="T36" fmla="*/ 2699 w 2699"/>
                    <a:gd name="T37" fmla="*/ 224 h 689"/>
                    <a:gd name="T38" fmla="*/ 2685 w 2699"/>
                    <a:gd name="T39" fmla="*/ 293 h 689"/>
                    <a:gd name="T40" fmla="*/ 2642 w 2699"/>
                    <a:gd name="T41" fmla="*/ 358 h 689"/>
                    <a:gd name="T42" fmla="*/ 2574 w 2699"/>
                    <a:gd name="T43" fmla="*/ 420 h 689"/>
                    <a:gd name="T44" fmla="*/ 2482 w 2699"/>
                    <a:gd name="T45" fmla="*/ 477 h 689"/>
                    <a:gd name="T46" fmla="*/ 2368 w 2699"/>
                    <a:gd name="T47" fmla="*/ 529 h 689"/>
                    <a:gd name="T48" fmla="*/ 2235 w 2699"/>
                    <a:gd name="T49" fmla="*/ 575 h 689"/>
                    <a:gd name="T50" fmla="*/ 2085 w 2699"/>
                    <a:gd name="T51" fmla="*/ 615 h 689"/>
                    <a:gd name="T52" fmla="*/ 1919 w 2699"/>
                    <a:gd name="T53" fmla="*/ 646 h 689"/>
                    <a:gd name="T54" fmla="*/ 1740 w 2699"/>
                    <a:gd name="T55" fmla="*/ 669 h 689"/>
                    <a:gd name="T56" fmla="*/ 1549 w 2699"/>
                    <a:gd name="T57" fmla="*/ 684 h 689"/>
                    <a:gd name="T58" fmla="*/ 1350 w 2699"/>
                    <a:gd name="T59" fmla="*/ 689 h 689"/>
                    <a:gd name="T60" fmla="*/ 1151 w 2699"/>
                    <a:gd name="T61" fmla="*/ 684 h 689"/>
                    <a:gd name="T62" fmla="*/ 960 w 2699"/>
                    <a:gd name="T63" fmla="*/ 669 h 689"/>
                    <a:gd name="T64" fmla="*/ 781 w 2699"/>
                    <a:gd name="T65" fmla="*/ 646 h 689"/>
                    <a:gd name="T66" fmla="*/ 614 w 2699"/>
                    <a:gd name="T67" fmla="*/ 615 h 689"/>
                    <a:gd name="T68" fmla="*/ 464 w 2699"/>
                    <a:gd name="T69" fmla="*/ 575 h 689"/>
                    <a:gd name="T70" fmla="*/ 331 w 2699"/>
                    <a:gd name="T71" fmla="*/ 529 h 689"/>
                    <a:gd name="T72" fmla="*/ 217 w 2699"/>
                    <a:gd name="T73" fmla="*/ 477 h 689"/>
                    <a:gd name="T74" fmla="*/ 125 w 2699"/>
                    <a:gd name="T75" fmla="*/ 420 h 689"/>
                    <a:gd name="T76" fmla="*/ 57 w 2699"/>
                    <a:gd name="T77" fmla="*/ 358 h 689"/>
                    <a:gd name="T78" fmla="*/ 15 w 2699"/>
                    <a:gd name="T79" fmla="*/ 293 h 689"/>
                    <a:gd name="T80" fmla="*/ 0 w 2699"/>
                    <a:gd name="T81" fmla="*/ 224 h 689"/>
                    <a:gd name="T82" fmla="*/ 3 w 2699"/>
                    <a:gd name="T83" fmla="*/ 52 h 689"/>
                    <a:gd name="T84" fmla="*/ 21 w 2699"/>
                    <a:gd name="T85" fmla="*/ 21 h 689"/>
                    <a:gd name="T86" fmla="*/ 51 w 2699"/>
                    <a:gd name="T87" fmla="*/ 3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689">
                      <a:moveTo>
                        <a:pt x="69" y="0"/>
                      </a:moveTo>
                      <a:lnTo>
                        <a:pt x="88" y="1"/>
                      </a:lnTo>
                      <a:lnTo>
                        <a:pt x="106" y="7"/>
                      </a:lnTo>
                      <a:lnTo>
                        <a:pt x="170" y="39"/>
                      </a:lnTo>
                      <a:lnTo>
                        <a:pt x="239" y="68"/>
                      </a:lnTo>
                      <a:lnTo>
                        <a:pt x="312" y="95"/>
                      </a:lnTo>
                      <a:lnTo>
                        <a:pt x="399" y="123"/>
                      </a:lnTo>
                      <a:lnTo>
                        <a:pt x="491" y="149"/>
                      </a:lnTo>
                      <a:lnTo>
                        <a:pt x="587" y="171"/>
                      </a:lnTo>
                      <a:lnTo>
                        <a:pt x="688" y="189"/>
                      </a:lnTo>
                      <a:lnTo>
                        <a:pt x="791" y="206"/>
                      </a:lnTo>
                      <a:lnTo>
                        <a:pt x="898" y="221"/>
                      </a:lnTo>
                      <a:lnTo>
                        <a:pt x="1007" y="231"/>
                      </a:lnTo>
                      <a:lnTo>
                        <a:pt x="1120" y="239"/>
                      </a:lnTo>
                      <a:lnTo>
                        <a:pt x="1234" y="244"/>
                      </a:lnTo>
                      <a:lnTo>
                        <a:pt x="1350" y="245"/>
                      </a:lnTo>
                      <a:lnTo>
                        <a:pt x="1465" y="244"/>
                      </a:lnTo>
                      <a:lnTo>
                        <a:pt x="1580" y="239"/>
                      </a:lnTo>
                      <a:lnTo>
                        <a:pt x="1692" y="231"/>
                      </a:lnTo>
                      <a:lnTo>
                        <a:pt x="1802" y="221"/>
                      </a:lnTo>
                      <a:lnTo>
                        <a:pt x="1908" y="206"/>
                      </a:lnTo>
                      <a:lnTo>
                        <a:pt x="2012" y="189"/>
                      </a:lnTo>
                      <a:lnTo>
                        <a:pt x="2112" y="171"/>
                      </a:lnTo>
                      <a:lnTo>
                        <a:pt x="2208" y="149"/>
                      </a:lnTo>
                      <a:lnTo>
                        <a:pt x="2300" y="123"/>
                      </a:lnTo>
                      <a:lnTo>
                        <a:pt x="2387" y="95"/>
                      </a:lnTo>
                      <a:lnTo>
                        <a:pt x="2461" y="68"/>
                      </a:lnTo>
                      <a:lnTo>
                        <a:pt x="2530" y="39"/>
                      </a:lnTo>
                      <a:lnTo>
                        <a:pt x="2594" y="7"/>
                      </a:lnTo>
                      <a:lnTo>
                        <a:pt x="2613" y="1"/>
                      </a:lnTo>
                      <a:lnTo>
                        <a:pt x="2630" y="0"/>
                      </a:lnTo>
                      <a:lnTo>
                        <a:pt x="2648" y="3"/>
                      </a:lnTo>
                      <a:lnTo>
                        <a:pt x="2665" y="9"/>
                      </a:lnTo>
                      <a:lnTo>
                        <a:pt x="2679" y="21"/>
                      </a:lnTo>
                      <a:lnTo>
                        <a:pt x="2690" y="34"/>
                      </a:lnTo>
                      <a:lnTo>
                        <a:pt x="2696" y="52"/>
                      </a:lnTo>
                      <a:lnTo>
                        <a:pt x="2699" y="71"/>
                      </a:lnTo>
                      <a:lnTo>
                        <a:pt x="2699" y="224"/>
                      </a:lnTo>
                      <a:lnTo>
                        <a:pt x="2695" y="259"/>
                      </a:lnTo>
                      <a:lnTo>
                        <a:pt x="2685" y="293"/>
                      </a:lnTo>
                      <a:lnTo>
                        <a:pt x="2667" y="327"/>
                      </a:lnTo>
                      <a:lnTo>
                        <a:pt x="2642" y="358"/>
                      </a:lnTo>
                      <a:lnTo>
                        <a:pt x="2611" y="389"/>
                      </a:lnTo>
                      <a:lnTo>
                        <a:pt x="2574" y="420"/>
                      </a:lnTo>
                      <a:lnTo>
                        <a:pt x="2531" y="449"/>
                      </a:lnTo>
                      <a:lnTo>
                        <a:pt x="2482" y="477"/>
                      </a:lnTo>
                      <a:lnTo>
                        <a:pt x="2428" y="504"/>
                      </a:lnTo>
                      <a:lnTo>
                        <a:pt x="2368" y="529"/>
                      </a:lnTo>
                      <a:lnTo>
                        <a:pt x="2304" y="553"/>
                      </a:lnTo>
                      <a:lnTo>
                        <a:pt x="2235" y="575"/>
                      </a:lnTo>
                      <a:lnTo>
                        <a:pt x="2162" y="596"/>
                      </a:lnTo>
                      <a:lnTo>
                        <a:pt x="2085" y="615"/>
                      </a:lnTo>
                      <a:lnTo>
                        <a:pt x="2003" y="631"/>
                      </a:lnTo>
                      <a:lnTo>
                        <a:pt x="1919" y="646"/>
                      </a:lnTo>
                      <a:lnTo>
                        <a:pt x="1831" y="659"/>
                      </a:lnTo>
                      <a:lnTo>
                        <a:pt x="1740" y="669"/>
                      </a:lnTo>
                      <a:lnTo>
                        <a:pt x="1646" y="677"/>
                      </a:lnTo>
                      <a:lnTo>
                        <a:pt x="1549" y="684"/>
                      </a:lnTo>
                      <a:lnTo>
                        <a:pt x="1451" y="688"/>
                      </a:lnTo>
                      <a:lnTo>
                        <a:pt x="1350" y="689"/>
                      </a:lnTo>
                      <a:lnTo>
                        <a:pt x="1249" y="688"/>
                      </a:lnTo>
                      <a:lnTo>
                        <a:pt x="1151" y="684"/>
                      </a:lnTo>
                      <a:lnTo>
                        <a:pt x="1054" y="677"/>
                      </a:lnTo>
                      <a:lnTo>
                        <a:pt x="960" y="669"/>
                      </a:lnTo>
                      <a:lnTo>
                        <a:pt x="868" y="659"/>
                      </a:lnTo>
                      <a:lnTo>
                        <a:pt x="781" y="646"/>
                      </a:lnTo>
                      <a:lnTo>
                        <a:pt x="696" y="631"/>
                      </a:lnTo>
                      <a:lnTo>
                        <a:pt x="614" y="615"/>
                      </a:lnTo>
                      <a:lnTo>
                        <a:pt x="538" y="596"/>
                      </a:lnTo>
                      <a:lnTo>
                        <a:pt x="464" y="575"/>
                      </a:lnTo>
                      <a:lnTo>
                        <a:pt x="396" y="553"/>
                      </a:lnTo>
                      <a:lnTo>
                        <a:pt x="331" y="529"/>
                      </a:lnTo>
                      <a:lnTo>
                        <a:pt x="272" y="504"/>
                      </a:lnTo>
                      <a:lnTo>
                        <a:pt x="217" y="477"/>
                      </a:lnTo>
                      <a:lnTo>
                        <a:pt x="169" y="449"/>
                      </a:lnTo>
                      <a:lnTo>
                        <a:pt x="125" y="420"/>
                      </a:lnTo>
                      <a:lnTo>
                        <a:pt x="89" y="389"/>
                      </a:lnTo>
                      <a:lnTo>
                        <a:pt x="57" y="358"/>
                      </a:lnTo>
                      <a:lnTo>
                        <a:pt x="32" y="327"/>
                      </a:lnTo>
                      <a:lnTo>
                        <a:pt x="15" y="293"/>
                      </a:lnTo>
                      <a:lnTo>
                        <a:pt x="4" y="259"/>
                      </a:lnTo>
                      <a:lnTo>
                        <a:pt x="0" y="224"/>
                      </a:lnTo>
                      <a:lnTo>
                        <a:pt x="0" y="71"/>
                      </a:lnTo>
                      <a:lnTo>
                        <a:pt x="3" y="52"/>
                      </a:lnTo>
                      <a:lnTo>
                        <a:pt x="10" y="34"/>
                      </a:lnTo>
                      <a:lnTo>
                        <a:pt x="21" y="21"/>
                      </a:lnTo>
                      <a:lnTo>
                        <a:pt x="35" y="9"/>
                      </a:lnTo>
                      <a:lnTo>
                        <a:pt x="51" y="3"/>
                      </a:lnTo>
                      <a:lnTo>
                        <a:pt x="69" y="0"/>
                      </a:lnTo>
                      <a:close/>
                    </a:path>
                  </a:pathLst>
                </a:custGeom>
                <a:solidFill>
                  <a:schemeClr val="accent4"/>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grpSp>
          <p:grpSp>
            <p:nvGrpSpPr>
              <p:cNvPr id="106" name="Group 55"/>
              <p:cNvGrpSpPr>
                <a:grpSpLocks noChangeAspect="1"/>
              </p:cNvGrpSpPr>
              <p:nvPr/>
            </p:nvGrpSpPr>
            <p:grpSpPr bwMode="auto">
              <a:xfrm>
                <a:off x="9781610" y="210477"/>
                <a:ext cx="303844" cy="387570"/>
                <a:chOff x="2328" y="1971"/>
                <a:chExt cx="450" cy="574"/>
              </a:xfrm>
            </p:grpSpPr>
            <p:sp>
              <p:nvSpPr>
                <p:cNvPr id="112" name="Freeform 57"/>
                <p:cNvSpPr>
                  <a:spLocks/>
                </p:cNvSpPr>
                <p:nvPr/>
              </p:nvSpPr>
              <p:spPr bwMode="auto">
                <a:xfrm>
                  <a:off x="2328" y="2284"/>
                  <a:ext cx="450" cy="133"/>
                </a:xfrm>
                <a:custGeom>
                  <a:avLst/>
                  <a:gdLst>
                    <a:gd name="T0" fmla="*/ 88 w 2699"/>
                    <a:gd name="T1" fmla="*/ 1 h 797"/>
                    <a:gd name="T2" fmla="*/ 170 w 2699"/>
                    <a:gd name="T3" fmla="*/ 40 h 797"/>
                    <a:gd name="T4" fmla="*/ 312 w 2699"/>
                    <a:gd name="T5" fmla="*/ 96 h 797"/>
                    <a:gd name="T6" fmla="*/ 491 w 2699"/>
                    <a:gd name="T7" fmla="*/ 149 h 797"/>
                    <a:gd name="T8" fmla="*/ 688 w 2699"/>
                    <a:gd name="T9" fmla="*/ 191 h 797"/>
                    <a:gd name="T10" fmla="*/ 898 w 2699"/>
                    <a:gd name="T11" fmla="*/ 221 h 797"/>
                    <a:gd name="T12" fmla="*/ 1120 w 2699"/>
                    <a:gd name="T13" fmla="*/ 240 h 797"/>
                    <a:gd name="T14" fmla="*/ 1350 w 2699"/>
                    <a:gd name="T15" fmla="*/ 246 h 797"/>
                    <a:gd name="T16" fmla="*/ 1580 w 2699"/>
                    <a:gd name="T17" fmla="*/ 240 h 797"/>
                    <a:gd name="T18" fmla="*/ 1802 w 2699"/>
                    <a:gd name="T19" fmla="*/ 221 h 797"/>
                    <a:gd name="T20" fmla="*/ 2012 w 2699"/>
                    <a:gd name="T21" fmla="*/ 191 h 797"/>
                    <a:gd name="T22" fmla="*/ 2208 w 2699"/>
                    <a:gd name="T23" fmla="*/ 149 h 797"/>
                    <a:gd name="T24" fmla="*/ 2387 w 2699"/>
                    <a:gd name="T25" fmla="*/ 96 h 797"/>
                    <a:gd name="T26" fmla="*/ 2530 w 2699"/>
                    <a:gd name="T27" fmla="*/ 40 h 797"/>
                    <a:gd name="T28" fmla="*/ 2613 w 2699"/>
                    <a:gd name="T29" fmla="*/ 1 h 797"/>
                    <a:gd name="T30" fmla="*/ 2648 w 2699"/>
                    <a:gd name="T31" fmla="*/ 4 h 797"/>
                    <a:gd name="T32" fmla="*/ 2679 w 2699"/>
                    <a:gd name="T33" fmla="*/ 21 h 797"/>
                    <a:gd name="T34" fmla="*/ 2696 w 2699"/>
                    <a:gd name="T35" fmla="*/ 53 h 797"/>
                    <a:gd name="T36" fmla="*/ 2699 w 2699"/>
                    <a:gd name="T37" fmla="*/ 332 h 797"/>
                    <a:gd name="T38" fmla="*/ 2685 w 2699"/>
                    <a:gd name="T39" fmla="*/ 401 h 797"/>
                    <a:gd name="T40" fmla="*/ 2642 w 2699"/>
                    <a:gd name="T41" fmla="*/ 467 h 797"/>
                    <a:gd name="T42" fmla="*/ 2574 w 2699"/>
                    <a:gd name="T43" fmla="*/ 528 h 797"/>
                    <a:gd name="T44" fmla="*/ 2482 w 2699"/>
                    <a:gd name="T45" fmla="*/ 586 h 797"/>
                    <a:gd name="T46" fmla="*/ 2368 w 2699"/>
                    <a:gd name="T47" fmla="*/ 637 h 797"/>
                    <a:gd name="T48" fmla="*/ 2235 w 2699"/>
                    <a:gd name="T49" fmla="*/ 683 h 797"/>
                    <a:gd name="T50" fmla="*/ 2085 w 2699"/>
                    <a:gd name="T51" fmla="*/ 723 h 797"/>
                    <a:gd name="T52" fmla="*/ 1919 w 2699"/>
                    <a:gd name="T53" fmla="*/ 754 h 797"/>
                    <a:gd name="T54" fmla="*/ 1740 w 2699"/>
                    <a:gd name="T55" fmla="*/ 777 h 797"/>
                    <a:gd name="T56" fmla="*/ 1549 w 2699"/>
                    <a:gd name="T57" fmla="*/ 792 h 797"/>
                    <a:gd name="T58" fmla="*/ 1350 w 2699"/>
                    <a:gd name="T59" fmla="*/ 797 h 797"/>
                    <a:gd name="T60" fmla="*/ 1151 w 2699"/>
                    <a:gd name="T61" fmla="*/ 792 h 797"/>
                    <a:gd name="T62" fmla="*/ 960 w 2699"/>
                    <a:gd name="T63" fmla="*/ 777 h 797"/>
                    <a:gd name="T64" fmla="*/ 781 w 2699"/>
                    <a:gd name="T65" fmla="*/ 754 h 797"/>
                    <a:gd name="T66" fmla="*/ 614 w 2699"/>
                    <a:gd name="T67" fmla="*/ 723 h 797"/>
                    <a:gd name="T68" fmla="*/ 464 w 2699"/>
                    <a:gd name="T69" fmla="*/ 683 h 797"/>
                    <a:gd name="T70" fmla="*/ 331 w 2699"/>
                    <a:gd name="T71" fmla="*/ 637 h 797"/>
                    <a:gd name="T72" fmla="*/ 217 w 2699"/>
                    <a:gd name="T73" fmla="*/ 586 h 797"/>
                    <a:gd name="T74" fmla="*/ 125 w 2699"/>
                    <a:gd name="T75" fmla="*/ 528 h 797"/>
                    <a:gd name="T76" fmla="*/ 57 w 2699"/>
                    <a:gd name="T77" fmla="*/ 467 h 797"/>
                    <a:gd name="T78" fmla="*/ 15 w 2699"/>
                    <a:gd name="T79" fmla="*/ 401 h 797"/>
                    <a:gd name="T80" fmla="*/ 0 w 2699"/>
                    <a:gd name="T81" fmla="*/ 332 h 797"/>
                    <a:gd name="T82" fmla="*/ 3 w 2699"/>
                    <a:gd name="T83" fmla="*/ 53 h 797"/>
                    <a:gd name="T84" fmla="*/ 21 w 2699"/>
                    <a:gd name="T85" fmla="*/ 21 h 797"/>
                    <a:gd name="T86" fmla="*/ 51 w 2699"/>
                    <a:gd name="T87" fmla="*/ 4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797">
                      <a:moveTo>
                        <a:pt x="69" y="0"/>
                      </a:moveTo>
                      <a:lnTo>
                        <a:pt x="88" y="1"/>
                      </a:lnTo>
                      <a:lnTo>
                        <a:pt x="106" y="9"/>
                      </a:lnTo>
                      <a:lnTo>
                        <a:pt x="170" y="40"/>
                      </a:lnTo>
                      <a:lnTo>
                        <a:pt x="239" y="68"/>
                      </a:lnTo>
                      <a:lnTo>
                        <a:pt x="312" y="96"/>
                      </a:lnTo>
                      <a:lnTo>
                        <a:pt x="399" y="124"/>
                      </a:lnTo>
                      <a:lnTo>
                        <a:pt x="491" y="149"/>
                      </a:lnTo>
                      <a:lnTo>
                        <a:pt x="587" y="171"/>
                      </a:lnTo>
                      <a:lnTo>
                        <a:pt x="688" y="191"/>
                      </a:lnTo>
                      <a:lnTo>
                        <a:pt x="791" y="208"/>
                      </a:lnTo>
                      <a:lnTo>
                        <a:pt x="898" y="221"/>
                      </a:lnTo>
                      <a:lnTo>
                        <a:pt x="1007" y="232"/>
                      </a:lnTo>
                      <a:lnTo>
                        <a:pt x="1120" y="240"/>
                      </a:lnTo>
                      <a:lnTo>
                        <a:pt x="1234" y="244"/>
                      </a:lnTo>
                      <a:lnTo>
                        <a:pt x="1350" y="246"/>
                      </a:lnTo>
                      <a:lnTo>
                        <a:pt x="1465" y="244"/>
                      </a:lnTo>
                      <a:lnTo>
                        <a:pt x="1580" y="240"/>
                      </a:lnTo>
                      <a:lnTo>
                        <a:pt x="1692" y="232"/>
                      </a:lnTo>
                      <a:lnTo>
                        <a:pt x="1802" y="221"/>
                      </a:lnTo>
                      <a:lnTo>
                        <a:pt x="1908" y="208"/>
                      </a:lnTo>
                      <a:lnTo>
                        <a:pt x="2012" y="191"/>
                      </a:lnTo>
                      <a:lnTo>
                        <a:pt x="2112" y="171"/>
                      </a:lnTo>
                      <a:lnTo>
                        <a:pt x="2208" y="149"/>
                      </a:lnTo>
                      <a:lnTo>
                        <a:pt x="2300" y="124"/>
                      </a:lnTo>
                      <a:lnTo>
                        <a:pt x="2387" y="96"/>
                      </a:lnTo>
                      <a:lnTo>
                        <a:pt x="2461" y="68"/>
                      </a:lnTo>
                      <a:lnTo>
                        <a:pt x="2530" y="40"/>
                      </a:lnTo>
                      <a:lnTo>
                        <a:pt x="2594" y="9"/>
                      </a:lnTo>
                      <a:lnTo>
                        <a:pt x="2613" y="1"/>
                      </a:lnTo>
                      <a:lnTo>
                        <a:pt x="2630" y="0"/>
                      </a:lnTo>
                      <a:lnTo>
                        <a:pt x="2648" y="4"/>
                      </a:lnTo>
                      <a:lnTo>
                        <a:pt x="2665" y="11"/>
                      </a:lnTo>
                      <a:lnTo>
                        <a:pt x="2679" y="21"/>
                      </a:lnTo>
                      <a:lnTo>
                        <a:pt x="2690" y="36"/>
                      </a:lnTo>
                      <a:lnTo>
                        <a:pt x="2696" y="53"/>
                      </a:lnTo>
                      <a:lnTo>
                        <a:pt x="2699" y="72"/>
                      </a:lnTo>
                      <a:lnTo>
                        <a:pt x="2699" y="332"/>
                      </a:lnTo>
                      <a:lnTo>
                        <a:pt x="2695" y="367"/>
                      </a:lnTo>
                      <a:lnTo>
                        <a:pt x="2685" y="401"/>
                      </a:lnTo>
                      <a:lnTo>
                        <a:pt x="2667" y="435"/>
                      </a:lnTo>
                      <a:lnTo>
                        <a:pt x="2642" y="467"/>
                      </a:lnTo>
                      <a:lnTo>
                        <a:pt x="2611" y="498"/>
                      </a:lnTo>
                      <a:lnTo>
                        <a:pt x="2574" y="528"/>
                      </a:lnTo>
                      <a:lnTo>
                        <a:pt x="2531" y="558"/>
                      </a:lnTo>
                      <a:lnTo>
                        <a:pt x="2482" y="586"/>
                      </a:lnTo>
                      <a:lnTo>
                        <a:pt x="2428" y="612"/>
                      </a:lnTo>
                      <a:lnTo>
                        <a:pt x="2368" y="637"/>
                      </a:lnTo>
                      <a:lnTo>
                        <a:pt x="2304" y="661"/>
                      </a:lnTo>
                      <a:lnTo>
                        <a:pt x="2235" y="683"/>
                      </a:lnTo>
                      <a:lnTo>
                        <a:pt x="2162" y="704"/>
                      </a:lnTo>
                      <a:lnTo>
                        <a:pt x="2085" y="723"/>
                      </a:lnTo>
                      <a:lnTo>
                        <a:pt x="2003" y="740"/>
                      </a:lnTo>
                      <a:lnTo>
                        <a:pt x="1919" y="754"/>
                      </a:lnTo>
                      <a:lnTo>
                        <a:pt x="1831" y="767"/>
                      </a:lnTo>
                      <a:lnTo>
                        <a:pt x="1740" y="777"/>
                      </a:lnTo>
                      <a:lnTo>
                        <a:pt x="1646" y="786"/>
                      </a:lnTo>
                      <a:lnTo>
                        <a:pt x="1549" y="792"/>
                      </a:lnTo>
                      <a:lnTo>
                        <a:pt x="1451" y="796"/>
                      </a:lnTo>
                      <a:lnTo>
                        <a:pt x="1350" y="797"/>
                      </a:lnTo>
                      <a:lnTo>
                        <a:pt x="1249" y="796"/>
                      </a:lnTo>
                      <a:lnTo>
                        <a:pt x="1151" y="792"/>
                      </a:lnTo>
                      <a:lnTo>
                        <a:pt x="1054" y="786"/>
                      </a:lnTo>
                      <a:lnTo>
                        <a:pt x="960" y="777"/>
                      </a:lnTo>
                      <a:lnTo>
                        <a:pt x="868" y="767"/>
                      </a:lnTo>
                      <a:lnTo>
                        <a:pt x="781" y="754"/>
                      </a:lnTo>
                      <a:lnTo>
                        <a:pt x="696" y="740"/>
                      </a:lnTo>
                      <a:lnTo>
                        <a:pt x="614" y="723"/>
                      </a:lnTo>
                      <a:lnTo>
                        <a:pt x="538" y="704"/>
                      </a:lnTo>
                      <a:lnTo>
                        <a:pt x="464" y="683"/>
                      </a:lnTo>
                      <a:lnTo>
                        <a:pt x="396" y="661"/>
                      </a:lnTo>
                      <a:lnTo>
                        <a:pt x="331" y="637"/>
                      </a:lnTo>
                      <a:lnTo>
                        <a:pt x="272" y="612"/>
                      </a:lnTo>
                      <a:lnTo>
                        <a:pt x="217" y="586"/>
                      </a:lnTo>
                      <a:lnTo>
                        <a:pt x="169" y="558"/>
                      </a:lnTo>
                      <a:lnTo>
                        <a:pt x="125" y="528"/>
                      </a:lnTo>
                      <a:lnTo>
                        <a:pt x="89" y="498"/>
                      </a:lnTo>
                      <a:lnTo>
                        <a:pt x="57" y="467"/>
                      </a:lnTo>
                      <a:lnTo>
                        <a:pt x="32" y="435"/>
                      </a:lnTo>
                      <a:lnTo>
                        <a:pt x="15" y="401"/>
                      </a:lnTo>
                      <a:lnTo>
                        <a:pt x="4" y="367"/>
                      </a:lnTo>
                      <a:lnTo>
                        <a:pt x="0" y="332"/>
                      </a:lnTo>
                      <a:lnTo>
                        <a:pt x="0" y="72"/>
                      </a:lnTo>
                      <a:lnTo>
                        <a:pt x="3" y="53"/>
                      </a:lnTo>
                      <a:lnTo>
                        <a:pt x="10" y="36"/>
                      </a:lnTo>
                      <a:lnTo>
                        <a:pt x="21" y="21"/>
                      </a:lnTo>
                      <a:lnTo>
                        <a:pt x="35" y="11"/>
                      </a:lnTo>
                      <a:lnTo>
                        <a:pt x="51" y="4"/>
                      </a:lnTo>
                      <a:lnTo>
                        <a:pt x="69" y="0"/>
                      </a:lnTo>
                      <a:close/>
                    </a:path>
                  </a:pathLst>
                </a:custGeom>
                <a:solidFill>
                  <a:schemeClr val="accent4"/>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sp>
              <p:nvSpPr>
                <p:cNvPr id="113" name="Freeform 58"/>
                <p:cNvSpPr>
                  <a:spLocks/>
                </p:cNvSpPr>
                <p:nvPr/>
              </p:nvSpPr>
              <p:spPr bwMode="auto">
                <a:xfrm>
                  <a:off x="2328" y="2138"/>
                  <a:ext cx="450" cy="133"/>
                </a:xfrm>
                <a:custGeom>
                  <a:avLst/>
                  <a:gdLst>
                    <a:gd name="T0" fmla="*/ 2648 w 2699"/>
                    <a:gd name="T1" fmla="*/ 3 h 797"/>
                    <a:gd name="T2" fmla="*/ 2679 w 2699"/>
                    <a:gd name="T3" fmla="*/ 21 h 797"/>
                    <a:gd name="T4" fmla="*/ 2696 w 2699"/>
                    <a:gd name="T5" fmla="*/ 52 h 797"/>
                    <a:gd name="T6" fmla="*/ 2699 w 2699"/>
                    <a:gd name="T7" fmla="*/ 333 h 797"/>
                    <a:gd name="T8" fmla="*/ 2685 w 2699"/>
                    <a:gd name="T9" fmla="*/ 401 h 797"/>
                    <a:gd name="T10" fmla="*/ 2642 w 2699"/>
                    <a:gd name="T11" fmla="*/ 467 h 797"/>
                    <a:gd name="T12" fmla="*/ 2574 w 2699"/>
                    <a:gd name="T13" fmla="*/ 529 h 797"/>
                    <a:gd name="T14" fmla="*/ 2482 w 2699"/>
                    <a:gd name="T15" fmla="*/ 585 h 797"/>
                    <a:gd name="T16" fmla="*/ 2368 w 2699"/>
                    <a:gd name="T17" fmla="*/ 638 h 797"/>
                    <a:gd name="T18" fmla="*/ 2235 w 2699"/>
                    <a:gd name="T19" fmla="*/ 684 h 797"/>
                    <a:gd name="T20" fmla="*/ 2085 w 2699"/>
                    <a:gd name="T21" fmla="*/ 722 h 797"/>
                    <a:gd name="T22" fmla="*/ 1919 w 2699"/>
                    <a:gd name="T23" fmla="*/ 754 h 797"/>
                    <a:gd name="T24" fmla="*/ 1740 w 2699"/>
                    <a:gd name="T25" fmla="*/ 778 h 797"/>
                    <a:gd name="T26" fmla="*/ 1549 w 2699"/>
                    <a:gd name="T27" fmla="*/ 793 h 797"/>
                    <a:gd name="T28" fmla="*/ 1350 w 2699"/>
                    <a:gd name="T29" fmla="*/ 797 h 797"/>
                    <a:gd name="T30" fmla="*/ 1151 w 2699"/>
                    <a:gd name="T31" fmla="*/ 793 h 797"/>
                    <a:gd name="T32" fmla="*/ 960 w 2699"/>
                    <a:gd name="T33" fmla="*/ 778 h 797"/>
                    <a:gd name="T34" fmla="*/ 781 w 2699"/>
                    <a:gd name="T35" fmla="*/ 754 h 797"/>
                    <a:gd name="T36" fmla="*/ 614 w 2699"/>
                    <a:gd name="T37" fmla="*/ 722 h 797"/>
                    <a:gd name="T38" fmla="*/ 464 w 2699"/>
                    <a:gd name="T39" fmla="*/ 684 h 797"/>
                    <a:gd name="T40" fmla="*/ 331 w 2699"/>
                    <a:gd name="T41" fmla="*/ 638 h 797"/>
                    <a:gd name="T42" fmla="*/ 217 w 2699"/>
                    <a:gd name="T43" fmla="*/ 585 h 797"/>
                    <a:gd name="T44" fmla="*/ 125 w 2699"/>
                    <a:gd name="T45" fmla="*/ 529 h 797"/>
                    <a:gd name="T46" fmla="*/ 57 w 2699"/>
                    <a:gd name="T47" fmla="*/ 467 h 797"/>
                    <a:gd name="T48" fmla="*/ 15 w 2699"/>
                    <a:gd name="T49" fmla="*/ 401 h 797"/>
                    <a:gd name="T50" fmla="*/ 0 w 2699"/>
                    <a:gd name="T51" fmla="*/ 333 h 797"/>
                    <a:gd name="T52" fmla="*/ 3 w 2699"/>
                    <a:gd name="T53" fmla="*/ 52 h 797"/>
                    <a:gd name="T54" fmla="*/ 21 w 2699"/>
                    <a:gd name="T55" fmla="*/ 21 h 797"/>
                    <a:gd name="T56" fmla="*/ 51 w 2699"/>
                    <a:gd name="T57" fmla="*/ 3 h 797"/>
                    <a:gd name="T58" fmla="*/ 88 w 2699"/>
                    <a:gd name="T59" fmla="*/ 2 h 797"/>
                    <a:gd name="T60" fmla="*/ 170 w 2699"/>
                    <a:gd name="T61" fmla="*/ 40 h 797"/>
                    <a:gd name="T62" fmla="*/ 312 w 2699"/>
                    <a:gd name="T63" fmla="*/ 96 h 797"/>
                    <a:gd name="T64" fmla="*/ 491 w 2699"/>
                    <a:gd name="T65" fmla="*/ 149 h 797"/>
                    <a:gd name="T66" fmla="*/ 688 w 2699"/>
                    <a:gd name="T67" fmla="*/ 190 h 797"/>
                    <a:gd name="T68" fmla="*/ 898 w 2699"/>
                    <a:gd name="T69" fmla="*/ 221 h 797"/>
                    <a:gd name="T70" fmla="*/ 1120 w 2699"/>
                    <a:gd name="T71" fmla="*/ 240 h 797"/>
                    <a:gd name="T72" fmla="*/ 1350 w 2699"/>
                    <a:gd name="T73" fmla="*/ 246 h 797"/>
                    <a:gd name="T74" fmla="*/ 1580 w 2699"/>
                    <a:gd name="T75" fmla="*/ 240 h 797"/>
                    <a:gd name="T76" fmla="*/ 1802 w 2699"/>
                    <a:gd name="T77" fmla="*/ 221 h 797"/>
                    <a:gd name="T78" fmla="*/ 2012 w 2699"/>
                    <a:gd name="T79" fmla="*/ 190 h 797"/>
                    <a:gd name="T80" fmla="*/ 2208 w 2699"/>
                    <a:gd name="T81" fmla="*/ 149 h 797"/>
                    <a:gd name="T82" fmla="*/ 2387 w 2699"/>
                    <a:gd name="T83" fmla="*/ 96 h 797"/>
                    <a:gd name="T84" fmla="*/ 2530 w 2699"/>
                    <a:gd name="T85" fmla="*/ 40 h 797"/>
                    <a:gd name="T86" fmla="*/ 2613 w 2699"/>
                    <a:gd name="T87" fmla="*/ 2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797">
                      <a:moveTo>
                        <a:pt x="2630" y="0"/>
                      </a:moveTo>
                      <a:lnTo>
                        <a:pt x="2648" y="3"/>
                      </a:lnTo>
                      <a:lnTo>
                        <a:pt x="2665" y="10"/>
                      </a:lnTo>
                      <a:lnTo>
                        <a:pt x="2679" y="21"/>
                      </a:lnTo>
                      <a:lnTo>
                        <a:pt x="2690" y="35"/>
                      </a:lnTo>
                      <a:lnTo>
                        <a:pt x="2696" y="52"/>
                      </a:lnTo>
                      <a:lnTo>
                        <a:pt x="2699" y="72"/>
                      </a:lnTo>
                      <a:lnTo>
                        <a:pt x="2699" y="333"/>
                      </a:lnTo>
                      <a:lnTo>
                        <a:pt x="2695" y="367"/>
                      </a:lnTo>
                      <a:lnTo>
                        <a:pt x="2685" y="401"/>
                      </a:lnTo>
                      <a:lnTo>
                        <a:pt x="2667" y="434"/>
                      </a:lnTo>
                      <a:lnTo>
                        <a:pt x="2642" y="467"/>
                      </a:lnTo>
                      <a:lnTo>
                        <a:pt x="2611" y="498"/>
                      </a:lnTo>
                      <a:lnTo>
                        <a:pt x="2574" y="529"/>
                      </a:lnTo>
                      <a:lnTo>
                        <a:pt x="2531" y="558"/>
                      </a:lnTo>
                      <a:lnTo>
                        <a:pt x="2482" y="585"/>
                      </a:lnTo>
                      <a:lnTo>
                        <a:pt x="2428" y="613"/>
                      </a:lnTo>
                      <a:lnTo>
                        <a:pt x="2368" y="638"/>
                      </a:lnTo>
                      <a:lnTo>
                        <a:pt x="2304" y="661"/>
                      </a:lnTo>
                      <a:lnTo>
                        <a:pt x="2235" y="684"/>
                      </a:lnTo>
                      <a:lnTo>
                        <a:pt x="2162" y="704"/>
                      </a:lnTo>
                      <a:lnTo>
                        <a:pt x="2085" y="722"/>
                      </a:lnTo>
                      <a:lnTo>
                        <a:pt x="2003" y="739"/>
                      </a:lnTo>
                      <a:lnTo>
                        <a:pt x="1919" y="754"/>
                      </a:lnTo>
                      <a:lnTo>
                        <a:pt x="1831" y="766"/>
                      </a:lnTo>
                      <a:lnTo>
                        <a:pt x="1740" y="778"/>
                      </a:lnTo>
                      <a:lnTo>
                        <a:pt x="1646" y="786"/>
                      </a:lnTo>
                      <a:lnTo>
                        <a:pt x="1549" y="793"/>
                      </a:lnTo>
                      <a:lnTo>
                        <a:pt x="1451" y="796"/>
                      </a:lnTo>
                      <a:lnTo>
                        <a:pt x="1350" y="797"/>
                      </a:lnTo>
                      <a:lnTo>
                        <a:pt x="1249" y="796"/>
                      </a:lnTo>
                      <a:lnTo>
                        <a:pt x="1151" y="793"/>
                      </a:lnTo>
                      <a:lnTo>
                        <a:pt x="1054" y="786"/>
                      </a:lnTo>
                      <a:lnTo>
                        <a:pt x="960" y="778"/>
                      </a:lnTo>
                      <a:lnTo>
                        <a:pt x="868" y="766"/>
                      </a:lnTo>
                      <a:lnTo>
                        <a:pt x="781" y="754"/>
                      </a:lnTo>
                      <a:lnTo>
                        <a:pt x="696" y="739"/>
                      </a:lnTo>
                      <a:lnTo>
                        <a:pt x="614" y="722"/>
                      </a:lnTo>
                      <a:lnTo>
                        <a:pt x="538" y="704"/>
                      </a:lnTo>
                      <a:lnTo>
                        <a:pt x="464" y="684"/>
                      </a:lnTo>
                      <a:lnTo>
                        <a:pt x="396" y="661"/>
                      </a:lnTo>
                      <a:lnTo>
                        <a:pt x="331" y="638"/>
                      </a:lnTo>
                      <a:lnTo>
                        <a:pt x="272" y="613"/>
                      </a:lnTo>
                      <a:lnTo>
                        <a:pt x="217" y="585"/>
                      </a:lnTo>
                      <a:lnTo>
                        <a:pt x="169" y="558"/>
                      </a:lnTo>
                      <a:lnTo>
                        <a:pt x="125" y="529"/>
                      </a:lnTo>
                      <a:lnTo>
                        <a:pt x="89" y="498"/>
                      </a:lnTo>
                      <a:lnTo>
                        <a:pt x="57" y="467"/>
                      </a:lnTo>
                      <a:lnTo>
                        <a:pt x="32" y="434"/>
                      </a:lnTo>
                      <a:lnTo>
                        <a:pt x="15" y="401"/>
                      </a:lnTo>
                      <a:lnTo>
                        <a:pt x="4" y="367"/>
                      </a:lnTo>
                      <a:lnTo>
                        <a:pt x="0" y="333"/>
                      </a:lnTo>
                      <a:lnTo>
                        <a:pt x="0" y="72"/>
                      </a:lnTo>
                      <a:lnTo>
                        <a:pt x="3" y="52"/>
                      </a:lnTo>
                      <a:lnTo>
                        <a:pt x="10" y="35"/>
                      </a:lnTo>
                      <a:lnTo>
                        <a:pt x="21" y="21"/>
                      </a:lnTo>
                      <a:lnTo>
                        <a:pt x="35" y="10"/>
                      </a:lnTo>
                      <a:lnTo>
                        <a:pt x="51" y="3"/>
                      </a:lnTo>
                      <a:lnTo>
                        <a:pt x="69" y="0"/>
                      </a:lnTo>
                      <a:lnTo>
                        <a:pt x="88" y="2"/>
                      </a:lnTo>
                      <a:lnTo>
                        <a:pt x="106" y="8"/>
                      </a:lnTo>
                      <a:lnTo>
                        <a:pt x="170" y="40"/>
                      </a:lnTo>
                      <a:lnTo>
                        <a:pt x="239" y="69"/>
                      </a:lnTo>
                      <a:lnTo>
                        <a:pt x="312" y="96"/>
                      </a:lnTo>
                      <a:lnTo>
                        <a:pt x="399" y="123"/>
                      </a:lnTo>
                      <a:lnTo>
                        <a:pt x="491" y="149"/>
                      </a:lnTo>
                      <a:lnTo>
                        <a:pt x="587" y="171"/>
                      </a:lnTo>
                      <a:lnTo>
                        <a:pt x="688" y="190"/>
                      </a:lnTo>
                      <a:lnTo>
                        <a:pt x="791" y="207"/>
                      </a:lnTo>
                      <a:lnTo>
                        <a:pt x="898" y="221"/>
                      </a:lnTo>
                      <a:lnTo>
                        <a:pt x="1007" y="232"/>
                      </a:lnTo>
                      <a:lnTo>
                        <a:pt x="1120" y="240"/>
                      </a:lnTo>
                      <a:lnTo>
                        <a:pt x="1234" y="245"/>
                      </a:lnTo>
                      <a:lnTo>
                        <a:pt x="1350" y="246"/>
                      </a:lnTo>
                      <a:lnTo>
                        <a:pt x="1465" y="245"/>
                      </a:lnTo>
                      <a:lnTo>
                        <a:pt x="1580" y="240"/>
                      </a:lnTo>
                      <a:lnTo>
                        <a:pt x="1692" y="232"/>
                      </a:lnTo>
                      <a:lnTo>
                        <a:pt x="1802" y="221"/>
                      </a:lnTo>
                      <a:lnTo>
                        <a:pt x="1908" y="207"/>
                      </a:lnTo>
                      <a:lnTo>
                        <a:pt x="2012" y="190"/>
                      </a:lnTo>
                      <a:lnTo>
                        <a:pt x="2112" y="171"/>
                      </a:lnTo>
                      <a:lnTo>
                        <a:pt x="2208" y="149"/>
                      </a:lnTo>
                      <a:lnTo>
                        <a:pt x="2300" y="123"/>
                      </a:lnTo>
                      <a:lnTo>
                        <a:pt x="2387" y="96"/>
                      </a:lnTo>
                      <a:lnTo>
                        <a:pt x="2461" y="69"/>
                      </a:lnTo>
                      <a:lnTo>
                        <a:pt x="2530" y="40"/>
                      </a:lnTo>
                      <a:lnTo>
                        <a:pt x="2594" y="8"/>
                      </a:lnTo>
                      <a:lnTo>
                        <a:pt x="2613" y="2"/>
                      </a:lnTo>
                      <a:lnTo>
                        <a:pt x="2630" y="0"/>
                      </a:lnTo>
                      <a:close/>
                    </a:path>
                  </a:pathLst>
                </a:custGeom>
                <a:solidFill>
                  <a:schemeClr val="accent4"/>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sp>
              <p:nvSpPr>
                <p:cNvPr id="114" name="Freeform 59"/>
                <p:cNvSpPr>
                  <a:spLocks noEditPoints="1"/>
                </p:cNvSpPr>
                <p:nvPr/>
              </p:nvSpPr>
              <p:spPr bwMode="auto">
                <a:xfrm>
                  <a:off x="2328" y="1971"/>
                  <a:ext cx="450" cy="154"/>
                </a:xfrm>
                <a:custGeom>
                  <a:avLst/>
                  <a:gdLst>
                    <a:gd name="T0" fmla="*/ 1248 w 2699"/>
                    <a:gd name="T1" fmla="*/ 325 h 926"/>
                    <a:gd name="T2" fmla="*/ 1116 w 2699"/>
                    <a:gd name="T3" fmla="*/ 346 h 926"/>
                    <a:gd name="T4" fmla="*/ 1020 w 2699"/>
                    <a:gd name="T5" fmla="*/ 382 h 926"/>
                    <a:gd name="T6" fmla="*/ 972 w 2699"/>
                    <a:gd name="T7" fmla="*/ 426 h 926"/>
                    <a:gd name="T8" fmla="*/ 981 w 2699"/>
                    <a:gd name="T9" fmla="*/ 475 h 926"/>
                    <a:gd name="T10" fmla="*/ 1047 w 2699"/>
                    <a:gd name="T11" fmla="*/ 517 h 926"/>
                    <a:gd name="T12" fmla="*/ 1157 w 2699"/>
                    <a:gd name="T13" fmla="*/ 547 h 926"/>
                    <a:gd name="T14" fmla="*/ 1298 w 2699"/>
                    <a:gd name="T15" fmla="*/ 563 h 926"/>
                    <a:gd name="T16" fmla="*/ 1452 w 2699"/>
                    <a:gd name="T17" fmla="*/ 560 h 926"/>
                    <a:gd name="T18" fmla="*/ 1583 w 2699"/>
                    <a:gd name="T19" fmla="*/ 539 h 926"/>
                    <a:gd name="T20" fmla="*/ 1679 w 2699"/>
                    <a:gd name="T21" fmla="*/ 503 h 926"/>
                    <a:gd name="T22" fmla="*/ 1729 w 2699"/>
                    <a:gd name="T23" fmla="*/ 459 h 926"/>
                    <a:gd name="T24" fmla="*/ 1718 w 2699"/>
                    <a:gd name="T25" fmla="*/ 410 h 926"/>
                    <a:gd name="T26" fmla="*/ 1652 w 2699"/>
                    <a:gd name="T27" fmla="*/ 368 h 926"/>
                    <a:gd name="T28" fmla="*/ 1543 w 2699"/>
                    <a:gd name="T29" fmla="*/ 338 h 926"/>
                    <a:gd name="T30" fmla="*/ 1401 w 2699"/>
                    <a:gd name="T31" fmla="*/ 322 h 926"/>
                    <a:gd name="T32" fmla="*/ 1451 w 2699"/>
                    <a:gd name="T33" fmla="*/ 2 h 926"/>
                    <a:gd name="T34" fmla="*/ 1739 w 2699"/>
                    <a:gd name="T35" fmla="*/ 19 h 926"/>
                    <a:gd name="T36" fmla="*/ 2002 w 2699"/>
                    <a:gd name="T37" fmla="*/ 58 h 926"/>
                    <a:gd name="T38" fmla="*/ 2233 w 2699"/>
                    <a:gd name="T39" fmla="*/ 114 h 926"/>
                    <a:gd name="T40" fmla="*/ 2426 w 2699"/>
                    <a:gd name="T41" fmla="*/ 184 h 926"/>
                    <a:gd name="T42" fmla="*/ 2572 w 2699"/>
                    <a:gd name="T43" fmla="*/ 268 h 926"/>
                    <a:gd name="T44" fmla="*/ 2666 w 2699"/>
                    <a:gd name="T45" fmla="*/ 362 h 926"/>
                    <a:gd name="T46" fmla="*/ 2699 w 2699"/>
                    <a:gd name="T47" fmla="*/ 463 h 926"/>
                    <a:gd name="T48" fmla="*/ 2666 w 2699"/>
                    <a:gd name="T49" fmla="*/ 564 h 926"/>
                    <a:gd name="T50" fmla="*/ 2572 w 2699"/>
                    <a:gd name="T51" fmla="*/ 658 h 926"/>
                    <a:gd name="T52" fmla="*/ 2426 w 2699"/>
                    <a:gd name="T53" fmla="*/ 742 h 926"/>
                    <a:gd name="T54" fmla="*/ 2233 w 2699"/>
                    <a:gd name="T55" fmla="*/ 812 h 926"/>
                    <a:gd name="T56" fmla="*/ 2002 w 2699"/>
                    <a:gd name="T57" fmla="*/ 868 h 926"/>
                    <a:gd name="T58" fmla="*/ 1739 w 2699"/>
                    <a:gd name="T59" fmla="*/ 906 h 926"/>
                    <a:gd name="T60" fmla="*/ 1451 w 2699"/>
                    <a:gd name="T61" fmla="*/ 924 h 926"/>
                    <a:gd name="T62" fmla="*/ 1151 w 2699"/>
                    <a:gd name="T63" fmla="*/ 921 h 926"/>
                    <a:gd name="T64" fmla="*/ 869 w 2699"/>
                    <a:gd name="T65" fmla="*/ 896 h 926"/>
                    <a:gd name="T66" fmla="*/ 617 w 2699"/>
                    <a:gd name="T67" fmla="*/ 851 h 926"/>
                    <a:gd name="T68" fmla="*/ 397 w 2699"/>
                    <a:gd name="T69" fmla="*/ 790 h 926"/>
                    <a:gd name="T70" fmla="*/ 219 w 2699"/>
                    <a:gd name="T71" fmla="*/ 715 h 926"/>
                    <a:gd name="T72" fmla="*/ 90 w 2699"/>
                    <a:gd name="T73" fmla="*/ 628 h 926"/>
                    <a:gd name="T74" fmla="*/ 16 w 2699"/>
                    <a:gd name="T75" fmla="*/ 532 h 926"/>
                    <a:gd name="T76" fmla="*/ 4 w 2699"/>
                    <a:gd name="T77" fmla="*/ 429 h 926"/>
                    <a:gd name="T78" fmla="*/ 58 w 2699"/>
                    <a:gd name="T79" fmla="*/ 329 h 926"/>
                    <a:gd name="T80" fmla="*/ 170 w 2699"/>
                    <a:gd name="T81" fmla="*/ 238 h 926"/>
                    <a:gd name="T82" fmla="*/ 333 w 2699"/>
                    <a:gd name="T83" fmla="*/ 159 h 926"/>
                    <a:gd name="T84" fmla="*/ 539 w 2699"/>
                    <a:gd name="T85" fmla="*/ 93 h 926"/>
                    <a:gd name="T86" fmla="*/ 782 w 2699"/>
                    <a:gd name="T87" fmla="*/ 42 h 926"/>
                    <a:gd name="T88" fmla="*/ 1054 w 2699"/>
                    <a:gd name="T89" fmla="*/ 11 h 926"/>
                    <a:gd name="T90" fmla="*/ 1350 w 2699"/>
                    <a:gd name="T91" fmla="*/ 0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99" h="926">
                      <a:moveTo>
                        <a:pt x="1350" y="321"/>
                      </a:moveTo>
                      <a:lnTo>
                        <a:pt x="1298" y="322"/>
                      </a:lnTo>
                      <a:lnTo>
                        <a:pt x="1248" y="325"/>
                      </a:lnTo>
                      <a:lnTo>
                        <a:pt x="1201" y="330"/>
                      </a:lnTo>
                      <a:lnTo>
                        <a:pt x="1157" y="338"/>
                      </a:lnTo>
                      <a:lnTo>
                        <a:pt x="1116" y="346"/>
                      </a:lnTo>
                      <a:lnTo>
                        <a:pt x="1080" y="357"/>
                      </a:lnTo>
                      <a:lnTo>
                        <a:pt x="1047" y="368"/>
                      </a:lnTo>
                      <a:lnTo>
                        <a:pt x="1020" y="382"/>
                      </a:lnTo>
                      <a:lnTo>
                        <a:pt x="998" y="395"/>
                      </a:lnTo>
                      <a:lnTo>
                        <a:pt x="981" y="410"/>
                      </a:lnTo>
                      <a:lnTo>
                        <a:pt x="972" y="426"/>
                      </a:lnTo>
                      <a:lnTo>
                        <a:pt x="968" y="443"/>
                      </a:lnTo>
                      <a:lnTo>
                        <a:pt x="972" y="459"/>
                      </a:lnTo>
                      <a:lnTo>
                        <a:pt x="981" y="475"/>
                      </a:lnTo>
                      <a:lnTo>
                        <a:pt x="998" y="490"/>
                      </a:lnTo>
                      <a:lnTo>
                        <a:pt x="1020" y="503"/>
                      </a:lnTo>
                      <a:lnTo>
                        <a:pt x="1047" y="517"/>
                      </a:lnTo>
                      <a:lnTo>
                        <a:pt x="1080" y="528"/>
                      </a:lnTo>
                      <a:lnTo>
                        <a:pt x="1116" y="539"/>
                      </a:lnTo>
                      <a:lnTo>
                        <a:pt x="1157" y="547"/>
                      </a:lnTo>
                      <a:lnTo>
                        <a:pt x="1201" y="555"/>
                      </a:lnTo>
                      <a:lnTo>
                        <a:pt x="1248" y="560"/>
                      </a:lnTo>
                      <a:lnTo>
                        <a:pt x="1298" y="563"/>
                      </a:lnTo>
                      <a:lnTo>
                        <a:pt x="1350" y="564"/>
                      </a:lnTo>
                      <a:lnTo>
                        <a:pt x="1401" y="563"/>
                      </a:lnTo>
                      <a:lnTo>
                        <a:pt x="1452" y="560"/>
                      </a:lnTo>
                      <a:lnTo>
                        <a:pt x="1499" y="555"/>
                      </a:lnTo>
                      <a:lnTo>
                        <a:pt x="1543" y="547"/>
                      </a:lnTo>
                      <a:lnTo>
                        <a:pt x="1583" y="539"/>
                      </a:lnTo>
                      <a:lnTo>
                        <a:pt x="1620" y="528"/>
                      </a:lnTo>
                      <a:lnTo>
                        <a:pt x="1652" y="517"/>
                      </a:lnTo>
                      <a:lnTo>
                        <a:pt x="1679" y="503"/>
                      </a:lnTo>
                      <a:lnTo>
                        <a:pt x="1701" y="490"/>
                      </a:lnTo>
                      <a:lnTo>
                        <a:pt x="1718" y="475"/>
                      </a:lnTo>
                      <a:lnTo>
                        <a:pt x="1729" y="459"/>
                      </a:lnTo>
                      <a:lnTo>
                        <a:pt x="1732" y="443"/>
                      </a:lnTo>
                      <a:lnTo>
                        <a:pt x="1729" y="426"/>
                      </a:lnTo>
                      <a:lnTo>
                        <a:pt x="1718" y="410"/>
                      </a:lnTo>
                      <a:lnTo>
                        <a:pt x="1701" y="395"/>
                      </a:lnTo>
                      <a:lnTo>
                        <a:pt x="1679" y="382"/>
                      </a:lnTo>
                      <a:lnTo>
                        <a:pt x="1652" y="368"/>
                      </a:lnTo>
                      <a:lnTo>
                        <a:pt x="1620" y="357"/>
                      </a:lnTo>
                      <a:lnTo>
                        <a:pt x="1583" y="346"/>
                      </a:lnTo>
                      <a:lnTo>
                        <a:pt x="1543" y="338"/>
                      </a:lnTo>
                      <a:lnTo>
                        <a:pt x="1499" y="330"/>
                      </a:lnTo>
                      <a:lnTo>
                        <a:pt x="1452" y="325"/>
                      </a:lnTo>
                      <a:lnTo>
                        <a:pt x="1401" y="322"/>
                      </a:lnTo>
                      <a:lnTo>
                        <a:pt x="1350" y="321"/>
                      </a:lnTo>
                      <a:close/>
                      <a:moveTo>
                        <a:pt x="1350" y="0"/>
                      </a:moveTo>
                      <a:lnTo>
                        <a:pt x="1451" y="2"/>
                      </a:lnTo>
                      <a:lnTo>
                        <a:pt x="1549" y="5"/>
                      </a:lnTo>
                      <a:lnTo>
                        <a:pt x="1645" y="11"/>
                      </a:lnTo>
                      <a:lnTo>
                        <a:pt x="1739" y="19"/>
                      </a:lnTo>
                      <a:lnTo>
                        <a:pt x="1830" y="30"/>
                      </a:lnTo>
                      <a:lnTo>
                        <a:pt x="1918" y="42"/>
                      </a:lnTo>
                      <a:lnTo>
                        <a:pt x="2002" y="58"/>
                      </a:lnTo>
                      <a:lnTo>
                        <a:pt x="2083" y="75"/>
                      </a:lnTo>
                      <a:lnTo>
                        <a:pt x="2160" y="93"/>
                      </a:lnTo>
                      <a:lnTo>
                        <a:pt x="2233" y="114"/>
                      </a:lnTo>
                      <a:lnTo>
                        <a:pt x="2302" y="136"/>
                      </a:lnTo>
                      <a:lnTo>
                        <a:pt x="2367" y="159"/>
                      </a:lnTo>
                      <a:lnTo>
                        <a:pt x="2426" y="184"/>
                      </a:lnTo>
                      <a:lnTo>
                        <a:pt x="2480" y="211"/>
                      </a:lnTo>
                      <a:lnTo>
                        <a:pt x="2529" y="238"/>
                      </a:lnTo>
                      <a:lnTo>
                        <a:pt x="2572" y="268"/>
                      </a:lnTo>
                      <a:lnTo>
                        <a:pt x="2610" y="298"/>
                      </a:lnTo>
                      <a:lnTo>
                        <a:pt x="2641" y="329"/>
                      </a:lnTo>
                      <a:lnTo>
                        <a:pt x="2666" y="362"/>
                      </a:lnTo>
                      <a:lnTo>
                        <a:pt x="2684" y="394"/>
                      </a:lnTo>
                      <a:lnTo>
                        <a:pt x="2695" y="429"/>
                      </a:lnTo>
                      <a:lnTo>
                        <a:pt x="2699" y="463"/>
                      </a:lnTo>
                      <a:lnTo>
                        <a:pt x="2695" y="498"/>
                      </a:lnTo>
                      <a:lnTo>
                        <a:pt x="2684" y="532"/>
                      </a:lnTo>
                      <a:lnTo>
                        <a:pt x="2666" y="564"/>
                      </a:lnTo>
                      <a:lnTo>
                        <a:pt x="2641" y="596"/>
                      </a:lnTo>
                      <a:lnTo>
                        <a:pt x="2610" y="628"/>
                      </a:lnTo>
                      <a:lnTo>
                        <a:pt x="2572" y="658"/>
                      </a:lnTo>
                      <a:lnTo>
                        <a:pt x="2529" y="688"/>
                      </a:lnTo>
                      <a:lnTo>
                        <a:pt x="2480" y="715"/>
                      </a:lnTo>
                      <a:lnTo>
                        <a:pt x="2426" y="742"/>
                      </a:lnTo>
                      <a:lnTo>
                        <a:pt x="2367" y="767"/>
                      </a:lnTo>
                      <a:lnTo>
                        <a:pt x="2302" y="790"/>
                      </a:lnTo>
                      <a:lnTo>
                        <a:pt x="2233" y="812"/>
                      </a:lnTo>
                      <a:lnTo>
                        <a:pt x="2160" y="833"/>
                      </a:lnTo>
                      <a:lnTo>
                        <a:pt x="2083" y="851"/>
                      </a:lnTo>
                      <a:lnTo>
                        <a:pt x="2002" y="868"/>
                      </a:lnTo>
                      <a:lnTo>
                        <a:pt x="1918" y="883"/>
                      </a:lnTo>
                      <a:lnTo>
                        <a:pt x="1830" y="896"/>
                      </a:lnTo>
                      <a:lnTo>
                        <a:pt x="1739" y="906"/>
                      </a:lnTo>
                      <a:lnTo>
                        <a:pt x="1645" y="915"/>
                      </a:lnTo>
                      <a:lnTo>
                        <a:pt x="1549" y="921"/>
                      </a:lnTo>
                      <a:lnTo>
                        <a:pt x="1451" y="924"/>
                      </a:lnTo>
                      <a:lnTo>
                        <a:pt x="1350" y="926"/>
                      </a:lnTo>
                      <a:lnTo>
                        <a:pt x="1249" y="924"/>
                      </a:lnTo>
                      <a:lnTo>
                        <a:pt x="1151" y="921"/>
                      </a:lnTo>
                      <a:lnTo>
                        <a:pt x="1054" y="915"/>
                      </a:lnTo>
                      <a:lnTo>
                        <a:pt x="960" y="906"/>
                      </a:lnTo>
                      <a:lnTo>
                        <a:pt x="869" y="896"/>
                      </a:lnTo>
                      <a:lnTo>
                        <a:pt x="782" y="883"/>
                      </a:lnTo>
                      <a:lnTo>
                        <a:pt x="697" y="868"/>
                      </a:lnTo>
                      <a:lnTo>
                        <a:pt x="617" y="851"/>
                      </a:lnTo>
                      <a:lnTo>
                        <a:pt x="539" y="833"/>
                      </a:lnTo>
                      <a:lnTo>
                        <a:pt x="466" y="812"/>
                      </a:lnTo>
                      <a:lnTo>
                        <a:pt x="397" y="790"/>
                      </a:lnTo>
                      <a:lnTo>
                        <a:pt x="333" y="767"/>
                      </a:lnTo>
                      <a:lnTo>
                        <a:pt x="274" y="742"/>
                      </a:lnTo>
                      <a:lnTo>
                        <a:pt x="219" y="715"/>
                      </a:lnTo>
                      <a:lnTo>
                        <a:pt x="170" y="688"/>
                      </a:lnTo>
                      <a:lnTo>
                        <a:pt x="127" y="658"/>
                      </a:lnTo>
                      <a:lnTo>
                        <a:pt x="90" y="628"/>
                      </a:lnTo>
                      <a:lnTo>
                        <a:pt x="58" y="596"/>
                      </a:lnTo>
                      <a:lnTo>
                        <a:pt x="33" y="564"/>
                      </a:lnTo>
                      <a:lnTo>
                        <a:pt x="16" y="532"/>
                      </a:lnTo>
                      <a:lnTo>
                        <a:pt x="4" y="498"/>
                      </a:lnTo>
                      <a:lnTo>
                        <a:pt x="0" y="463"/>
                      </a:lnTo>
                      <a:lnTo>
                        <a:pt x="4" y="429"/>
                      </a:lnTo>
                      <a:lnTo>
                        <a:pt x="16" y="394"/>
                      </a:lnTo>
                      <a:lnTo>
                        <a:pt x="33" y="362"/>
                      </a:lnTo>
                      <a:lnTo>
                        <a:pt x="58" y="329"/>
                      </a:lnTo>
                      <a:lnTo>
                        <a:pt x="90" y="298"/>
                      </a:lnTo>
                      <a:lnTo>
                        <a:pt x="127" y="268"/>
                      </a:lnTo>
                      <a:lnTo>
                        <a:pt x="170" y="238"/>
                      </a:lnTo>
                      <a:lnTo>
                        <a:pt x="219" y="211"/>
                      </a:lnTo>
                      <a:lnTo>
                        <a:pt x="274" y="184"/>
                      </a:lnTo>
                      <a:lnTo>
                        <a:pt x="333" y="159"/>
                      </a:lnTo>
                      <a:lnTo>
                        <a:pt x="397" y="136"/>
                      </a:lnTo>
                      <a:lnTo>
                        <a:pt x="466" y="114"/>
                      </a:lnTo>
                      <a:lnTo>
                        <a:pt x="539" y="93"/>
                      </a:lnTo>
                      <a:lnTo>
                        <a:pt x="617" y="75"/>
                      </a:lnTo>
                      <a:lnTo>
                        <a:pt x="697" y="58"/>
                      </a:lnTo>
                      <a:lnTo>
                        <a:pt x="782" y="42"/>
                      </a:lnTo>
                      <a:lnTo>
                        <a:pt x="869" y="30"/>
                      </a:lnTo>
                      <a:lnTo>
                        <a:pt x="960" y="19"/>
                      </a:lnTo>
                      <a:lnTo>
                        <a:pt x="1054" y="11"/>
                      </a:lnTo>
                      <a:lnTo>
                        <a:pt x="1151" y="5"/>
                      </a:lnTo>
                      <a:lnTo>
                        <a:pt x="1249" y="2"/>
                      </a:lnTo>
                      <a:lnTo>
                        <a:pt x="1350" y="0"/>
                      </a:lnTo>
                      <a:close/>
                    </a:path>
                  </a:pathLst>
                </a:custGeom>
                <a:solidFill>
                  <a:schemeClr val="accent4"/>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dirty="0">
                    <a:solidFill>
                      <a:sysClr val="windowText" lastClr="000000"/>
                    </a:solidFill>
                  </a:endParaRPr>
                </a:p>
              </p:txBody>
            </p:sp>
            <p:sp>
              <p:nvSpPr>
                <p:cNvPr id="115" name="Freeform 60"/>
                <p:cNvSpPr>
                  <a:spLocks/>
                </p:cNvSpPr>
                <p:nvPr/>
              </p:nvSpPr>
              <p:spPr bwMode="auto">
                <a:xfrm>
                  <a:off x="2328" y="2430"/>
                  <a:ext cx="450" cy="115"/>
                </a:xfrm>
                <a:custGeom>
                  <a:avLst/>
                  <a:gdLst>
                    <a:gd name="T0" fmla="*/ 88 w 2699"/>
                    <a:gd name="T1" fmla="*/ 1 h 689"/>
                    <a:gd name="T2" fmla="*/ 170 w 2699"/>
                    <a:gd name="T3" fmla="*/ 39 h 689"/>
                    <a:gd name="T4" fmla="*/ 312 w 2699"/>
                    <a:gd name="T5" fmla="*/ 95 h 689"/>
                    <a:gd name="T6" fmla="*/ 491 w 2699"/>
                    <a:gd name="T7" fmla="*/ 149 h 689"/>
                    <a:gd name="T8" fmla="*/ 688 w 2699"/>
                    <a:gd name="T9" fmla="*/ 189 h 689"/>
                    <a:gd name="T10" fmla="*/ 898 w 2699"/>
                    <a:gd name="T11" fmla="*/ 221 h 689"/>
                    <a:gd name="T12" fmla="*/ 1120 w 2699"/>
                    <a:gd name="T13" fmla="*/ 239 h 689"/>
                    <a:gd name="T14" fmla="*/ 1350 w 2699"/>
                    <a:gd name="T15" fmla="*/ 245 h 689"/>
                    <a:gd name="T16" fmla="*/ 1580 w 2699"/>
                    <a:gd name="T17" fmla="*/ 239 h 689"/>
                    <a:gd name="T18" fmla="*/ 1802 w 2699"/>
                    <a:gd name="T19" fmla="*/ 221 h 689"/>
                    <a:gd name="T20" fmla="*/ 2012 w 2699"/>
                    <a:gd name="T21" fmla="*/ 189 h 689"/>
                    <a:gd name="T22" fmla="*/ 2208 w 2699"/>
                    <a:gd name="T23" fmla="*/ 149 h 689"/>
                    <a:gd name="T24" fmla="*/ 2387 w 2699"/>
                    <a:gd name="T25" fmla="*/ 95 h 689"/>
                    <a:gd name="T26" fmla="*/ 2530 w 2699"/>
                    <a:gd name="T27" fmla="*/ 39 h 689"/>
                    <a:gd name="T28" fmla="*/ 2613 w 2699"/>
                    <a:gd name="T29" fmla="*/ 1 h 689"/>
                    <a:gd name="T30" fmla="*/ 2648 w 2699"/>
                    <a:gd name="T31" fmla="*/ 3 h 689"/>
                    <a:gd name="T32" fmla="*/ 2679 w 2699"/>
                    <a:gd name="T33" fmla="*/ 21 h 689"/>
                    <a:gd name="T34" fmla="*/ 2696 w 2699"/>
                    <a:gd name="T35" fmla="*/ 52 h 689"/>
                    <a:gd name="T36" fmla="*/ 2699 w 2699"/>
                    <a:gd name="T37" fmla="*/ 224 h 689"/>
                    <a:gd name="T38" fmla="*/ 2685 w 2699"/>
                    <a:gd name="T39" fmla="*/ 293 h 689"/>
                    <a:gd name="T40" fmla="*/ 2642 w 2699"/>
                    <a:gd name="T41" fmla="*/ 358 h 689"/>
                    <a:gd name="T42" fmla="*/ 2574 w 2699"/>
                    <a:gd name="T43" fmla="*/ 420 h 689"/>
                    <a:gd name="T44" fmla="*/ 2482 w 2699"/>
                    <a:gd name="T45" fmla="*/ 477 h 689"/>
                    <a:gd name="T46" fmla="*/ 2368 w 2699"/>
                    <a:gd name="T47" fmla="*/ 529 h 689"/>
                    <a:gd name="T48" fmla="*/ 2235 w 2699"/>
                    <a:gd name="T49" fmla="*/ 575 h 689"/>
                    <a:gd name="T50" fmla="*/ 2085 w 2699"/>
                    <a:gd name="T51" fmla="*/ 615 h 689"/>
                    <a:gd name="T52" fmla="*/ 1919 w 2699"/>
                    <a:gd name="T53" fmla="*/ 646 h 689"/>
                    <a:gd name="T54" fmla="*/ 1740 w 2699"/>
                    <a:gd name="T55" fmla="*/ 669 h 689"/>
                    <a:gd name="T56" fmla="*/ 1549 w 2699"/>
                    <a:gd name="T57" fmla="*/ 684 h 689"/>
                    <a:gd name="T58" fmla="*/ 1350 w 2699"/>
                    <a:gd name="T59" fmla="*/ 689 h 689"/>
                    <a:gd name="T60" fmla="*/ 1151 w 2699"/>
                    <a:gd name="T61" fmla="*/ 684 h 689"/>
                    <a:gd name="T62" fmla="*/ 960 w 2699"/>
                    <a:gd name="T63" fmla="*/ 669 h 689"/>
                    <a:gd name="T64" fmla="*/ 781 w 2699"/>
                    <a:gd name="T65" fmla="*/ 646 h 689"/>
                    <a:gd name="T66" fmla="*/ 614 w 2699"/>
                    <a:gd name="T67" fmla="*/ 615 h 689"/>
                    <a:gd name="T68" fmla="*/ 464 w 2699"/>
                    <a:gd name="T69" fmla="*/ 575 h 689"/>
                    <a:gd name="T70" fmla="*/ 331 w 2699"/>
                    <a:gd name="T71" fmla="*/ 529 h 689"/>
                    <a:gd name="T72" fmla="*/ 217 w 2699"/>
                    <a:gd name="T73" fmla="*/ 477 h 689"/>
                    <a:gd name="T74" fmla="*/ 125 w 2699"/>
                    <a:gd name="T75" fmla="*/ 420 h 689"/>
                    <a:gd name="T76" fmla="*/ 57 w 2699"/>
                    <a:gd name="T77" fmla="*/ 358 h 689"/>
                    <a:gd name="T78" fmla="*/ 15 w 2699"/>
                    <a:gd name="T79" fmla="*/ 293 h 689"/>
                    <a:gd name="T80" fmla="*/ 0 w 2699"/>
                    <a:gd name="T81" fmla="*/ 224 h 689"/>
                    <a:gd name="T82" fmla="*/ 3 w 2699"/>
                    <a:gd name="T83" fmla="*/ 52 h 689"/>
                    <a:gd name="T84" fmla="*/ 21 w 2699"/>
                    <a:gd name="T85" fmla="*/ 21 h 689"/>
                    <a:gd name="T86" fmla="*/ 51 w 2699"/>
                    <a:gd name="T87" fmla="*/ 3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689">
                      <a:moveTo>
                        <a:pt x="69" y="0"/>
                      </a:moveTo>
                      <a:lnTo>
                        <a:pt x="88" y="1"/>
                      </a:lnTo>
                      <a:lnTo>
                        <a:pt x="106" y="7"/>
                      </a:lnTo>
                      <a:lnTo>
                        <a:pt x="170" y="39"/>
                      </a:lnTo>
                      <a:lnTo>
                        <a:pt x="239" y="68"/>
                      </a:lnTo>
                      <a:lnTo>
                        <a:pt x="312" y="95"/>
                      </a:lnTo>
                      <a:lnTo>
                        <a:pt x="399" y="123"/>
                      </a:lnTo>
                      <a:lnTo>
                        <a:pt x="491" y="149"/>
                      </a:lnTo>
                      <a:lnTo>
                        <a:pt x="587" y="171"/>
                      </a:lnTo>
                      <a:lnTo>
                        <a:pt x="688" y="189"/>
                      </a:lnTo>
                      <a:lnTo>
                        <a:pt x="791" y="206"/>
                      </a:lnTo>
                      <a:lnTo>
                        <a:pt x="898" y="221"/>
                      </a:lnTo>
                      <a:lnTo>
                        <a:pt x="1007" y="231"/>
                      </a:lnTo>
                      <a:lnTo>
                        <a:pt x="1120" y="239"/>
                      </a:lnTo>
                      <a:lnTo>
                        <a:pt x="1234" y="244"/>
                      </a:lnTo>
                      <a:lnTo>
                        <a:pt x="1350" y="245"/>
                      </a:lnTo>
                      <a:lnTo>
                        <a:pt x="1465" y="244"/>
                      </a:lnTo>
                      <a:lnTo>
                        <a:pt x="1580" y="239"/>
                      </a:lnTo>
                      <a:lnTo>
                        <a:pt x="1692" y="231"/>
                      </a:lnTo>
                      <a:lnTo>
                        <a:pt x="1802" y="221"/>
                      </a:lnTo>
                      <a:lnTo>
                        <a:pt x="1908" y="206"/>
                      </a:lnTo>
                      <a:lnTo>
                        <a:pt x="2012" y="189"/>
                      </a:lnTo>
                      <a:lnTo>
                        <a:pt x="2112" y="171"/>
                      </a:lnTo>
                      <a:lnTo>
                        <a:pt x="2208" y="149"/>
                      </a:lnTo>
                      <a:lnTo>
                        <a:pt x="2300" y="123"/>
                      </a:lnTo>
                      <a:lnTo>
                        <a:pt x="2387" y="95"/>
                      </a:lnTo>
                      <a:lnTo>
                        <a:pt x="2461" y="68"/>
                      </a:lnTo>
                      <a:lnTo>
                        <a:pt x="2530" y="39"/>
                      </a:lnTo>
                      <a:lnTo>
                        <a:pt x="2594" y="7"/>
                      </a:lnTo>
                      <a:lnTo>
                        <a:pt x="2613" y="1"/>
                      </a:lnTo>
                      <a:lnTo>
                        <a:pt x="2630" y="0"/>
                      </a:lnTo>
                      <a:lnTo>
                        <a:pt x="2648" y="3"/>
                      </a:lnTo>
                      <a:lnTo>
                        <a:pt x="2665" y="9"/>
                      </a:lnTo>
                      <a:lnTo>
                        <a:pt x="2679" y="21"/>
                      </a:lnTo>
                      <a:lnTo>
                        <a:pt x="2690" y="34"/>
                      </a:lnTo>
                      <a:lnTo>
                        <a:pt x="2696" y="52"/>
                      </a:lnTo>
                      <a:lnTo>
                        <a:pt x="2699" y="71"/>
                      </a:lnTo>
                      <a:lnTo>
                        <a:pt x="2699" y="224"/>
                      </a:lnTo>
                      <a:lnTo>
                        <a:pt x="2695" y="259"/>
                      </a:lnTo>
                      <a:lnTo>
                        <a:pt x="2685" y="293"/>
                      </a:lnTo>
                      <a:lnTo>
                        <a:pt x="2667" y="327"/>
                      </a:lnTo>
                      <a:lnTo>
                        <a:pt x="2642" y="358"/>
                      </a:lnTo>
                      <a:lnTo>
                        <a:pt x="2611" y="389"/>
                      </a:lnTo>
                      <a:lnTo>
                        <a:pt x="2574" y="420"/>
                      </a:lnTo>
                      <a:lnTo>
                        <a:pt x="2531" y="449"/>
                      </a:lnTo>
                      <a:lnTo>
                        <a:pt x="2482" y="477"/>
                      </a:lnTo>
                      <a:lnTo>
                        <a:pt x="2428" y="504"/>
                      </a:lnTo>
                      <a:lnTo>
                        <a:pt x="2368" y="529"/>
                      </a:lnTo>
                      <a:lnTo>
                        <a:pt x="2304" y="553"/>
                      </a:lnTo>
                      <a:lnTo>
                        <a:pt x="2235" y="575"/>
                      </a:lnTo>
                      <a:lnTo>
                        <a:pt x="2162" y="596"/>
                      </a:lnTo>
                      <a:lnTo>
                        <a:pt x="2085" y="615"/>
                      </a:lnTo>
                      <a:lnTo>
                        <a:pt x="2003" y="631"/>
                      </a:lnTo>
                      <a:lnTo>
                        <a:pt x="1919" y="646"/>
                      </a:lnTo>
                      <a:lnTo>
                        <a:pt x="1831" y="659"/>
                      </a:lnTo>
                      <a:lnTo>
                        <a:pt x="1740" y="669"/>
                      </a:lnTo>
                      <a:lnTo>
                        <a:pt x="1646" y="677"/>
                      </a:lnTo>
                      <a:lnTo>
                        <a:pt x="1549" y="684"/>
                      </a:lnTo>
                      <a:lnTo>
                        <a:pt x="1451" y="688"/>
                      </a:lnTo>
                      <a:lnTo>
                        <a:pt x="1350" y="689"/>
                      </a:lnTo>
                      <a:lnTo>
                        <a:pt x="1249" y="688"/>
                      </a:lnTo>
                      <a:lnTo>
                        <a:pt x="1151" y="684"/>
                      </a:lnTo>
                      <a:lnTo>
                        <a:pt x="1054" y="677"/>
                      </a:lnTo>
                      <a:lnTo>
                        <a:pt x="960" y="669"/>
                      </a:lnTo>
                      <a:lnTo>
                        <a:pt x="868" y="659"/>
                      </a:lnTo>
                      <a:lnTo>
                        <a:pt x="781" y="646"/>
                      </a:lnTo>
                      <a:lnTo>
                        <a:pt x="696" y="631"/>
                      </a:lnTo>
                      <a:lnTo>
                        <a:pt x="614" y="615"/>
                      </a:lnTo>
                      <a:lnTo>
                        <a:pt x="538" y="596"/>
                      </a:lnTo>
                      <a:lnTo>
                        <a:pt x="464" y="575"/>
                      </a:lnTo>
                      <a:lnTo>
                        <a:pt x="396" y="553"/>
                      </a:lnTo>
                      <a:lnTo>
                        <a:pt x="331" y="529"/>
                      </a:lnTo>
                      <a:lnTo>
                        <a:pt x="272" y="504"/>
                      </a:lnTo>
                      <a:lnTo>
                        <a:pt x="217" y="477"/>
                      </a:lnTo>
                      <a:lnTo>
                        <a:pt x="169" y="449"/>
                      </a:lnTo>
                      <a:lnTo>
                        <a:pt x="125" y="420"/>
                      </a:lnTo>
                      <a:lnTo>
                        <a:pt x="89" y="389"/>
                      </a:lnTo>
                      <a:lnTo>
                        <a:pt x="57" y="358"/>
                      </a:lnTo>
                      <a:lnTo>
                        <a:pt x="32" y="327"/>
                      </a:lnTo>
                      <a:lnTo>
                        <a:pt x="15" y="293"/>
                      </a:lnTo>
                      <a:lnTo>
                        <a:pt x="4" y="259"/>
                      </a:lnTo>
                      <a:lnTo>
                        <a:pt x="0" y="224"/>
                      </a:lnTo>
                      <a:lnTo>
                        <a:pt x="0" y="71"/>
                      </a:lnTo>
                      <a:lnTo>
                        <a:pt x="3" y="52"/>
                      </a:lnTo>
                      <a:lnTo>
                        <a:pt x="10" y="34"/>
                      </a:lnTo>
                      <a:lnTo>
                        <a:pt x="21" y="21"/>
                      </a:lnTo>
                      <a:lnTo>
                        <a:pt x="35" y="9"/>
                      </a:lnTo>
                      <a:lnTo>
                        <a:pt x="51" y="3"/>
                      </a:lnTo>
                      <a:lnTo>
                        <a:pt x="69" y="0"/>
                      </a:lnTo>
                      <a:close/>
                    </a:path>
                  </a:pathLst>
                </a:custGeom>
                <a:solidFill>
                  <a:schemeClr val="accent4"/>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grpSp>
        </p:grpSp>
      </p:grpSp>
      <p:grpSp>
        <p:nvGrpSpPr>
          <p:cNvPr id="13" name="Group 12"/>
          <p:cNvGrpSpPr/>
          <p:nvPr/>
        </p:nvGrpSpPr>
        <p:grpSpPr>
          <a:xfrm>
            <a:off x="2540923" y="2192991"/>
            <a:ext cx="1263346" cy="1936651"/>
            <a:chOff x="3172646" y="2740879"/>
            <a:chExt cx="1580005" cy="2422077"/>
          </a:xfrm>
        </p:grpSpPr>
        <p:sp>
          <p:nvSpPr>
            <p:cNvPr id="64" name="TextBox 63"/>
            <p:cNvSpPr txBox="1"/>
            <p:nvPr/>
          </p:nvSpPr>
          <p:spPr>
            <a:xfrm>
              <a:off x="3192626" y="4181234"/>
              <a:ext cx="833299" cy="577382"/>
            </a:xfrm>
            <a:prstGeom prst="rect">
              <a:avLst/>
            </a:prstGeom>
            <a:noFill/>
          </p:spPr>
          <p:txBody>
            <a:bodyPr wrap="square" rtlCol="0">
              <a:spAutoFit/>
            </a:bodyPr>
            <a:lstStyle/>
            <a:p>
              <a:pPr defTabSz="731082">
                <a:defRPr/>
              </a:pPr>
              <a:r>
                <a:rPr lang="en-US" sz="800" kern="0" dirty="0">
                  <a:solidFill>
                    <a:sysClr val="windowText" lastClr="000000"/>
                  </a:solidFill>
                </a:rPr>
                <a:t>Root disk</a:t>
              </a:r>
            </a:p>
            <a:p>
              <a:pPr defTabSz="731082">
                <a:defRPr/>
              </a:pPr>
              <a:r>
                <a:rPr lang="en-US" sz="800" kern="0" dirty="0">
                  <a:solidFill>
                    <a:sysClr val="windowText" lastClr="000000"/>
                  </a:solidFill>
                </a:rPr>
                <a:t>140GB GP2</a:t>
              </a:r>
            </a:p>
          </p:txBody>
        </p:sp>
        <p:sp>
          <p:nvSpPr>
            <p:cNvPr id="65" name="TextBox 64"/>
            <p:cNvSpPr txBox="1"/>
            <p:nvPr/>
          </p:nvSpPr>
          <p:spPr>
            <a:xfrm>
              <a:off x="3852451" y="4181234"/>
              <a:ext cx="900200" cy="731350"/>
            </a:xfrm>
            <a:prstGeom prst="rect">
              <a:avLst/>
            </a:prstGeom>
            <a:noFill/>
          </p:spPr>
          <p:txBody>
            <a:bodyPr wrap="square" rtlCol="0">
              <a:spAutoFit/>
            </a:bodyPr>
            <a:lstStyle/>
            <a:p>
              <a:pPr defTabSz="731082">
                <a:defRPr/>
              </a:pPr>
              <a:r>
                <a:rPr lang="en-US" sz="800" kern="0" dirty="0">
                  <a:solidFill>
                    <a:sysClr val="windowText" lastClr="000000"/>
                  </a:solidFill>
                </a:rPr>
                <a:t>Boot disk</a:t>
              </a:r>
            </a:p>
            <a:p>
              <a:pPr defTabSz="731082">
                <a:defRPr/>
              </a:pPr>
              <a:r>
                <a:rPr lang="en-US" sz="800" kern="0" dirty="0">
                  <a:solidFill>
                    <a:sysClr val="windowText" lastClr="000000"/>
                  </a:solidFill>
                </a:rPr>
                <a:t>42 GB PIOPS 1250</a:t>
              </a:r>
            </a:p>
          </p:txBody>
        </p:sp>
        <p:sp>
          <p:nvSpPr>
            <p:cNvPr id="66" name="Right Brace 65"/>
            <p:cNvSpPr/>
            <p:nvPr/>
          </p:nvSpPr>
          <p:spPr>
            <a:xfrm rot="5400000">
              <a:off x="3813875" y="4040476"/>
              <a:ext cx="187057" cy="14695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731082">
                <a:defRPr/>
              </a:pPr>
              <a:endParaRPr lang="en-US" sz="1438" kern="0">
                <a:solidFill>
                  <a:sysClr val="windowText" lastClr="000000"/>
                </a:solidFill>
              </a:endParaRPr>
            </a:p>
          </p:txBody>
        </p:sp>
        <p:sp>
          <p:nvSpPr>
            <p:cNvPr id="67" name="TextBox 66"/>
            <p:cNvSpPr txBox="1"/>
            <p:nvPr/>
          </p:nvSpPr>
          <p:spPr>
            <a:xfrm>
              <a:off x="3256879" y="4862717"/>
              <a:ext cx="1267983" cy="300239"/>
            </a:xfrm>
            <a:prstGeom prst="rect">
              <a:avLst/>
            </a:prstGeom>
            <a:noFill/>
          </p:spPr>
          <p:txBody>
            <a:bodyPr wrap="square" rtlCol="0">
              <a:spAutoFit/>
            </a:bodyPr>
            <a:lstStyle/>
            <a:p>
              <a:pPr algn="ctr" defTabSz="731082">
                <a:defRPr/>
              </a:pPr>
              <a:r>
                <a:rPr lang="en-US" sz="960" kern="0" dirty="0">
                  <a:solidFill>
                    <a:sysClr val="windowText" lastClr="000000"/>
                  </a:solidFill>
                </a:rPr>
                <a:t>System Disks</a:t>
              </a:r>
            </a:p>
          </p:txBody>
        </p:sp>
        <p:sp>
          <p:nvSpPr>
            <p:cNvPr id="76" name="Rounded Rectangle 75"/>
            <p:cNvSpPr/>
            <p:nvPr/>
          </p:nvSpPr>
          <p:spPr>
            <a:xfrm>
              <a:off x="3190238" y="3321517"/>
              <a:ext cx="1451925" cy="8130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082">
                <a:defRPr/>
              </a:pPr>
              <a:endParaRPr lang="en-US" sz="1438" kern="0" dirty="0" err="1">
                <a:solidFill>
                  <a:sysClr val="windowText" lastClr="000000"/>
                </a:solidFill>
              </a:endParaRPr>
            </a:p>
          </p:txBody>
        </p:sp>
        <p:cxnSp>
          <p:nvCxnSpPr>
            <p:cNvPr id="79" name="Straight Connector 78"/>
            <p:cNvCxnSpPr/>
            <p:nvPr/>
          </p:nvCxnSpPr>
          <p:spPr>
            <a:xfrm>
              <a:off x="3581591" y="2740879"/>
              <a:ext cx="1026564" cy="610464"/>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87" name="Group 55"/>
            <p:cNvGrpSpPr>
              <a:grpSpLocks noChangeAspect="1"/>
            </p:cNvGrpSpPr>
            <p:nvPr/>
          </p:nvGrpSpPr>
          <p:grpSpPr bwMode="auto">
            <a:xfrm>
              <a:off x="3414558" y="3545344"/>
              <a:ext cx="303844" cy="387570"/>
              <a:chOff x="2328" y="1971"/>
              <a:chExt cx="450" cy="574"/>
            </a:xfrm>
          </p:grpSpPr>
          <p:sp>
            <p:nvSpPr>
              <p:cNvPr id="88" name="Freeform 57"/>
              <p:cNvSpPr>
                <a:spLocks/>
              </p:cNvSpPr>
              <p:nvPr/>
            </p:nvSpPr>
            <p:spPr bwMode="auto">
              <a:xfrm>
                <a:off x="2328" y="2284"/>
                <a:ext cx="450" cy="133"/>
              </a:xfrm>
              <a:custGeom>
                <a:avLst/>
                <a:gdLst>
                  <a:gd name="T0" fmla="*/ 88 w 2699"/>
                  <a:gd name="T1" fmla="*/ 1 h 797"/>
                  <a:gd name="T2" fmla="*/ 170 w 2699"/>
                  <a:gd name="T3" fmla="*/ 40 h 797"/>
                  <a:gd name="T4" fmla="*/ 312 w 2699"/>
                  <a:gd name="T5" fmla="*/ 96 h 797"/>
                  <a:gd name="T6" fmla="*/ 491 w 2699"/>
                  <a:gd name="T7" fmla="*/ 149 h 797"/>
                  <a:gd name="T8" fmla="*/ 688 w 2699"/>
                  <a:gd name="T9" fmla="*/ 191 h 797"/>
                  <a:gd name="T10" fmla="*/ 898 w 2699"/>
                  <a:gd name="T11" fmla="*/ 221 h 797"/>
                  <a:gd name="T12" fmla="*/ 1120 w 2699"/>
                  <a:gd name="T13" fmla="*/ 240 h 797"/>
                  <a:gd name="T14" fmla="*/ 1350 w 2699"/>
                  <a:gd name="T15" fmla="*/ 246 h 797"/>
                  <a:gd name="T16" fmla="*/ 1580 w 2699"/>
                  <a:gd name="T17" fmla="*/ 240 h 797"/>
                  <a:gd name="T18" fmla="*/ 1802 w 2699"/>
                  <a:gd name="T19" fmla="*/ 221 h 797"/>
                  <a:gd name="T20" fmla="*/ 2012 w 2699"/>
                  <a:gd name="T21" fmla="*/ 191 h 797"/>
                  <a:gd name="T22" fmla="*/ 2208 w 2699"/>
                  <a:gd name="T23" fmla="*/ 149 h 797"/>
                  <a:gd name="T24" fmla="*/ 2387 w 2699"/>
                  <a:gd name="T25" fmla="*/ 96 h 797"/>
                  <a:gd name="T26" fmla="*/ 2530 w 2699"/>
                  <a:gd name="T27" fmla="*/ 40 h 797"/>
                  <a:gd name="T28" fmla="*/ 2613 w 2699"/>
                  <a:gd name="T29" fmla="*/ 1 h 797"/>
                  <a:gd name="T30" fmla="*/ 2648 w 2699"/>
                  <a:gd name="T31" fmla="*/ 4 h 797"/>
                  <a:gd name="T32" fmla="*/ 2679 w 2699"/>
                  <a:gd name="T33" fmla="*/ 21 h 797"/>
                  <a:gd name="T34" fmla="*/ 2696 w 2699"/>
                  <a:gd name="T35" fmla="*/ 53 h 797"/>
                  <a:gd name="T36" fmla="*/ 2699 w 2699"/>
                  <a:gd name="T37" fmla="*/ 332 h 797"/>
                  <a:gd name="T38" fmla="*/ 2685 w 2699"/>
                  <a:gd name="T39" fmla="*/ 401 h 797"/>
                  <a:gd name="T40" fmla="*/ 2642 w 2699"/>
                  <a:gd name="T41" fmla="*/ 467 h 797"/>
                  <a:gd name="T42" fmla="*/ 2574 w 2699"/>
                  <a:gd name="T43" fmla="*/ 528 h 797"/>
                  <a:gd name="T44" fmla="*/ 2482 w 2699"/>
                  <a:gd name="T45" fmla="*/ 586 h 797"/>
                  <a:gd name="T46" fmla="*/ 2368 w 2699"/>
                  <a:gd name="T47" fmla="*/ 637 h 797"/>
                  <a:gd name="T48" fmla="*/ 2235 w 2699"/>
                  <a:gd name="T49" fmla="*/ 683 h 797"/>
                  <a:gd name="T50" fmla="*/ 2085 w 2699"/>
                  <a:gd name="T51" fmla="*/ 723 h 797"/>
                  <a:gd name="T52" fmla="*/ 1919 w 2699"/>
                  <a:gd name="T53" fmla="*/ 754 h 797"/>
                  <a:gd name="T54" fmla="*/ 1740 w 2699"/>
                  <a:gd name="T55" fmla="*/ 777 h 797"/>
                  <a:gd name="T56" fmla="*/ 1549 w 2699"/>
                  <a:gd name="T57" fmla="*/ 792 h 797"/>
                  <a:gd name="T58" fmla="*/ 1350 w 2699"/>
                  <a:gd name="T59" fmla="*/ 797 h 797"/>
                  <a:gd name="T60" fmla="*/ 1151 w 2699"/>
                  <a:gd name="T61" fmla="*/ 792 h 797"/>
                  <a:gd name="T62" fmla="*/ 960 w 2699"/>
                  <a:gd name="T63" fmla="*/ 777 h 797"/>
                  <a:gd name="T64" fmla="*/ 781 w 2699"/>
                  <a:gd name="T65" fmla="*/ 754 h 797"/>
                  <a:gd name="T66" fmla="*/ 614 w 2699"/>
                  <a:gd name="T67" fmla="*/ 723 h 797"/>
                  <a:gd name="T68" fmla="*/ 464 w 2699"/>
                  <a:gd name="T69" fmla="*/ 683 h 797"/>
                  <a:gd name="T70" fmla="*/ 331 w 2699"/>
                  <a:gd name="T71" fmla="*/ 637 h 797"/>
                  <a:gd name="T72" fmla="*/ 217 w 2699"/>
                  <a:gd name="T73" fmla="*/ 586 h 797"/>
                  <a:gd name="T74" fmla="*/ 125 w 2699"/>
                  <a:gd name="T75" fmla="*/ 528 h 797"/>
                  <a:gd name="T76" fmla="*/ 57 w 2699"/>
                  <a:gd name="T77" fmla="*/ 467 h 797"/>
                  <a:gd name="T78" fmla="*/ 15 w 2699"/>
                  <a:gd name="T79" fmla="*/ 401 h 797"/>
                  <a:gd name="T80" fmla="*/ 0 w 2699"/>
                  <a:gd name="T81" fmla="*/ 332 h 797"/>
                  <a:gd name="T82" fmla="*/ 3 w 2699"/>
                  <a:gd name="T83" fmla="*/ 53 h 797"/>
                  <a:gd name="T84" fmla="*/ 21 w 2699"/>
                  <a:gd name="T85" fmla="*/ 21 h 797"/>
                  <a:gd name="T86" fmla="*/ 51 w 2699"/>
                  <a:gd name="T87" fmla="*/ 4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797">
                    <a:moveTo>
                      <a:pt x="69" y="0"/>
                    </a:moveTo>
                    <a:lnTo>
                      <a:pt x="88" y="1"/>
                    </a:lnTo>
                    <a:lnTo>
                      <a:pt x="106" y="9"/>
                    </a:lnTo>
                    <a:lnTo>
                      <a:pt x="170" y="40"/>
                    </a:lnTo>
                    <a:lnTo>
                      <a:pt x="239" y="68"/>
                    </a:lnTo>
                    <a:lnTo>
                      <a:pt x="312" y="96"/>
                    </a:lnTo>
                    <a:lnTo>
                      <a:pt x="399" y="124"/>
                    </a:lnTo>
                    <a:lnTo>
                      <a:pt x="491" y="149"/>
                    </a:lnTo>
                    <a:lnTo>
                      <a:pt x="587" y="171"/>
                    </a:lnTo>
                    <a:lnTo>
                      <a:pt x="688" y="191"/>
                    </a:lnTo>
                    <a:lnTo>
                      <a:pt x="791" y="208"/>
                    </a:lnTo>
                    <a:lnTo>
                      <a:pt x="898" y="221"/>
                    </a:lnTo>
                    <a:lnTo>
                      <a:pt x="1007" y="232"/>
                    </a:lnTo>
                    <a:lnTo>
                      <a:pt x="1120" y="240"/>
                    </a:lnTo>
                    <a:lnTo>
                      <a:pt x="1234" y="244"/>
                    </a:lnTo>
                    <a:lnTo>
                      <a:pt x="1350" y="246"/>
                    </a:lnTo>
                    <a:lnTo>
                      <a:pt x="1465" y="244"/>
                    </a:lnTo>
                    <a:lnTo>
                      <a:pt x="1580" y="240"/>
                    </a:lnTo>
                    <a:lnTo>
                      <a:pt x="1692" y="232"/>
                    </a:lnTo>
                    <a:lnTo>
                      <a:pt x="1802" y="221"/>
                    </a:lnTo>
                    <a:lnTo>
                      <a:pt x="1908" y="208"/>
                    </a:lnTo>
                    <a:lnTo>
                      <a:pt x="2012" y="191"/>
                    </a:lnTo>
                    <a:lnTo>
                      <a:pt x="2112" y="171"/>
                    </a:lnTo>
                    <a:lnTo>
                      <a:pt x="2208" y="149"/>
                    </a:lnTo>
                    <a:lnTo>
                      <a:pt x="2300" y="124"/>
                    </a:lnTo>
                    <a:lnTo>
                      <a:pt x="2387" y="96"/>
                    </a:lnTo>
                    <a:lnTo>
                      <a:pt x="2461" y="68"/>
                    </a:lnTo>
                    <a:lnTo>
                      <a:pt x="2530" y="40"/>
                    </a:lnTo>
                    <a:lnTo>
                      <a:pt x="2594" y="9"/>
                    </a:lnTo>
                    <a:lnTo>
                      <a:pt x="2613" y="1"/>
                    </a:lnTo>
                    <a:lnTo>
                      <a:pt x="2630" y="0"/>
                    </a:lnTo>
                    <a:lnTo>
                      <a:pt x="2648" y="4"/>
                    </a:lnTo>
                    <a:lnTo>
                      <a:pt x="2665" y="11"/>
                    </a:lnTo>
                    <a:lnTo>
                      <a:pt x="2679" y="21"/>
                    </a:lnTo>
                    <a:lnTo>
                      <a:pt x="2690" y="36"/>
                    </a:lnTo>
                    <a:lnTo>
                      <a:pt x="2696" y="53"/>
                    </a:lnTo>
                    <a:lnTo>
                      <a:pt x="2699" y="72"/>
                    </a:lnTo>
                    <a:lnTo>
                      <a:pt x="2699" y="332"/>
                    </a:lnTo>
                    <a:lnTo>
                      <a:pt x="2695" y="367"/>
                    </a:lnTo>
                    <a:lnTo>
                      <a:pt x="2685" y="401"/>
                    </a:lnTo>
                    <a:lnTo>
                      <a:pt x="2667" y="435"/>
                    </a:lnTo>
                    <a:lnTo>
                      <a:pt x="2642" y="467"/>
                    </a:lnTo>
                    <a:lnTo>
                      <a:pt x="2611" y="498"/>
                    </a:lnTo>
                    <a:lnTo>
                      <a:pt x="2574" y="528"/>
                    </a:lnTo>
                    <a:lnTo>
                      <a:pt x="2531" y="558"/>
                    </a:lnTo>
                    <a:lnTo>
                      <a:pt x="2482" y="586"/>
                    </a:lnTo>
                    <a:lnTo>
                      <a:pt x="2428" y="612"/>
                    </a:lnTo>
                    <a:lnTo>
                      <a:pt x="2368" y="637"/>
                    </a:lnTo>
                    <a:lnTo>
                      <a:pt x="2304" y="661"/>
                    </a:lnTo>
                    <a:lnTo>
                      <a:pt x="2235" y="683"/>
                    </a:lnTo>
                    <a:lnTo>
                      <a:pt x="2162" y="704"/>
                    </a:lnTo>
                    <a:lnTo>
                      <a:pt x="2085" y="723"/>
                    </a:lnTo>
                    <a:lnTo>
                      <a:pt x="2003" y="740"/>
                    </a:lnTo>
                    <a:lnTo>
                      <a:pt x="1919" y="754"/>
                    </a:lnTo>
                    <a:lnTo>
                      <a:pt x="1831" y="767"/>
                    </a:lnTo>
                    <a:lnTo>
                      <a:pt x="1740" y="777"/>
                    </a:lnTo>
                    <a:lnTo>
                      <a:pt x="1646" y="786"/>
                    </a:lnTo>
                    <a:lnTo>
                      <a:pt x="1549" y="792"/>
                    </a:lnTo>
                    <a:lnTo>
                      <a:pt x="1451" y="796"/>
                    </a:lnTo>
                    <a:lnTo>
                      <a:pt x="1350" y="797"/>
                    </a:lnTo>
                    <a:lnTo>
                      <a:pt x="1249" y="796"/>
                    </a:lnTo>
                    <a:lnTo>
                      <a:pt x="1151" y="792"/>
                    </a:lnTo>
                    <a:lnTo>
                      <a:pt x="1054" y="786"/>
                    </a:lnTo>
                    <a:lnTo>
                      <a:pt x="960" y="777"/>
                    </a:lnTo>
                    <a:lnTo>
                      <a:pt x="868" y="767"/>
                    </a:lnTo>
                    <a:lnTo>
                      <a:pt x="781" y="754"/>
                    </a:lnTo>
                    <a:lnTo>
                      <a:pt x="696" y="740"/>
                    </a:lnTo>
                    <a:lnTo>
                      <a:pt x="614" y="723"/>
                    </a:lnTo>
                    <a:lnTo>
                      <a:pt x="538" y="704"/>
                    </a:lnTo>
                    <a:lnTo>
                      <a:pt x="464" y="683"/>
                    </a:lnTo>
                    <a:lnTo>
                      <a:pt x="396" y="661"/>
                    </a:lnTo>
                    <a:lnTo>
                      <a:pt x="331" y="637"/>
                    </a:lnTo>
                    <a:lnTo>
                      <a:pt x="272" y="612"/>
                    </a:lnTo>
                    <a:lnTo>
                      <a:pt x="217" y="586"/>
                    </a:lnTo>
                    <a:lnTo>
                      <a:pt x="169" y="558"/>
                    </a:lnTo>
                    <a:lnTo>
                      <a:pt x="125" y="528"/>
                    </a:lnTo>
                    <a:lnTo>
                      <a:pt x="89" y="498"/>
                    </a:lnTo>
                    <a:lnTo>
                      <a:pt x="57" y="467"/>
                    </a:lnTo>
                    <a:lnTo>
                      <a:pt x="32" y="435"/>
                    </a:lnTo>
                    <a:lnTo>
                      <a:pt x="15" y="401"/>
                    </a:lnTo>
                    <a:lnTo>
                      <a:pt x="4" y="367"/>
                    </a:lnTo>
                    <a:lnTo>
                      <a:pt x="0" y="332"/>
                    </a:lnTo>
                    <a:lnTo>
                      <a:pt x="0" y="72"/>
                    </a:lnTo>
                    <a:lnTo>
                      <a:pt x="3" y="53"/>
                    </a:lnTo>
                    <a:lnTo>
                      <a:pt x="10" y="36"/>
                    </a:lnTo>
                    <a:lnTo>
                      <a:pt x="21" y="21"/>
                    </a:lnTo>
                    <a:lnTo>
                      <a:pt x="35" y="11"/>
                    </a:lnTo>
                    <a:lnTo>
                      <a:pt x="51" y="4"/>
                    </a:lnTo>
                    <a:lnTo>
                      <a:pt x="69" y="0"/>
                    </a:lnTo>
                    <a:close/>
                  </a:path>
                </a:pathLst>
              </a:custGeom>
              <a:solidFill>
                <a:schemeClr val="accent1">
                  <a:lumMod val="75000"/>
                </a:schemeClr>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sp>
            <p:nvSpPr>
              <p:cNvPr id="89" name="Freeform 58"/>
              <p:cNvSpPr>
                <a:spLocks/>
              </p:cNvSpPr>
              <p:nvPr/>
            </p:nvSpPr>
            <p:spPr bwMode="auto">
              <a:xfrm>
                <a:off x="2328" y="2138"/>
                <a:ext cx="450" cy="133"/>
              </a:xfrm>
              <a:custGeom>
                <a:avLst/>
                <a:gdLst>
                  <a:gd name="T0" fmla="*/ 2648 w 2699"/>
                  <a:gd name="T1" fmla="*/ 3 h 797"/>
                  <a:gd name="T2" fmla="*/ 2679 w 2699"/>
                  <a:gd name="T3" fmla="*/ 21 h 797"/>
                  <a:gd name="T4" fmla="*/ 2696 w 2699"/>
                  <a:gd name="T5" fmla="*/ 52 h 797"/>
                  <a:gd name="T6" fmla="*/ 2699 w 2699"/>
                  <a:gd name="T7" fmla="*/ 333 h 797"/>
                  <a:gd name="T8" fmla="*/ 2685 w 2699"/>
                  <a:gd name="T9" fmla="*/ 401 h 797"/>
                  <a:gd name="T10" fmla="*/ 2642 w 2699"/>
                  <a:gd name="T11" fmla="*/ 467 h 797"/>
                  <a:gd name="T12" fmla="*/ 2574 w 2699"/>
                  <a:gd name="T13" fmla="*/ 529 h 797"/>
                  <a:gd name="T14" fmla="*/ 2482 w 2699"/>
                  <a:gd name="T15" fmla="*/ 585 h 797"/>
                  <a:gd name="T16" fmla="*/ 2368 w 2699"/>
                  <a:gd name="T17" fmla="*/ 638 h 797"/>
                  <a:gd name="T18" fmla="*/ 2235 w 2699"/>
                  <a:gd name="T19" fmla="*/ 684 h 797"/>
                  <a:gd name="T20" fmla="*/ 2085 w 2699"/>
                  <a:gd name="T21" fmla="*/ 722 h 797"/>
                  <a:gd name="T22" fmla="*/ 1919 w 2699"/>
                  <a:gd name="T23" fmla="*/ 754 h 797"/>
                  <a:gd name="T24" fmla="*/ 1740 w 2699"/>
                  <a:gd name="T25" fmla="*/ 778 h 797"/>
                  <a:gd name="T26" fmla="*/ 1549 w 2699"/>
                  <a:gd name="T27" fmla="*/ 793 h 797"/>
                  <a:gd name="T28" fmla="*/ 1350 w 2699"/>
                  <a:gd name="T29" fmla="*/ 797 h 797"/>
                  <a:gd name="T30" fmla="*/ 1151 w 2699"/>
                  <a:gd name="T31" fmla="*/ 793 h 797"/>
                  <a:gd name="T32" fmla="*/ 960 w 2699"/>
                  <a:gd name="T33" fmla="*/ 778 h 797"/>
                  <a:gd name="T34" fmla="*/ 781 w 2699"/>
                  <a:gd name="T35" fmla="*/ 754 h 797"/>
                  <a:gd name="T36" fmla="*/ 614 w 2699"/>
                  <a:gd name="T37" fmla="*/ 722 h 797"/>
                  <a:gd name="T38" fmla="*/ 464 w 2699"/>
                  <a:gd name="T39" fmla="*/ 684 h 797"/>
                  <a:gd name="T40" fmla="*/ 331 w 2699"/>
                  <a:gd name="T41" fmla="*/ 638 h 797"/>
                  <a:gd name="T42" fmla="*/ 217 w 2699"/>
                  <a:gd name="T43" fmla="*/ 585 h 797"/>
                  <a:gd name="T44" fmla="*/ 125 w 2699"/>
                  <a:gd name="T45" fmla="*/ 529 h 797"/>
                  <a:gd name="T46" fmla="*/ 57 w 2699"/>
                  <a:gd name="T47" fmla="*/ 467 h 797"/>
                  <a:gd name="T48" fmla="*/ 15 w 2699"/>
                  <a:gd name="T49" fmla="*/ 401 h 797"/>
                  <a:gd name="T50" fmla="*/ 0 w 2699"/>
                  <a:gd name="T51" fmla="*/ 333 h 797"/>
                  <a:gd name="T52" fmla="*/ 3 w 2699"/>
                  <a:gd name="T53" fmla="*/ 52 h 797"/>
                  <a:gd name="T54" fmla="*/ 21 w 2699"/>
                  <a:gd name="T55" fmla="*/ 21 h 797"/>
                  <a:gd name="T56" fmla="*/ 51 w 2699"/>
                  <a:gd name="T57" fmla="*/ 3 h 797"/>
                  <a:gd name="T58" fmla="*/ 88 w 2699"/>
                  <a:gd name="T59" fmla="*/ 2 h 797"/>
                  <a:gd name="T60" fmla="*/ 170 w 2699"/>
                  <a:gd name="T61" fmla="*/ 40 h 797"/>
                  <a:gd name="T62" fmla="*/ 312 w 2699"/>
                  <a:gd name="T63" fmla="*/ 96 h 797"/>
                  <a:gd name="T64" fmla="*/ 491 w 2699"/>
                  <a:gd name="T65" fmla="*/ 149 h 797"/>
                  <a:gd name="T66" fmla="*/ 688 w 2699"/>
                  <a:gd name="T67" fmla="*/ 190 h 797"/>
                  <a:gd name="T68" fmla="*/ 898 w 2699"/>
                  <a:gd name="T69" fmla="*/ 221 h 797"/>
                  <a:gd name="T70" fmla="*/ 1120 w 2699"/>
                  <a:gd name="T71" fmla="*/ 240 h 797"/>
                  <a:gd name="T72" fmla="*/ 1350 w 2699"/>
                  <a:gd name="T73" fmla="*/ 246 h 797"/>
                  <a:gd name="T74" fmla="*/ 1580 w 2699"/>
                  <a:gd name="T75" fmla="*/ 240 h 797"/>
                  <a:gd name="T76" fmla="*/ 1802 w 2699"/>
                  <a:gd name="T77" fmla="*/ 221 h 797"/>
                  <a:gd name="T78" fmla="*/ 2012 w 2699"/>
                  <a:gd name="T79" fmla="*/ 190 h 797"/>
                  <a:gd name="T80" fmla="*/ 2208 w 2699"/>
                  <a:gd name="T81" fmla="*/ 149 h 797"/>
                  <a:gd name="T82" fmla="*/ 2387 w 2699"/>
                  <a:gd name="T83" fmla="*/ 96 h 797"/>
                  <a:gd name="T84" fmla="*/ 2530 w 2699"/>
                  <a:gd name="T85" fmla="*/ 40 h 797"/>
                  <a:gd name="T86" fmla="*/ 2613 w 2699"/>
                  <a:gd name="T87" fmla="*/ 2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797">
                    <a:moveTo>
                      <a:pt x="2630" y="0"/>
                    </a:moveTo>
                    <a:lnTo>
                      <a:pt x="2648" y="3"/>
                    </a:lnTo>
                    <a:lnTo>
                      <a:pt x="2665" y="10"/>
                    </a:lnTo>
                    <a:lnTo>
                      <a:pt x="2679" y="21"/>
                    </a:lnTo>
                    <a:lnTo>
                      <a:pt x="2690" y="35"/>
                    </a:lnTo>
                    <a:lnTo>
                      <a:pt x="2696" y="52"/>
                    </a:lnTo>
                    <a:lnTo>
                      <a:pt x="2699" y="72"/>
                    </a:lnTo>
                    <a:lnTo>
                      <a:pt x="2699" y="333"/>
                    </a:lnTo>
                    <a:lnTo>
                      <a:pt x="2695" y="367"/>
                    </a:lnTo>
                    <a:lnTo>
                      <a:pt x="2685" y="401"/>
                    </a:lnTo>
                    <a:lnTo>
                      <a:pt x="2667" y="434"/>
                    </a:lnTo>
                    <a:lnTo>
                      <a:pt x="2642" y="467"/>
                    </a:lnTo>
                    <a:lnTo>
                      <a:pt x="2611" y="498"/>
                    </a:lnTo>
                    <a:lnTo>
                      <a:pt x="2574" y="529"/>
                    </a:lnTo>
                    <a:lnTo>
                      <a:pt x="2531" y="558"/>
                    </a:lnTo>
                    <a:lnTo>
                      <a:pt x="2482" y="585"/>
                    </a:lnTo>
                    <a:lnTo>
                      <a:pt x="2428" y="613"/>
                    </a:lnTo>
                    <a:lnTo>
                      <a:pt x="2368" y="638"/>
                    </a:lnTo>
                    <a:lnTo>
                      <a:pt x="2304" y="661"/>
                    </a:lnTo>
                    <a:lnTo>
                      <a:pt x="2235" y="684"/>
                    </a:lnTo>
                    <a:lnTo>
                      <a:pt x="2162" y="704"/>
                    </a:lnTo>
                    <a:lnTo>
                      <a:pt x="2085" y="722"/>
                    </a:lnTo>
                    <a:lnTo>
                      <a:pt x="2003" y="739"/>
                    </a:lnTo>
                    <a:lnTo>
                      <a:pt x="1919" y="754"/>
                    </a:lnTo>
                    <a:lnTo>
                      <a:pt x="1831" y="766"/>
                    </a:lnTo>
                    <a:lnTo>
                      <a:pt x="1740" y="778"/>
                    </a:lnTo>
                    <a:lnTo>
                      <a:pt x="1646" y="786"/>
                    </a:lnTo>
                    <a:lnTo>
                      <a:pt x="1549" y="793"/>
                    </a:lnTo>
                    <a:lnTo>
                      <a:pt x="1451" y="796"/>
                    </a:lnTo>
                    <a:lnTo>
                      <a:pt x="1350" y="797"/>
                    </a:lnTo>
                    <a:lnTo>
                      <a:pt x="1249" y="796"/>
                    </a:lnTo>
                    <a:lnTo>
                      <a:pt x="1151" y="793"/>
                    </a:lnTo>
                    <a:lnTo>
                      <a:pt x="1054" y="786"/>
                    </a:lnTo>
                    <a:lnTo>
                      <a:pt x="960" y="778"/>
                    </a:lnTo>
                    <a:lnTo>
                      <a:pt x="868" y="766"/>
                    </a:lnTo>
                    <a:lnTo>
                      <a:pt x="781" y="754"/>
                    </a:lnTo>
                    <a:lnTo>
                      <a:pt x="696" y="739"/>
                    </a:lnTo>
                    <a:lnTo>
                      <a:pt x="614" y="722"/>
                    </a:lnTo>
                    <a:lnTo>
                      <a:pt x="538" y="704"/>
                    </a:lnTo>
                    <a:lnTo>
                      <a:pt x="464" y="684"/>
                    </a:lnTo>
                    <a:lnTo>
                      <a:pt x="396" y="661"/>
                    </a:lnTo>
                    <a:lnTo>
                      <a:pt x="331" y="638"/>
                    </a:lnTo>
                    <a:lnTo>
                      <a:pt x="272" y="613"/>
                    </a:lnTo>
                    <a:lnTo>
                      <a:pt x="217" y="585"/>
                    </a:lnTo>
                    <a:lnTo>
                      <a:pt x="169" y="558"/>
                    </a:lnTo>
                    <a:lnTo>
                      <a:pt x="125" y="529"/>
                    </a:lnTo>
                    <a:lnTo>
                      <a:pt x="89" y="498"/>
                    </a:lnTo>
                    <a:lnTo>
                      <a:pt x="57" y="467"/>
                    </a:lnTo>
                    <a:lnTo>
                      <a:pt x="32" y="434"/>
                    </a:lnTo>
                    <a:lnTo>
                      <a:pt x="15" y="401"/>
                    </a:lnTo>
                    <a:lnTo>
                      <a:pt x="4" y="367"/>
                    </a:lnTo>
                    <a:lnTo>
                      <a:pt x="0" y="333"/>
                    </a:lnTo>
                    <a:lnTo>
                      <a:pt x="0" y="72"/>
                    </a:lnTo>
                    <a:lnTo>
                      <a:pt x="3" y="52"/>
                    </a:lnTo>
                    <a:lnTo>
                      <a:pt x="10" y="35"/>
                    </a:lnTo>
                    <a:lnTo>
                      <a:pt x="21" y="21"/>
                    </a:lnTo>
                    <a:lnTo>
                      <a:pt x="35" y="10"/>
                    </a:lnTo>
                    <a:lnTo>
                      <a:pt x="51" y="3"/>
                    </a:lnTo>
                    <a:lnTo>
                      <a:pt x="69" y="0"/>
                    </a:lnTo>
                    <a:lnTo>
                      <a:pt x="88" y="2"/>
                    </a:lnTo>
                    <a:lnTo>
                      <a:pt x="106" y="8"/>
                    </a:lnTo>
                    <a:lnTo>
                      <a:pt x="170" y="40"/>
                    </a:lnTo>
                    <a:lnTo>
                      <a:pt x="239" y="69"/>
                    </a:lnTo>
                    <a:lnTo>
                      <a:pt x="312" y="96"/>
                    </a:lnTo>
                    <a:lnTo>
                      <a:pt x="399" y="123"/>
                    </a:lnTo>
                    <a:lnTo>
                      <a:pt x="491" y="149"/>
                    </a:lnTo>
                    <a:lnTo>
                      <a:pt x="587" y="171"/>
                    </a:lnTo>
                    <a:lnTo>
                      <a:pt x="688" y="190"/>
                    </a:lnTo>
                    <a:lnTo>
                      <a:pt x="791" y="207"/>
                    </a:lnTo>
                    <a:lnTo>
                      <a:pt x="898" y="221"/>
                    </a:lnTo>
                    <a:lnTo>
                      <a:pt x="1007" y="232"/>
                    </a:lnTo>
                    <a:lnTo>
                      <a:pt x="1120" y="240"/>
                    </a:lnTo>
                    <a:lnTo>
                      <a:pt x="1234" y="245"/>
                    </a:lnTo>
                    <a:lnTo>
                      <a:pt x="1350" y="246"/>
                    </a:lnTo>
                    <a:lnTo>
                      <a:pt x="1465" y="245"/>
                    </a:lnTo>
                    <a:lnTo>
                      <a:pt x="1580" y="240"/>
                    </a:lnTo>
                    <a:lnTo>
                      <a:pt x="1692" y="232"/>
                    </a:lnTo>
                    <a:lnTo>
                      <a:pt x="1802" y="221"/>
                    </a:lnTo>
                    <a:lnTo>
                      <a:pt x="1908" y="207"/>
                    </a:lnTo>
                    <a:lnTo>
                      <a:pt x="2012" y="190"/>
                    </a:lnTo>
                    <a:lnTo>
                      <a:pt x="2112" y="171"/>
                    </a:lnTo>
                    <a:lnTo>
                      <a:pt x="2208" y="149"/>
                    </a:lnTo>
                    <a:lnTo>
                      <a:pt x="2300" y="123"/>
                    </a:lnTo>
                    <a:lnTo>
                      <a:pt x="2387" y="96"/>
                    </a:lnTo>
                    <a:lnTo>
                      <a:pt x="2461" y="69"/>
                    </a:lnTo>
                    <a:lnTo>
                      <a:pt x="2530" y="40"/>
                    </a:lnTo>
                    <a:lnTo>
                      <a:pt x="2594" y="8"/>
                    </a:lnTo>
                    <a:lnTo>
                      <a:pt x="2613" y="2"/>
                    </a:lnTo>
                    <a:lnTo>
                      <a:pt x="2630" y="0"/>
                    </a:lnTo>
                    <a:close/>
                  </a:path>
                </a:pathLst>
              </a:custGeom>
              <a:solidFill>
                <a:schemeClr val="accent1">
                  <a:lumMod val="75000"/>
                </a:schemeClr>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sp>
            <p:nvSpPr>
              <p:cNvPr id="90" name="Freeform 59"/>
              <p:cNvSpPr>
                <a:spLocks noEditPoints="1"/>
              </p:cNvSpPr>
              <p:nvPr/>
            </p:nvSpPr>
            <p:spPr bwMode="auto">
              <a:xfrm>
                <a:off x="2328" y="1971"/>
                <a:ext cx="450" cy="154"/>
              </a:xfrm>
              <a:custGeom>
                <a:avLst/>
                <a:gdLst>
                  <a:gd name="T0" fmla="*/ 1248 w 2699"/>
                  <a:gd name="T1" fmla="*/ 325 h 926"/>
                  <a:gd name="T2" fmla="*/ 1116 w 2699"/>
                  <a:gd name="T3" fmla="*/ 346 h 926"/>
                  <a:gd name="T4" fmla="*/ 1020 w 2699"/>
                  <a:gd name="T5" fmla="*/ 382 h 926"/>
                  <a:gd name="T6" fmla="*/ 972 w 2699"/>
                  <a:gd name="T7" fmla="*/ 426 h 926"/>
                  <a:gd name="T8" fmla="*/ 981 w 2699"/>
                  <a:gd name="T9" fmla="*/ 475 h 926"/>
                  <a:gd name="T10" fmla="*/ 1047 w 2699"/>
                  <a:gd name="T11" fmla="*/ 517 h 926"/>
                  <a:gd name="T12" fmla="*/ 1157 w 2699"/>
                  <a:gd name="T13" fmla="*/ 547 h 926"/>
                  <a:gd name="T14" fmla="*/ 1298 w 2699"/>
                  <a:gd name="T15" fmla="*/ 563 h 926"/>
                  <a:gd name="T16" fmla="*/ 1452 w 2699"/>
                  <a:gd name="T17" fmla="*/ 560 h 926"/>
                  <a:gd name="T18" fmla="*/ 1583 w 2699"/>
                  <a:gd name="T19" fmla="*/ 539 h 926"/>
                  <a:gd name="T20" fmla="*/ 1679 w 2699"/>
                  <a:gd name="T21" fmla="*/ 503 h 926"/>
                  <a:gd name="T22" fmla="*/ 1729 w 2699"/>
                  <a:gd name="T23" fmla="*/ 459 h 926"/>
                  <a:gd name="T24" fmla="*/ 1718 w 2699"/>
                  <a:gd name="T25" fmla="*/ 410 h 926"/>
                  <a:gd name="T26" fmla="*/ 1652 w 2699"/>
                  <a:gd name="T27" fmla="*/ 368 h 926"/>
                  <a:gd name="T28" fmla="*/ 1543 w 2699"/>
                  <a:gd name="T29" fmla="*/ 338 h 926"/>
                  <a:gd name="T30" fmla="*/ 1401 w 2699"/>
                  <a:gd name="T31" fmla="*/ 322 h 926"/>
                  <a:gd name="T32" fmla="*/ 1451 w 2699"/>
                  <a:gd name="T33" fmla="*/ 2 h 926"/>
                  <a:gd name="T34" fmla="*/ 1739 w 2699"/>
                  <a:gd name="T35" fmla="*/ 19 h 926"/>
                  <a:gd name="T36" fmla="*/ 2002 w 2699"/>
                  <a:gd name="T37" fmla="*/ 58 h 926"/>
                  <a:gd name="T38" fmla="*/ 2233 w 2699"/>
                  <a:gd name="T39" fmla="*/ 114 h 926"/>
                  <a:gd name="T40" fmla="*/ 2426 w 2699"/>
                  <a:gd name="T41" fmla="*/ 184 h 926"/>
                  <a:gd name="T42" fmla="*/ 2572 w 2699"/>
                  <a:gd name="T43" fmla="*/ 268 h 926"/>
                  <a:gd name="T44" fmla="*/ 2666 w 2699"/>
                  <a:gd name="T45" fmla="*/ 362 h 926"/>
                  <a:gd name="T46" fmla="*/ 2699 w 2699"/>
                  <a:gd name="T47" fmla="*/ 463 h 926"/>
                  <a:gd name="T48" fmla="*/ 2666 w 2699"/>
                  <a:gd name="T49" fmla="*/ 564 h 926"/>
                  <a:gd name="T50" fmla="*/ 2572 w 2699"/>
                  <a:gd name="T51" fmla="*/ 658 h 926"/>
                  <a:gd name="T52" fmla="*/ 2426 w 2699"/>
                  <a:gd name="T53" fmla="*/ 742 h 926"/>
                  <a:gd name="T54" fmla="*/ 2233 w 2699"/>
                  <a:gd name="T55" fmla="*/ 812 h 926"/>
                  <a:gd name="T56" fmla="*/ 2002 w 2699"/>
                  <a:gd name="T57" fmla="*/ 868 h 926"/>
                  <a:gd name="T58" fmla="*/ 1739 w 2699"/>
                  <a:gd name="T59" fmla="*/ 906 h 926"/>
                  <a:gd name="T60" fmla="*/ 1451 w 2699"/>
                  <a:gd name="T61" fmla="*/ 924 h 926"/>
                  <a:gd name="T62" fmla="*/ 1151 w 2699"/>
                  <a:gd name="T63" fmla="*/ 921 h 926"/>
                  <a:gd name="T64" fmla="*/ 869 w 2699"/>
                  <a:gd name="T65" fmla="*/ 896 h 926"/>
                  <a:gd name="T66" fmla="*/ 617 w 2699"/>
                  <a:gd name="T67" fmla="*/ 851 h 926"/>
                  <a:gd name="T68" fmla="*/ 397 w 2699"/>
                  <a:gd name="T69" fmla="*/ 790 h 926"/>
                  <a:gd name="T70" fmla="*/ 219 w 2699"/>
                  <a:gd name="T71" fmla="*/ 715 h 926"/>
                  <a:gd name="T72" fmla="*/ 90 w 2699"/>
                  <a:gd name="T73" fmla="*/ 628 h 926"/>
                  <a:gd name="T74" fmla="*/ 16 w 2699"/>
                  <a:gd name="T75" fmla="*/ 532 h 926"/>
                  <a:gd name="T76" fmla="*/ 4 w 2699"/>
                  <a:gd name="T77" fmla="*/ 429 h 926"/>
                  <a:gd name="T78" fmla="*/ 58 w 2699"/>
                  <a:gd name="T79" fmla="*/ 329 h 926"/>
                  <a:gd name="T80" fmla="*/ 170 w 2699"/>
                  <a:gd name="T81" fmla="*/ 238 h 926"/>
                  <a:gd name="T82" fmla="*/ 333 w 2699"/>
                  <a:gd name="T83" fmla="*/ 159 h 926"/>
                  <a:gd name="T84" fmla="*/ 539 w 2699"/>
                  <a:gd name="T85" fmla="*/ 93 h 926"/>
                  <a:gd name="T86" fmla="*/ 782 w 2699"/>
                  <a:gd name="T87" fmla="*/ 42 h 926"/>
                  <a:gd name="T88" fmla="*/ 1054 w 2699"/>
                  <a:gd name="T89" fmla="*/ 11 h 926"/>
                  <a:gd name="T90" fmla="*/ 1350 w 2699"/>
                  <a:gd name="T91" fmla="*/ 0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99" h="926">
                    <a:moveTo>
                      <a:pt x="1350" y="321"/>
                    </a:moveTo>
                    <a:lnTo>
                      <a:pt x="1298" y="322"/>
                    </a:lnTo>
                    <a:lnTo>
                      <a:pt x="1248" y="325"/>
                    </a:lnTo>
                    <a:lnTo>
                      <a:pt x="1201" y="330"/>
                    </a:lnTo>
                    <a:lnTo>
                      <a:pt x="1157" y="338"/>
                    </a:lnTo>
                    <a:lnTo>
                      <a:pt x="1116" y="346"/>
                    </a:lnTo>
                    <a:lnTo>
                      <a:pt x="1080" y="357"/>
                    </a:lnTo>
                    <a:lnTo>
                      <a:pt x="1047" y="368"/>
                    </a:lnTo>
                    <a:lnTo>
                      <a:pt x="1020" y="382"/>
                    </a:lnTo>
                    <a:lnTo>
                      <a:pt x="998" y="395"/>
                    </a:lnTo>
                    <a:lnTo>
                      <a:pt x="981" y="410"/>
                    </a:lnTo>
                    <a:lnTo>
                      <a:pt x="972" y="426"/>
                    </a:lnTo>
                    <a:lnTo>
                      <a:pt x="968" y="443"/>
                    </a:lnTo>
                    <a:lnTo>
                      <a:pt x="972" y="459"/>
                    </a:lnTo>
                    <a:lnTo>
                      <a:pt x="981" y="475"/>
                    </a:lnTo>
                    <a:lnTo>
                      <a:pt x="998" y="490"/>
                    </a:lnTo>
                    <a:lnTo>
                      <a:pt x="1020" y="503"/>
                    </a:lnTo>
                    <a:lnTo>
                      <a:pt x="1047" y="517"/>
                    </a:lnTo>
                    <a:lnTo>
                      <a:pt x="1080" y="528"/>
                    </a:lnTo>
                    <a:lnTo>
                      <a:pt x="1116" y="539"/>
                    </a:lnTo>
                    <a:lnTo>
                      <a:pt x="1157" y="547"/>
                    </a:lnTo>
                    <a:lnTo>
                      <a:pt x="1201" y="555"/>
                    </a:lnTo>
                    <a:lnTo>
                      <a:pt x="1248" y="560"/>
                    </a:lnTo>
                    <a:lnTo>
                      <a:pt x="1298" y="563"/>
                    </a:lnTo>
                    <a:lnTo>
                      <a:pt x="1350" y="564"/>
                    </a:lnTo>
                    <a:lnTo>
                      <a:pt x="1401" y="563"/>
                    </a:lnTo>
                    <a:lnTo>
                      <a:pt x="1452" y="560"/>
                    </a:lnTo>
                    <a:lnTo>
                      <a:pt x="1499" y="555"/>
                    </a:lnTo>
                    <a:lnTo>
                      <a:pt x="1543" y="547"/>
                    </a:lnTo>
                    <a:lnTo>
                      <a:pt x="1583" y="539"/>
                    </a:lnTo>
                    <a:lnTo>
                      <a:pt x="1620" y="528"/>
                    </a:lnTo>
                    <a:lnTo>
                      <a:pt x="1652" y="517"/>
                    </a:lnTo>
                    <a:lnTo>
                      <a:pt x="1679" y="503"/>
                    </a:lnTo>
                    <a:lnTo>
                      <a:pt x="1701" y="490"/>
                    </a:lnTo>
                    <a:lnTo>
                      <a:pt x="1718" y="475"/>
                    </a:lnTo>
                    <a:lnTo>
                      <a:pt x="1729" y="459"/>
                    </a:lnTo>
                    <a:lnTo>
                      <a:pt x="1732" y="443"/>
                    </a:lnTo>
                    <a:lnTo>
                      <a:pt x="1729" y="426"/>
                    </a:lnTo>
                    <a:lnTo>
                      <a:pt x="1718" y="410"/>
                    </a:lnTo>
                    <a:lnTo>
                      <a:pt x="1701" y="395"/>
                    </a:lnTo>
                    <a:lnTo>
                      <a:pt x="1679" y="382"/>
                    </a:lnTo>
                    <a:lnTo>
                      <a:pt x="1652" y="368"/>
                    </a:lnTo>
                    <a:lnTo>
                      <a:pt x="1620" y="357"/>
                    </a:lnTo>
                    <a:lnTo>
                      <a:pt x="1583" y="346"/>
                    </a:lnTo>
                    <a:lnTo>
                      <a:pt x="1543" y="338"/>
                    </a:lnTo>
                    <a:lnTo>
                      <a:pt x="1499" y="330"/>
                    </a:lnTo>
                    <a:lnTo>
                      <a:pt x="1452" y="325"/>
                    </a:lnTo>
                    <a:lnTo>
                      <a:pt x="1401" y="322"/>
                    </a:lnTo>
                    <a:lnTo>
                      <a:pt x="1350" y="321"/>
                    </a:lnTo>
                    <a:close/>
                    <a:moveTo>
                      <a:pt x="1350" y="0"/>
                    </a:moveTo>
                    <a:lnTo>
                      <a:pt x="1451" y="2"/>
                    </a:lnTo>
                    <a:lnTo>
                      <a:pt x="1549" y="5"/>
                    </a:lnTo>
                    <a:lnTo>
                      <a:pt x="1645" y="11"/>
                    </a:lnTo>
                    <a:lnTo>
                      <a:pt x="1739" y="19"/>
                    </a:lnTo>
                    <a:lnTo>
                      <a:pt x="1830" y="30"/>
                    </a:lnTo>
                    <a:lnTo>
                      <a:pt x="1918" y="42"/>
                    </a:lnTo>
                    <a:lnTo>
                      <a:pt x="2002" y="58"/>
                    </a:lnTo>
                    <a:lnTo>
                      <a:pt x="2083" y="75"/>
                    </a:lnTo>
                    <a:lnTo>
                      <a:pt x="2160" y="93"/>
                    </a:lnTo>
                    <a:lnTo>
                      <a:pt x="2233" y="114"/>
                    </a:lnTo>
                    <a:lnTo>
                      <a:pt x="2302" y="136"/>
                    </a:lnTo>
                    <a:lnTo>
                      <a:pt x="2367" y="159"/>
                    </a:lnTo>
                    <a:lnTo>
                      <a:pt x="2426" y="184"/>
                    </a:lnTo>
                    <a:lnTo>
                      <a:pt x="2480" y="211"/>
                    </a:lnTo>
                    <a:lnTo>
                      <a:pt x="2529" y="238"/>
                    </a:lnTo>
                    <a:lnTo>
                      <a:pt x="2572" y="268"/>
                    </a:lnTo>
                    <a:lnTo>
                      <a:pt x="2610" y="298"/>
                    </a:lnTo>
                    <a:lnTo>
                      <a:pt x="2641" y="329"/>
                    </a:lnTo>
                    <a:lnTo>
                      <a:pt x="2666" y="362"/>
                    </a:lnTo>
                    <a:lnTo>
                      <a:pt x="2684" y="394"/>
                    </a:lnTo>
                    <a:lnTo>
                      <a:pt x="2695" y="429"/>
                    </a:lnTo>
                    <a:lnTo>
                      <a:pt x="2699" y="463"/>
                    </a:lnTo>
                    <a:lnTo>
                      <a:pt x="2695" y="498"/>
                    </a:lnTo>
                    <a:lnTo>
                      <a:pt x="2684" y="532"/>
                    </a:lnTo>
                    <a:lnTo>
                      <a:pt x="2666" y="564"/>
                    </a:lnTo>
                    <a:lnTo>
                      <a:pt x="2641" y="596"/>
                    </a:lnTo>
                    <a:lnTo>
                      <a:pt x="2610" y="628"/>
                    </a:lnTo>
                    <a:lnTo>
                      <a:pt x="2572" y="658"/>
                    </a:lnTo>
                    <a:lnTo>
                      <a:pt x="2529" y="688"/>
                    </a:lnTo>
                    <a:lnTo>
                      <a:pt x="2480" y="715"/>
                    </a:lnTo>
                    <a:lnTo>
                      <a:pt x="2426" y="742"/>
                    </a:lnTo>
                    <a:lnTo>
                      <a:pt x="2367" y="767"/>
                    </a:lnTo>
                    <a:lnTo>
                      <a:pt x="2302" y="790"/>
                    </a:lnTo>
                    <a:lnTo>
                      <a:pt x="2233" y="812"/>
                    </a:lnTo>
                    <a:lnTo>
                      <a:pt x="2160" y="833"/>
                    </a:lnTo>
                    <a:lnTo>
                      <a:pt x="2083" y="851"/>
                    </a:lnTo>
                    <a:lnTo>
                      <a:pt x="2002" y="868"/>
                    </a:lnTo>
                    <a:lnTo>
                      <a:pt x="1918" y="883"/>
                    </a:lnTo>
                    <a:lnTo>
                      <a:pt x="1830" y="896"/>
                    </a:lnTo>
                    <a:lnTo>
                      <a:pt x="1739" y="906"/>
                    </a:lnTo>
                    <a:lnTo>
                      <a:pt x="1645" y="915"/>
                    </a:lnTo>
                    <a:lnTo>
                      <a:pt x="1549" y="921"/>
                    </a:lnTo>
                    <a:lnTo>
                      <a:pt x="1451" y="924"/>
                    </a:lnTo>
                    <a:lnTo>
                      <a:pt x="1350" y="926"/>
                    </a:lnTo>
                    <a:lnTo>
                      <a:pt x="1249" y="924"/>
                    </a:lnTo>
                    <a:lnTo>
                      <a:pt x="1151" y="921"/>
                    </a:lnTo>
                    <a:lnTo>
                      <a:pt x="1054" y="915"/>
                    </a:lnTo>
                    <a:lnTo>
                      <a:pt x="960" y="906"/>
                    </a:lnTo>
                    <a:lnTo>
                      <a:pt x="869" y="896"/>
                    </a:lnTo>
                    <a:lnTo>
                      <a:pt x="782" y="883"/>
                    </a:lnTo>
                    <a:lnTo>
                      <a:pt x="697" y="868"/>
                    </a:lnTo>
                    <a:lnTo>
                      <a:pt x="617" y="851"/>
                    </a:lnTo>
                    <a:lnTo>
                      <a:pt x="539" y="833"/>
                    </a:lnTo>
                    <a:lnTo>
                      <a:pt x="466" y="812"/>
                    </a:lnTo>
                    <a:lnTo>
                      <a:pt x="397" y="790"/>
                    </a:lnTo>
                    <a:lnTo>
                      <a:pt x="333" y="767"/>
                    </a:lnTo>
                    <a:lnTo>
                      <a:pt x="274" y="742"/>
                    </a:lnTo>
                    <a:lnTo>
                      <a:pt x="219" y="715"/>
                    </a:lnTo>
                    <a:lnTo>
                      <a:pt x="170" y="688"/>
                    </a:lnTo>
                    <a:lnTo>
                      <a:pt x="127" y="658"/>
                    </a:lnTo>
                    <a:lnTo>
                      <a:pt x="90" y="628"/>
                    </a:lnTo>
                    <a:lnTo>
                      <a:pt x="58" y="596"/>
                    </a:lnTo>
                    <a:lnTo>
                      <a:pt x="33" y="564"/>
                    </a:lnTo>
                    <a:lnTo>
                      <a:pt x="16" y="532"/>
                    </a:lnTo>
                    <a:lnTo>
                      <a:pt x="4" y="498"/>
                    </a:lnTo>
                    <a:lnTo>
                      <a:pt x="0" y="463"/>
                    </a:lnTo>
                    <a:lnTo>
                      <a:pt x="4" y="429"/>
                    </a:lnTo>
                    <a:lnTo>
                      <a:pt x="16" y="394"/>
                    </a:lnTo>
                    <a:lnTo>
                      <a:pt x="33" y="362"/>
                    </a:lnTo>
                    <a:lnTo>
                      <a:pt x="58" y="329"/>
                    </a:lnTo>
                    <a:lnTo>
                      <a:pt x="90" y="298"/>
                    </a:lnTo>
                    <a:lnTo>
                      <a:pt x="127" y="268"/>
                    </a:lnTo>
                    <a:lnTo>
                      <a:pt x="170" y="238"/>
                    </a:lnTo>
                    <a:lnTo>
                      <a:pt x="219" y="211"/>
                    </a:lnTo>
                    <a:lnTo>
                      <a:pt x="274" y="184"/>
                    </a:lnTo>
                    <a:lnTo>
                      <a:pt x="333" y="159"/>
                    </a:lnTo>
                    <a:lnTo>
                      <a:pt x="397" y="136"/>
                    </a:lnTo>
                    <a:lnTo>
                      <a:pt x="466" y="114"/>
                    </a:lnTo>
                    <a:lnTo>
                      <a:pt x="539" y="93"/>
                    </a:lnTo>
                    <a:lnTo>
                      <a:pt x="617" y="75"/>
                    </a:lnTo>
                    <a:lnTo>
                      <a:pt x="697" y="58"/>
                    </a:lnTo>
                    <a:lnTo>
                      <a:pt x="782" y="42"/>
                    </a:lnTo>
                    <a:lnTo>
                      <a:pt x="869" y="30"/>
                    </a:lnTo>
                    <a:lnTo>
                      <a:pt x="960" y="19"/>
                    </a:lnTo>
                    <a:lnTo>
                      <a:pt x="1054" y="11"/>
                    </a:lnTo>
                    <a:lnTo>
                      <a:pt x="1151" y="5"/>
                    </a:lnTo>
                    <a:lnTo>
                      <a:pt x="1249" y="2"/>
                    </a:lnTo>
                    <a:lnTo>
                      <a:pt x="1350" y="0"/>
                    </a:lnTo>
                    <a:close/>
                  </a:path>
                </a:pathLst>
              </a:custGeom>
              <a:solidFill>
                <a:schemeClr val="accent1">
                  <a:lumMod val="75000"/>
                </a:schemeClr>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dirty="0">
                  <a:solidFill>
                    <a:sysClr val="windowText" lastClr="000000"/>
                  </a:solidFill>
                </a:endParaRPr>
              </a:p>
            </p:txBody>
          </p:sp>
          <p:sp>
            <p:nvSpPr>
              <p:cNvPr id="91" name="Freeform 60"/>
              <p:cNvSpPr>
                <a:spLocks/>
              </p:cNvSpPr>
              <p:nvPr/>
            </p:nvSpPr>
            <p:spPr bwMode="auto">
              <a:xfrm>
                <a:off x="2328" y="2430"/>
                <a:ext cx="450" cy="115"/>
              </a:xfrm>
              <a:custGeom>
                <a:avLst/>
                <a:gdLst>
                  <a:gd name="T0" fmla="*/ 88 w 2699"/>
                  <a:gd name="T1" fmla="*/ 1 h 689"/>
                  <a:gd name="T2" fmla="*/ 170 w 2699"/>
                  <a:gd name="T3" fmla="*/ 39 h 689"/>
                  <a:gd name="T4" fmla="*/ 312 w 2699"/>
                  <a:gd name="T5" fmla="*/ 95 h 689"/>
                  <a:gd name="T6" fmla="*/ 491 w 2699"/>
                  <a:gd name="T7" fmla="*/ 149 h 689"/>
                  <a:gd name="T8" fmla="*/ 688 w 2699"/>
                  <a:gd name="T9" fmla="*/ 189 h 689"/>
                  <a:gd name="T10" fmla="*/ 898 w 2699"/>
                  <a:gd name="T11" fmla="*/ 221 h 689"/>
                  <a:gd name="T12" fmla="*/ 1120 w 2699"/>
                  <a:gd name="T13" fmla="*/ 239 h 689"/>
                  <a:gd name="T14" fmla="*/ 1350 w 2699"/>
                  <a:gd name="T15" fmla="*/ 245 h 689"/>
                  <a:gd name="T16" fmla="*/ 1580 w 2699"/>
                  <a:gd name="T17" fmla="*/ 239 h 689"/>
                  <a:gd name="T18" fmla="*/ 1802 w 2699"/>
                  <a:gd name="T19" fmla="*/ 221 h 689"/>
                  <a:gd name="T20" fmla="*/ 2012 w 2699"/>
                  <a:gd name="T21" fmla="*/ 189 h 689"/>
                  <a:gd name="T22" fmla="*/ 2208 w 2699"/>
                  <a:gd name="T23" fmla="*/ 149 h 689"/>
                  <a:gd name="T24" fmla="*/ 2387 w 2699"/>
                  <a:gd name="T25" fmla="*/ 95 h 689"/>
                  <a:gd name="T26" fmla="*/ 2530 w 2699"/>
                  <a:gd name="T27" fmla="*/ 39 h 689"/>
                  <a:gd name="T28" fmla="*/ 2613 w 2699"/>
                  <a:gd name="T29" fmla="*/ 1 h 689"/>
                  <a:gd name="T30" fmla="*/ 2648 w 2699"/>
                  <a:gd name="T31" fmla="*/ 3 h 689"/>
                  <a:gd name="T32" fmla="*/ 2679 w 2699"/>
                  <a:gd name="T33" fmla="*/ 21 h 689"/>
                  <a:gd name="T34" fmla="*/ 2696 w 2699"/>
                  <a:gd name="T35" fmla="*/ 52 h 689"/>
                  <a:gd name="T36" fmla="*/ 2699 w 2699"/>
                  <a:gd name="T37" fmla="*/ 224 h 689"/>
                  <a:gd name="T38" fmla="*/ 2685 w 2699"/>
                  <a:gd name="T39" fmla="*/ 293 h 689"/>
                  <a:gd name="T40" fmla="*/ 2642 w 2699"/>
                  <a:gd name="T41" fmla="*/ 358 h 689"/>
                  <a:gd name="T42" fmla="*/ 2574 w 2699"/>
                  <a:gd name="T43" fmla="*/ 420 h 689"/>
                  <a:gd name="T44" fmla="*/ 2482 w 2699"/>
                  <a:gd name="T45" fmla="*/ 477 h 689"/>
                  <a:gd name="T46" fmla="*/ 2368 w 2699"/>
                  <a:gd name="T47" fmla="*/ 529 h 689"/>
                  <a:gd name="T48" fmla="*/ 2235 w 2699"/>
                  <a:gd name="T49" fmla="*/ 575 h 689"/>
                  <a:gd name="T50" fmla="*/ 2085 w 2699"/>
                  <a:gd name="T51" fmla="*/ 615 h 689"/>
                  <a:gd name="T52" fmla="*/ 1919 w 2699"/>
                  <a:gd name="T53" fmla="*/ 646 h 689"/>
                  <a:gd name="T54" fmla="*/ 1740 w 2699"/>
                  <a:gd name="T55" fmla="*/ 669 h 689"/>
                  <a:gd name="T56" fmla="*/ 1549 w 2699"/>
                  <a:gd name="T57" fmla="*/ 684 h 689"/>
                  <a:gd name="T58" fmla="*/ 1350 w 2699"/>
                  <a:gd name="T59" fmla="*/ 689 h 689"/>
                  <a:gd name="T60" fmla="*/ 1151 w 2699"/>
                  <a:gd name="T61" fmla="*/ 684 h 689"/>
                  <a:gd name="T62" fmla="*/ 960 w 2699"/>
                  <a:gd name="T63" fmla="*/ 669 h 689"/>
                  <a:gd name="T64" fmla="*/ 781 w 2699"/>
                  <a:gd name="T65" fmla="*/ 646 h 689"/>
                  <a:gd name="T66" fmla="*/ 614 w 2699"/>
                  <a:gd name="T67" fmla="*/ 615 h 689"/>
                  <a:gd name="T68" fmla="*/ 464 w 2699"/>
                  <a:gd name="T69" fmla="*/ 575 h 689"/>
                  <a:gd name="T70" fmla="*/ 331 w 2699"/>
                  <a:gd name="T71" fmla="*/ 529 h 689"/>
                  <a:gd name="T72" fmla="*/ 217 w 2699"/>
                  <a:gd name="T73" fmla="*/ 477 h 689"/>
                  <a:gd name="T74" fmla="*/ 125 w 2699"/>
                  <a:gd name="T75" fmla="*/ 420 h 689"/>
                  <a:gd name="T76" fmla="*/ 57 w 2699"/>
                  <a:gd name="T77" fmla="*/ 358 h 689"/>
                  <a:gd name="T78" fmla="*/ 15 w 2699"/>
                  <a:gd name="T79" fmla="*/ 293 h 689"/>
                  <a:gd name="T80" fmla="*/ 0 w 2699"/>
                  <a:gd name="T81" fmla="*/ 224 h 689"/>
                  <a:gd name="T82" fmla="*/ 3 w 2699"/>
                  <a:gd name="T83" fmla="*/ 52 h 689"/>
                  <a:gd name="T84" fmla="*/ 21 w 2699"/>
                  <a:gd name="T85" fmla="*/ 21 h 689"/>
                  <a:gd name="T86" fmla="*/ 51 w 2699"/>
                  <a:gd name="T87" fmla="*/ 3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689">
                    <a:moveTo>
                      <a:pt x="69" y="0"/>
                    </a:moveTo>
                    <a:lnTo>
                      <a:pt x="88" y="1"/>
                    </a:lnTo>
                    <a:lnTo>
                      <a:pt x="106" y="7"/>
                    </a:lnTo>
                    <a:lnTo>
                      <a:pt x="170" y="39"/>
                    </a:lnTo>
                    <a:lnTo>
                      <a:pt x="239" y="68"/>
                    </a:lnTo>
                    <a:lnTo>
                      <a:pt x="312" y="95"/>
                    </a:lnTo>
                    <a:lnTo>
                      <a:pt x="399" y="123"/>
                    </a:lnTo>
                    <a:lnTo>
                      <a:pt x="491" y="149"/>
                    </a:lnTo>
                    <a:lnTo>
                      <a:pt x="587" y="171"/>
                    </a:lnTo>
                    <a:lnTo>
                      <a:pt x="688" y="189"/>
                    </a:lnTo>
                    <a:lnTo>
                      <a:pt x="791" y="206"/>
                    </a:lnTo>
                    <a:lnTo>
                      <a:pt x="898" y="221"/>
                    </a:lnTo>
                    <a:lnTo>
                      <a:pt x="1007" y="231"/>
                    </a:lnTo>
                    <a:lnTo>
                      <a:pt x="1120" y="239"/>
                    </a:lnTo>
                    <a:lnTo>
                      <a:pt x="1234" y="244"/>
                    </a:lnTo>
                    <a:lnTo>
                      <a:pt x="1350" y="245"/>
                    </a:lnTo>
                    <a:lnTo>
                      <a:pt x="1465" y="244"/>
                    </a:lnTo>
                    <a:lnTo>
                      <a:pt x="1580" y="239"/>
                    </a:lnTo>
                    <a:lnTo>
                      <a:pt x="1692" y="231"/>
                    </a:lnTo>
                    <a:lnTo>
                      <a:pt x="1802" y="221"/>
                    </a:lnTo>
                    <a:lnTo>
                      <a:pt x="1908" y="206"/>
                    </a:lnTo>
                    <a:lnTo>
                      <a:pt x="2012" y="189"/>
                    </a:lnTo>
                    <a:lnTo>
                      <a:pt x="2112" y="171"/>
                    </a:lnTo>
                    <a:lnTo>
                      <a:pt x="2208" y="149"/>
                    </a:lnTo>
                    <a:lnTo>
                      <a:pt x="2300" y="123"/>
                    </a:lnTo>
                    <a:lnTo>
                      <a:pt x="2387" y="95"/>
                    </a:lnTo>
                    <a:lnTo>
                      <a:pt x="2461" y="68"/>
                    </a:lnTo>
                    <a:lnTo>
                      <a:pt x="2530" y="39"/>
                    </a:lnTo>
                    <a:lnTo>
                      <a:pt x="2594" y="7"/>
                    </a:lnTo>
                    <a:lnTo>
                      <a:pt x="2613" y="1"/>
                    </a:lnTo>
                    <a:lnTo>
                      <a:pt x="2630" y="0"/>
                    </a:lnTo>
                    <a:lnTo>
                      <a:pt x="2648" y="3"/>
                    </a:lnTo>
                    <a:lnTo>
                      <a:pt x="2665" y="9"/>
                    </a:lnTo>
                    <a:lnTo>
                      <a:pt x="2679" y="21"/>
                    </a:lnTo>
                    <a:lnTo>
                      <a:pt x="2690" y="34"/>
                    </a:lnTo>
                    <a:lnTo>
                      <a:pt x="2696" y="52"/>
                    </a:lnTo>
                    <a:lnTo>
                      <a:pt x="2699" y="71"/>
                    </a:lnTo>
                    <a:lnTo>
                      <a:pt x="2699" y="224"/>
                    </a:lnTo>
                    <a:lnTo>
                      <a:pt x="2695" y="259"/>
                    </a:lnTo>
                    <a:lnTo>
                      <a:pt x="2685" y="293"/>
                    </a:lnTo>
                    <a:lnTo>
                      <a:pt x="2667" y="327"/>
                    </a:lnTo>
                    <a:lnTo>
                      <a:pt x="2642" y="358"/>
                    </a:lnTo>
                    <a:lnTo>
                      <a:pt x="2611" y="389"/>
                    </a:lnTo>
                    <a:lnTo>
                      <a:pt x="2574" y="420"/>
                    </a:lnTo>
                    <a:lnTo>
                      <a:pt x="2531" y="449"/>
                    </a:lnTo>
                    <a:lnTo>
                      <a:pt x="2482" y="477"/>
                    </a:lnTo>
                    <a:lnTo>
                      <a:pt x="2428" y="504"/>
                    </a:lnTo>
                    <a:lnTo>
                      <a:pt x="2368" y="529"/>
                    </a:lnTo>
                    <a:lnTo>
                      <a:pt x="2304" y="553"/>
                    </a:lnTo>
                    <a:lnTo>
                      <a:pt x="2235" y="575"/>
                    </a:lnTo>
                    <a:lnTo>
                      <a:pt x="2162" y="596"/>
                    </a:lnTo>
                    <a:lnTo>
                      <a:pt x="2085" y="615"/>
                    </a:lnTo>
                    <a:lnTo>
                      <a:pt x="2003" y="631"/>
                    </a:lnTo>
                    <a:lnTo>
                      <a:pt x="1919" y="646"/>
                    </a:lnTo>
                    <a:lnTo>
                      <a:pt x="1831" y="659"/>
                    </a:lnTo>
                    <a:lnTo>
                      <a:pt x="1740" y="669"/>
                    </a:lnTo>
                    <a:lnTo>
                      <a:pt x="1646" y="677"/>
                    </a:lnTo>
                    <a:lnTo>
                      <a:pt x="1549" y="684"/>
                    </a:lnTo>
                    <a:lnTo>
                      <a:pt x="1451" y="688"/>
                    </a:lnTo>
                    <a:lnTo>
                      <a:pt x="1350" y="689"/>
                    </a:lnTo>
                    <a:lnTo>
                      <a:pt x="1249" y="688"/>
                    </a:lnTo>
                    <a:lnTo>
                      <a:pt x="1151" y="684"/>
                    </a:lnTo>
                    <a:lnTo>
                      <a:pt x="1054" y="677"/>
                    </a:lnTo>
                    <a:lnTo>
                      <a:pt x="960" y="669"/>
                    </a:lnTo>
                    <a:lnTo>
                      <a:pt x="868" y="659"/>
                    </a:lnTo>
                    <a:lnTo>
                      <a:pt x="781" y="646"/>
                    </a:lnTo>
                    <a:lnTo>
                      <a:pt x="696" y="631"/>
                    </a:lnTo>
                    <a:lnTo>
                      <a:pt x="614" y="615"/>
                    </a:lnTo>
                    <a:lnTo>
                      <a:pt x="538" y="596"/>
                    </a:lnTo>
                    <a:lnTo>
                      <a:pt x="464" y="575"/>
                    </a:lnTo>
                    <a:lnTo>
                      <a:pt x="396" y="553"/>
                    </a:lnTo>
                    <a:lnTo>
                      <a:pt x="331" y="529"/>
                    </a:lnTo>
                    <a:lnTo>
                      <a:pt x="272" y="504"/>
                    </a:lnTo>
                    <a:lnTo>
                      <a:pt x="217" y="477"/>
                    </a:lnTo>
                    <a:lnTo>
                      <a:pt x="169" y="449"/>
                    </a:lnTo>
                    <a:lnTo>
                      <a:pt x="125" y="420"/>
                    </a:lnTo>
                    <a:lnTo>
                      <a:pt x="89" y="389"/>
                    </a:lnTo>
                    <a:lnTo>
                      <a:pt x="57" y="358"/>
                    </a:lnTo>
                    <a:lnTo>
                      <a:pt x="32" y="327"/>
                    </a:lnTo>
                    <a:lnTo>
                      <a:pt x="15" y="293"/>
                    </a:lnTo>
                    <a:lnTo>
                      <a:pt x="4" y="259"/>
                    </a:lnTo>
                    <a:lnTo>
                      <a:pt x="0" y="224"/>
                    </a:lnTo>
                    <a:lnTo>
                      <a:pt x="0" y="71"/>
                    </a:lnTo>
                    <a:lnTo>
                      <a:pt x="3" y="52"/>
                    </a:lnTo>
                    <a:lnTo>
                      <a:pt x="10" y="34"/>
                    </a:lnTo>
                    <a:lnTo>
                      <a:pt x="21" y="21"/>
                    </a:lnTo>
                    <a:lnTo>
                      <a:pt x="35" y="9"/>
                    </a:lnTo>
                    <a:lnTo>
                      <a:pt x="51" y="3"/>
                    </a:lnTo>
                    <a:lnTo>
                      <a:pt x="69" y="0"/>
                    </a:lnTo>
                    <a:close/>
                  </a:path>
                </a:pathLst>
              </a:custGeom>
              <a:solidFill>
                <a:schemeClr val="accent1">
                  <a:lumMod val="75000"/>
                </a:schemeClr>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grpSp>
        <p:grpSp>
          <p:nvGrpSpPr>
            <p:cNvPr id="92" name="Group 55"/>
            <p:cNvGrpSpPr>
              <a:grpSpLocks noChangeAspect="1"/>
            </p:cNvGrpSpPr>
            <p:nvPr/>
          </p:nvGrpSpPr>
          <p:grpSpPr bwMode="auto">
            <a:xfrm>
              <a:off x="4107738" y="3545344"/>
              <a:ext cx="303844" cy="387570"/>
              <a:chOff x="2328" y="1971"/>
              <a:chExt cx="450" cy="574"/>
            </a:xfrm>
          </p:grpSpPr>
          <p:sp>
            <p:nvSpPr>
              <p:cNvPr id="93" name="Freeform 57"/>
              <p:cNvSpPr>
                <a:spLocks/>
              </p:cNvSpPr>
              <p:nvPr/>
            </p:nvSpPr>
            <p:spPr bwMode="auto">
              <a:xfrm>
                <a:off x="2328" y="2284"/>
                <a:ext cx="450" cy="133"/>
              </a:xfrm>
              <a:custGeom>
                <a:avLst/>
                <a:gdLst>
                  <a:gd name="T0" fmla="*/ 88 w 2699"/>
                  <a:gd name="T1" fmla="*/ 1 h 797"/>
                  <a:gd name="T2" fmla="*/ 170 w 2699"/>
                  <a:gd name="T3" fmla="*/ 40 h 797"/>
                  <a:gd name="T4" fmla="*/ 312 w 2699"/>
                  <a:gd name="T5" fmla="*/ 96 h 797"/>
                  <a:gd name="T6" fmla="*/ 491 w 2699"/>
                  <a:gd name="T7" fmla="*/ 149 h 797"/>
                  <a:gd name="T8" fmla="*/ 688 w 2699"/>
                  <a:gd name="T9" fmla="*/ 191 h 797"/>
                  <a:gd name="T10" fmla="*/ 898 w 2699"/>
                  <a:gd name="T11" fmla="*/ 221 h 797"/>
                  <a:gd name="T12" fmla="*/ 1120 w 2699"/>
                  <a:gd name="T13" fmla="*/ 240 h 797"/>
                  <a:gd name="T14" fmla="*/ 1350 w 2699"/>
                  <a:gd name="T15" fmla="*/ 246 h 797"/>
                  <a:gd name="T16" fmla="*/ 1580 w 2699"/>
                  <a:gd name="T17" fmla="*/ 240 h 797"/>
                  <a:gd name="T18" fmla="*/ 1802 w 2699"/>
                  <a:gd name="T19" fmla="*/ 221 h 797"/>
                  <a:gd name="T20" fmla="*/ 2012 w 2699"/>
                  <a:gd name="T21" fmla="*/ 191 h 797"/>
                  <a:gd name="T22" fmla="*/ 2208 w 2699"/>
                  <a:gd name="T23" fmla="*/ 149 h 797"/>
                  <a:gd name="T24" fmla="*/ 2387 w 2699"/>
                  <a:gd name="T25" fmla="*/ 96 h 797"/>
                  <a:gd name="T26" fmla="*/ 2530 w 2699"/>
                  <a:gd name="T27" fmla="*/ 40 h 797"/>
                  <a:gd name="T28" fmla="*/ 2613 w 2699"/>
                  <a:gd name="T29" fmla="*/ 1 h 797"/>
                  <a:gd name="T30" fmla="*/ 2648 w 2699"/>
                  <a:gd name="T31" fmla="*/ 4 h 797"/>
                  <a:gd name="T32" fmla="*/ 2679 w 2699"/>
                  <a:gd name="T33" fmla="*/ 21 h 797"/>
                  <a:gd name="T34" fmla="*/ 2696 w 2699"/>
                  <a:gd name="T35" fmla="*/ 53 h 797"/>
                  <a:gd name="T36" fmla="*/ 2699 w 2699"/>
                  <a:gd name="T37" fmla="*/ 332 h 797"/>
                  <a:gd name="T38" fmla="*/ 2685 w 2699"/>
                  <a:gd name="T39" fmla="*/ 401 h 797"/>
                  <a:gd name="T40" fmla="*/ 2642 w 2699"/>
                  <a:gd name="T41" fmla="*/ 467 h 797"/>
                  <a:gd name="T42" fmla="*/ 2574 w 2699"/>
                  <a:gd name="T43" fmla="*/ 528 h 797"/>
                  <a:gd name="T44" fmla="*/ 2482 w 2699"/>
                  <a:gd name="T45" fmla="*/ 586 h 797"/>
                  <a:gd name="T46" fmla="*/ 2368 w 2699"/>
                  <a:gd name="T47" fmla="*/ 637 h 797"/>
                  <a:gd name="T48" fmla="*/ 2235 w 2699"/>
                  <a:gd name="T49" fmla="*/ 683 h 797"/>
                  <a:gd name="T50" fmla="*/ 2085 w 2699"/>
                  <a:gd name="T51" fmla="*/ 723 h 797"/>
                  <a:gd name="T52" fmla="*/ 1919 w 2699"/>
                  <a:gd name="T53" fmla="*/ 754 h 797"/>
                  <a:gd name="T54" fmla="*/ 1740 w 2699"/>
                  <a:gd name="T55" fmla="*/ 777 h 797"/>
                  <a:gd name="T56" fmla="*/ 1549 w 2699"/>
                  <a:gd name="T57" fmla="*/ 792 h 797"/>
                  <a:gd name="T58" fmla="*/ 1350 w 2699"/>
                  <a:gd name="T59" fmla="*/ 797 h 797"/>
                  <a:gd name="T60" fmla="*/ 1151 w 2699"/>
                  <a:gd name="T61" fmla="*/ 792 h 797"/>
                  <a:gd name="T62" fmla="*/ 960 w 2699"/>
                  <a:gd name="T63" fmla="*/ 777 h 797"/>
                  <a:gd name="T64" fmla="*/ 781 w 2699"/>
                  <a:gd name="T65" fmla="*/ 754 h 797"/>
                  <a:gd name="T66" fmla="*/ 614 w 2699"/>
                  <a:gd name="T67" fmla="*/ 723 h 797"/>
                  <a:gd name="T68" fmla="*/ 464 w 2699"/>
                  <a:gd name="T69" fmla="*/ 683 h 797"/>
                  <a:gd name="T70" fmla="*/ 331 w 2699"/>
                  <a:gd name="T71" fmla="*/ 637 h 797"/>
                  <a:gd name="T72" fmla="*/ 217 w 2699"/>
                  <a:gd name="T73" fmla="*/ 586 h 797"/>
                  <a:gd name="T74" fmla="*/ 125 w 2699"/>
                  <a:gd name="T75" fmla="*/ 528 h 797"/>
                  <a:gd name="T76" fmla="*/ 57 w 2699"/>
                  <a:gd name="T77" fmla="*/ 467 h 797"/>
                  <a:gd name="T78" fmla="*/ 15 w 2699"/>
                  <a:gd name="T79" fmla="*/ 401 h 797"/>
                  <a:gd name="T80" fmla="*/ 0 w 2699"/>
                  <a:gd name="T81" fmla="*/ 332 h 797"/>
                  <a:gd name="T82" fmla="*/ 3 w 2699"/>
                  <a:gd name="T83" fmla="*/ 53 h 797"/>
                  <a:gd name="T84" fmla="*/ 21 w 2699"/>
                  <a:gd name="T85" fmla="*/ 21 h 797"/>
                  <a:gd name="T86" fmla="*/ 51 w 2699"/>
                  <a:gd name="T87" fmla="*/ 4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797">
                    <a:moveTo>
                      <a:pt x="69" y="0"/>
                    </a:moveTo>
                    <a:lnTo>
                      <a:pt x="88" y="1"/>
                    </a:lnTo>
                    <a:lnTo>
                      <a:pt x="106" y="9"/>
                    </a:lnTo>
                    <a:lnTo>
                      <a:pt x="170" y="40"/>
                    </a:lnTo>
                    <a:lnTo>
                      <a:pt x="239" y="68"/>
                    </a:lnTo>
                    <a:lnTo>
                      <a:pt x="312" y="96"/>
                    </a:lnTo>
                    <a:lnTo>
                      <a:pt x="399" y="124"/>
                    </a:lnTo>
                    <a:lnTo>
                      <a:pt x="491" y="149"/>
                    </a:lnTo>
                    <a:lnTo>
                      <a:pt x="587" y="171"/>
                    </a:lnTo>
                    <a:lnTo>
                      <a:pt x="688" y="191"/>
                    </a:lnTo>
                    <a:lnTo>
                      <a:pt x="791" y="208"/>
                    </a:lnTo>
                    <a:lnTo>
                      <a:pt x="898" y="221"/>
                    </a:lnTo>
                    <a:lnTo>
                      <a:pt x="1007" y="232"/>
                    </a:lnTo>
                    <a:lnTo>
                      <a:pt x="1120" y="240"/>
                    </a:lnTo>
                    <a:lnTo>
                      <a:pt x="1234" y="244"/>
                    </a:lnTo>
                    <a:lnTo>
                      <a:pt x="1350" y="246"/>
                    </a:lnTo>
                    <a:lnTo>
                      <a:pt x="1465" y="244"/>
                    </a:lnTo>
                    <a:lnTo>
                      <a:pt x="1580" y="240"/>
                    </a:lnTo>
                    <a:lnTo>
                      <a:pt x="1692" y="232"/>
                    </a:lnTo>
                    <a:lnTo>
                      <a:pt x="1802" y="221"/>
                    </a:lnTo>
                    <a:lnTo>
                      <a:pt x="1908" y="208"/>
                    </a:lnTo>
                    <a:lnTo>
                      <a:pt x="2012" y="191"/>
                    </a:lnTo>
                    <a:lnTo>
                      <a:pt x="2112" y="171"/>
                    </a:lnTo>
                    <a:lnTo>
                      <a:pt x="2208" y="149"/>
                    </a:lnTo>
                    <a:lnTo>
                      <a:pt x="2300" y="124"/>
                    </a:lnTo>
                    <a:lnTo>
                      <a:pt x="2387" y="96"/>
                    </a:lnTo>
                    <a:lnTo>
                      <a:pt x="2461" y="68"/>
                    </a:lnTo>
                    <a:lnTo>
                      <a:pt x="2530" y="40"/>
                    </a:lnTo>
                    <a:lnTo>
                      <a:pt x="2594" y="9"/>
                    </a:lnTo>
                    <a:lnTo>
                      <a:pt x="2613" y="1"/>
                    </a:lnTo>
                    <a:lnTo>
                      <a:pt x="2630" y="0"/>
                    </a:lnTo>
                    <a:lnTo>
                      <a:pt x="2648" y="4"/>
                    </a:lnTo>
                    <a:lnTo>
                      <a:pt x="2665" y="11"/>
                    </a:lnTo>
                    <a:lnTo>
                      <a:pt x="2679" y="21"/>
                    </a:lnTo>
                    <a:lnTo>
                      <a:pt x="2690" y="36"/>
                    </a:lnTo>
                    <a:lnTo>
                      <a:pt x="2696" y="53"/>
                    </a:lnTo>
                    <a:lnTo>
                      <a:pt x="2699" y="72"/>
                    </a:lnTo>
                    <a:lnTo>
                      <a:pt x="2699" y="332"/>
                    </a:lnTo>
                    <a:lnTo>
                      <a:pt x="2695" y="367"/>
                    </a:lnTo>
                    <a:lnTo>
                      <a:pt x="2685" y="401"/>
                    </a:lnTo>
                    <a:lnTo>
                      <a:pt x="2667" y="435"/>
                    </a:lnTo>
                    <a:lnTo>
                      <a:pt x="2642" y="467"/>
                    </a:lnTo>
                    <a:lnTo>
                      <a:pt x="2611" y="498"/>
                    </a:lnTo>
                    <a:lnTo>
                      <a:pt x="2574" y="528"/>
                    </a:lnTo>
                    <a:lnTo>
                      <a:pt x="2531" y="558"/>
                    </a:lnTo>
                    <a:lnTo>
                      <a:pt x="2482" y="586"/>
                    </a:lnTo>
                    <a:lnTo>
                      <a:pt x="2428" y="612"/>
                    </a:lnTo>
                    <a:lnTo>
                      <a:pt x="2368" y="637"/>
                    </a:lnTo>
                    <a:lnTo>
                      <a:pt x="2304" y="661"/>
                    </a:lnTo>
                    <a:lnTo>
                      <a:pt x="2235" y="683"/>
                    </a:lnTo>
                    <a:lnTo>
                      <a:pt x="2162" y="704"/>
                    </a:lnTo>
                    <a:lnTo>
                      <a:pt x="2085" y="723"/>
                    </a:lnTo>
                    <a:lnTo>
                      <a:pt x="2003" y="740"/>
                    </a:lnTo>
                    <a:lnTo>
                      <a:pt x="1919" y="754"/>
                    </a:lnTo>
                    <a:lnTo>
                      <a:pt x="1831" y="767"/>
                    </a:lnTo>
                    <a:lnTo>
                      <a:pt x="1740" y="777"/>
                    </a:lnTo>
                    <a:lnTo>
                      <a:pt x="1646" y="786"/>
                    </a:lnTo>
                    <a:lnTo>
                      <a:pt x="1549" y="792"/>
                    </a:lnTo>
                    <a:lnTo>
                      <a:pt x="1451" y="796"/>
                    </a:lnTo>
                    <a:lnTo>
                      <a:pt x="1350" y="797"/>
                    </a:lnTo>
                    <a:lnTo>
                      <a:pt x="1249" y="796"/>
                    </a:lnTo>
                    <a:lnTo>
                      <a:pt x="1151" y="792"/>
                    </a:lnTo>
                    <a:lnTo>
                      <a:pt x="1054" y="786"/>
                    </a:lnTo>
                    <a:lnTo>
                      <a:pt x="960" y="777"/>
                    </a:lnTo>
                    <a:lnTo>
                      <a:pt x="868" y="767"/>
                    </a:lnTo>
                    <a:lnTo>
                      <a:pt x="781" y="754"/>
                    </a:lnTo>
                    <a:lnTo>
                      <a:pt x="696" y="740"/>
                    </a:lnTo>
                    <a:lnTo>
                      <a:pt x="614" y="723"/>
                    </a:lnTo>
                    <a:lnTo>
                      <a:pt x="538" y="704"/>
                    </a:lnTo>
                    <a:lnTo>
                      <a:pt x="464" y="683"/>
                    </a:lnTo>
                    <a:lnTo>
                      <a:pt x="396" y="661"/>
                    </a:lnTo>
                    <a:lnTo>
                      <a:pt x="331" y="637"/>
                    </a:lnTo>
                    <a:lnTo>
                      <a:pt x="272" y="612"/>
                    </a:lnTo>
                    <a:lnTo>
                      <a:pt x="217" y="586"/>
                    </a:lnTo>
                    <a:lnTo>
                      <a:pt x="169" y="558"/>
                    </a:lnTo>
                    <a:lnTo>
                      <a:pt x="125" y="528"/>
                    </a:lnTo>
                    <a:lnTo>
                      <a:pt x="89" y="498"/>
                    </a:lnTo>
                    <a:lnTo>
                      <a:pt x="57" y="467"/>
                    </a:lnTo>
                    <a:lnTo>
                      <a:pt x="32" y="435"/>
                    </a:lnTo>
                    <a:lnTo>
                      <a:pt x="15" y="401"/>
                    </a:lnTo>
                    <a:lnTo>
                      <a:pt x="4" y="367"/>
                    </a:lnTo>
                    <a:lnTo>
                      <a:pt x="0" y="332"/>
                    </a:lnTo>
                    <a:lnTo>
                      <a:pt x="0" y="72"/>
                    </a:lnTo>
                    <a:lnTo>
                      <a:pt x="3" y="53"/>
                    </a:lnTo>
                    <a:lnTo>
                      <a:pt x="10" y="36"/>
                    </a:lnTo>
                    <a:lnTo>
                      <a:pt x="21" y="21"/>
                    </a:lnTo>
                    <a:lnTo>
                      <a:pt x="35" y="11"/>
                    </a:lnTo>
                    <a:lnTo>
                      <a:pt x="51" y="4"/>
                    </a:lnTo>
                    <a:lnTo>
                      <a:pt x="69" y="0"/>
                    </a:lnTo>
                    <a:close/>
                  </a:path>
                </a:pathLst>
              </a:custGeom>
              <a:solidFill>
                <a:schemeClr val="accent2">
                  <a:lumMod val="75000"/>
                </a:schemeClr>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sp>
            <p:nvSpPr>
              <p:cNvPr id="94" name="Freeform 58"/>
              <p:cNvSpPr>
                <a:spLocks/>
              </p:cNvSpPr>
              <p:nvPr/>
            </p:nvSpPr>
            <p:spPr bwMode="auto">
              <a:xfrm>
                <a:off x="2328" y="2138"/>
                <a:ext cx="450" cy="133"/>
              </a:xfrm>
              <a:custGeom>
                <a:avLst/>
                <a:gdLst>
                  <a:gd name="T0" fmla="*/ 2648 w 2699"/>
                  <a:gd name="T1" fmla="*/ 3 h 797"/>
                  <a:gd name="T2" fmla="*/ 2679 w 2699"/>
                  <a:gd name="T3" fmla="*/ 21 h 797"/>
                  <a:gd name="T4" fmla="*/ 2696 w 2699"/>
                  <a:gd name="T5" fmla="*/ 52 h 797"/>
                  <a:gd name="T6" fmla="*/ 2699 w 2699"/>
                  <a:gd name="T7" fmla="*/ 333 h 797"/>
                  <a:gd name="T8" fmla="*/ 2685 w 2699"/>
                  <a:gd name="T9" fmla="*/ 401 h 797"/>
                  <a:gd name="T10" fmla="*/ 2642 w 2699"/>
                  <a:gd name="T11" fmla="*/ 467 h 797"/>
                  <a:gd name="T12" fmla="*/ 2574 w 2699"/>
                  <a:gd name="T13" fmla="*/ 529 h 797"/>
                  <a:gd name="T14" fmla="*/ 2482 w 2699"/>
                  <a:gd name="T15" fmla="*/ 585 h 797"/>
                  <a:gd name="T16" fmla="*/ 2368 w 2699"/>
                  <a:gd name="T17" fmla="*/ 638 h 797"/>
                  <a:gd name="T18" fmla="*/ 2235 w 2699"/>
                  <a:gd name="T19" fmla="*/ 684 h 797"/>
                  <a:gd name="T20" fmla="*/ 2085 w 2699"/>
                  <a:gd name="T21" fmla="*/ 722 h 797"/>
                  <a:gd name="T22" fmla="*/ 1919 w 2699"/>
                  <a:gd name="T23" fmla="*/ 754 h 797"/>
                  <a:gd name="T24" fmla="*/ 1740 w 2699"/>
                  <a:gd name="T25" fmla="*/ 778 h 797"/>
                  <a:gd name="T26" fmla="*/ 1549 w 2699"/>
                  <a:gd name="T27" fmla="*/ 793 h 797"/>
                  <a:gd name="T28" fmla="*/ 1350 w 2699"/>
                  <a:gd name="T29" fmla="*/ 797 h 797"/>
                  <a:gd name="T30" fmla="*/ 1151 w 2699"/>
                  <a:gd name="T31" fmla="*/ 793 h 797"/>
                  <a:gd name="T32" fmla="*/ 960 w 2699"/>
                  <a:gd name="T33" fmla="*/ 778 h 797"/>
                  <a:gd name="T34" fmla="*/ 781 w 2699"/>
                  <a:gd name="T35" fmla="*/ 754 h 797"/>
                  <a:gd name="T36" fmla="*/ 614 w 2699"/>
                  <a:gd name="T37" fmla="*/ 722 h 797"/>
                  <a:gd name="T38" fmla="*/ 464 w 2699"/>
                  <a:gd name="T39" fmla="*/ 684 h 797"/>
                  <a:gd name="T40" fmla="*/ 331 w 2699"/>
                  <a:gd name="T41" fmla="*/ 638 h 797"/>
                  <a:gd name="T42" fmla="*/ 217 w 2699"/>
                  <a:gd name="T43" fmla="*/ 585 h 797"/>
                  <a:gd name="T44" fmla="*/ 125 w 2699"/>
                  <a:gd name="T45" fmla="*/ 529 h 797"/>
                  <a:gd name="T46" fmla="*/ 57 w 2699"/>
                  <a:gd name="T47" fmla="*/ 467 h 797"/>
                  <a:gd name="T48" fmla="*/ 15 w 2699"/>
                  <a:gd name="T49" fmla="*/ 401 h 797"/>
                  <a:gd name="T50" fmla="*/ 0 w 2699"/>
                  <a:gd name="T51" fmla="*/ 333 h 797"/>
                  <a:gd name="T52" fmla="*/ 3 w 2699"/>
                  <a:gd name="T53" fmla="*/ 52 h 797"/>
                  <a:gd name="T54" fmla="*/ 21 w 2699"/>
                  <a:gd name="T55" fmla="*/ 21 h 797"/>
                  <a:gd name="T56" fmla="*/ 51 w 2699"/>
                  <a:gd name="T57" fmla="*/ 3 h 797"/>
                  <a:gd name="T58" fmla="*/ 88 w 2699"/>
                  <a:gd name="T59" fmla="*/ 2 h 797"/>
                  <a:gd name="T60" fmla="*/ 170 w 2699"/>
                  <a:gd name="T61" fmla="*/ 40 h 797"/>
                  <a:gd name="T62" fmla="*/ 312 w 2699"/>
                  <a:gd name="T63" fmla="*/ 96 h 797"/>
                  <a:gd name="T64" fmla="*/ 491 w 2699"/>
                  <a:gd name="T65" fmla="*/ 149 h 797"/>
                  <a:gd name="T66" fmla="*/ 688 w 2699"/>
                  <a:gd name="T67" fmla="*/ 190 h 797"/>
                  <a:gd name="T68" fmla="*/ 898 w 2699"/>
                  <a:gd name="T69" fmla="*/ 221 h 797"/>
                  <a:gd name="T70" fmla="*/ 1120 w 2699"/>
                  <a:gd name="T71" fmla="*/ 240 h 797"/>
                  <a:gd name="T72" fmla="*/ 1350 w 2699"/>
                  <a:gd name="T73" fmla="*/ 246 h 797"/>
                  <a:gd name="T74" fmla="*/ 1580 w 2699"/>
                  <a:gd name="T75" fmla="*/ 240 h 797"/>
                  <a:gd name="T76" fmla="*/ 1802 w 2699"/>
                  <a:gd name="T77" fmla="*/ 221 h 797"/>
                  <a:gd name="T78" fmla="*/ 2012 w 2699"/>
                  <a:gd name="T79" fmla="*/ 190 h 797"/>
                  <a:gd name="T80" fmla="*/ 2208 w 2699"/>
                  <a:gd name="T81" fmla="*/ 149 h 797"/>
                  <a:gd name="T82" fmla="*/ 2387 w 2699"/>
                  <a:gd name="T83" fmla="*/ 96 h 797"/>
                  <a:gd name="T84" fmla="*/ 2530 w 2699"/>
                  <a:gd name="T85" fmla="*/ 40 h 797"/>
                  <a:gd name="T86" fmla="*/ 2613 w 2699"/>
                  <a:gd name="T87" fmla="*/ 2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797">
                    <a:moveTo>
                      <a:pt x="2630" y="0"/>
                    </a:moveTo>
                    <a:lnTo>
                      <a:pt x="2648" y="3"/>
                    </a:lnTo>
                    <a:lnTo>
                      <a:pt x="2665" y="10"/>
                    </a:lnTo>
                    <a:lnTo>
                      <a:pt x="2679" y="21"/>
                    </a:lnTo>
                    <a:lnTo>
                      <a:pt x="2690" y="35"/>
                    </a:lnTo>
                    <a:lnTo>
                      <a:pt x="2696" y="52"/>
                    </a:lnTo>
                    <a:lnTo>
                      <a:pt x="2699" y="72"/>
                    </a:lnTo>
                    <a:lnTo>
                      <a:pt x="2699" y="333"/>
                    </a:lnTo>
                    <a:lnTo>
                      <a:pt x="2695" y="367"/>
                    </a:lnTo>
                    <a:lnTo>
                      <a:pt x="2685" y="401"/>
                    </a:lnTo>
                    <a:lnTo>
                      <a:pt x="2667" y="434"/>
                    </a:lnTo>
                    <a:lnTo>
                      <a:pt x="2642" y="467"/>
                    </a:lnTo>
                    <a:lnTo>
                      <a:pt x="2611" y="498"/>
                    </a:lnTo>
                    <a:lnTo>
                      <a:pt x="2574" y="529"/>
                    </a:lnTo>
                    <a:lnTo>
                      <a:pt x="2531" y="558"/>
                    </a:lnTo>
                    <a:lnTo>
                      <a:pt x="2482" y="585"/>
                    </a:lnTo>
                    <a:lnTo>
                      <a:pt x="2428" y="613"/>
                    </a:lnTo>
                    <a:lnTo>
                      <a:pt x="2368" y="638"/>
                    </a:lnTo>
                    <a:lnTo>
                      <a:pt x="2304" y="661"/>
                    </a:lnTo>
                    <a:lnTo>
                      <a:pt x="2235" y="684"/>
                    </a:lnTo>
                    <a:lnTo>
                      <a:pt x="2162" y="704"/>
                    </a:lnTo>
                    <a:lnTo>
                      <a:pt x="2085" y="722"/>
                    </a:lnTo>
                    <a:lnTo>
                      <a:pt x="2003" y="739"/>
                    </a:lnTo>
                    <a:lnTo>
                      <a:pt x="1919" y="754"/>
                    </a:lnTo>
                    <a:lnTo>
                      <a:pt x="1831" y="766"/>
                    </a:lnTo>
                    <a:lnTo>
                      <a:pt x="1740" y="778"/>
                    </a:lnTo>
                    <a:lnTo>
                      <a:pt x="1646" y="786"/>
                    </a:lnTo>
                    <a:lnTo>
                      <a:pt x="1549" y="793"/>
                    </a:lnTo>
                    <a:lnTo>
                      <a:pt x="1451" y="796"/>
                    </a:lnTo>
                    <a:lnTo>
                      <a:pt x="1350" y="797"/>
                    </a:lnTo>
                    <a:lnTo>
                      <a:pt x="1249" y="796"/>
                    </a:lnTo>
                    <a:lnTo>
                      <a:pt x="1151" y="793"/>
                    </a:lnTo>
                    <a:lnTo>
                      <a:pt x="1054" y="786"/>
                    </a:lnTo>
                    <a:lnTo>
                      <a:pt x="960" y="778"/>
                    </a:lnTo>
                    <a:lnTo>
                      <a:pt x="868" y="766"/>
                    </a:lnTo>
                    <a:lnTo>
                      <a:pt x="781" y="754"/>
                    </a:lnTo>
                    <a:lnTo>
                      <a:pt x="696" y="739"/>
                    </a:lnTo>
                    <a:lnTo>
                      <a:pt x="614" y="722"/>
                    </a:lnTo>
                    <a:lnTo>
                      <a:pt x="538" y="704"/>
                    </a:lnTo>
                    <a:lnTo>
                      <a:pt x="464" y="684"/>
                    </a:lnTo>
                    <a:lnTo>
                      <a:pt x="396" y="661"/>
                    </a:lnTo>
                    <a:lnTo>
                      <a:pt x="331" y="638"/>
                    </a:lnTo>
                    <a:lnTo>
                      <a:pt x="272" y="613"/>
                    </a:lnTo>
                    <a:lnTo>
                      <a:pt x="217" y="585"/>
                    </a:lnTo>
                    <a:lnTo>
                      <a:pt x="169" y="558"/>
                    </a:lnTo>
                    <a:lnTo>
                      <a:pt x="125" y="529"/>
                    </a:lnTo>
                    <a:lnTo>
                      <a:pt x="89" y="498"/>
                    </a:lnTo>
                    <a:lnTo>
                      <a:pt x="57" y="467"/>
                    </a:lnTo>
                    <a:lnTo>
                      <a:pt x="32" y="434"/>
                    </a:lnTo>
                    <a:lnTo>
                      <a:pt x="15" y="401"/>
                    </a:lnTo>
                    <a:lnTo>
                      <a:pt x="4" y="367"/>
                    </a:lnTo>
                    <a:lnTo>
                      <a:pt x="0" y="333"/>
                    </a:lnTo>
                    <a:lnTo>
                      <a:pt x="0" y="72"/>
                    </a:lnTo>
                    <a:lnTo>
                      <a:pt x="3" y="52"/>
                    </a:lnTo>
                    <a:lnTo>
                      <a:pt x="10" y="35"/>
                    </a:lnTo>
                    <a:lnTo>
                      <a:pt x="21" y="21"/>
                    </a:lnTo>
                    <a:lnTo>
                      <a:pt x="35" y="10"/>
                    </a:lnTo>
                    <a:lnTo>
                      <a:pt x="51" y="3"/>
                    </a:lnTo>
                    <a:lnTo>
                      <a:pt x="69" y="0"/>
                    </a:lnTo>
                    <a:lnTo>
                      <a:pt x="88" y="2"/>
                    </a:lnTo>
                    <a:lnTo>
                      <a:pt x="106" y="8"/>
                    </a:lnTo>
                    <a:lnTo>
                      <a:pt x="170" y="40"/>
                    </a:lnTo>
                    <a:lnTo>
                      <a:pt x="239" y="69"/>
                    </a:lnTo>
                    <a:lnTo>
                      <a:pt x="312" y="96"/>
                    </a:lnTo>
                    <a:lnTo>
                      <a:pt x="399" y="123"/>
                    </a:lnTo>
                    <a:lnTo>
                      <a:pt x="491" y="149"/>
                    </a:lnTo>
                    <a:lnTo>
                      <a:pt x="587" y="171"/>
                    </a:lnTo>
                    <a:lnTo>
                      <a:pt x="688" y="190"/>
                    </a:lnTo>
                    <a:lnTo>
                      <a:pt x="791" y="207"/>
                    </a:lnTo>
                    <a:lnTo>
                      <a:pt x="898" y="221"/>
                    </a:lnTo>
                    <a:lnTo>
                      <a:pt x="1007" y="232"/>
                    </a:lnTo>
                    <a:lnTo>
                      <a:pt x="1120" y="240"/>
                    </a:lnTo>
                    <a:lnTo>
                      <a:pt x="1234" y="245"/>
                    </a:lnTo>
                    <a:lnTo>
                      <a:pt x="1350" y="246"/>
                    </a:lnTo>
                    <a:lnTo>
                      <a:pt x="1465" y="245"/>
                    </a:lnTo>
                    <a:lnTo>
                      <a:pt x="1580" y="240"/>
                    </a:lnTo>
                    <a:lnTo>
                      <a:pt x="1692" y="232"/>
                    </a:lnTo>
                    <a:lnTo>
                      <a:pt x="1802" y="221"/>
                    </a:lnTo>
                    <a:lnTo>
                      <a:pt x="1908" y="207"/>
                    </a:lnTo>
                    <a:lnTo>
                      <a:pt x="2012" y="190"/>
                    </a:lnTo>
                    <a:lnTo>
                      <a:pt x="2112" y="171"/>
                    </a:lnTo>
                    <a:lnTo>
                      <a:pt x="2208" y="149"/>
                    </a:lnTo>
                    <a:lnTo>
                      <a:pt x="2300" y="123"/>
                    </a:lnTo>
                    <a:lnTo>
                      <a:pt x="2387" y="96"/>
                    </a:lnTo>
                    <a:lnTo>
                      <a:pt x="2461" y="69"/>
                    </a:lnTo>
                    <a:lnTo>
                      <a:pt x="2530" y="40"/>
                    </a:lnTo>
                    <a:lnTo>
                      <a:pt x="2594" y="8"/>
                    </a:lnTo>
                    <a:lnTo>
                      <a:pt x="2613" y="2"/>
                    </a:lnTo>
                    <a:lnTo>
                      <a:pt x="2630" y="0"/>
                    </a:lnTo>
                    <a:close/>
                  </a:path>
                </a:pathLst>
              </a:custGeom>
              <a:solidFill>
                <a:schemeClr val="accent2">
                  <a:lumMod val="75000"/>
                </a:schemeClr>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sp>
            <p:nvSpPr>
              <p:cNvPr id="95" name="Freeform 59"/>
              <p:cNvSpPr>
                <a:spLocks noEditPoints="1"/>
              </p:cNvSpPr>
              <p:nvPr/>
            </p:nvSpPr>
            <p:spPr bwMode="auto">
              <a:xfrm>
                <a:off x="2328" y="1971"/>
                <a:ext cx="450" cy="154"/>
              </a:xfrm>
              <a:custGeom>
                <a:avLst/>
                <a:gdLst>
                  <a:gd name="T0" fmla="*/ 1248 w 2699"/>
                  <a:gd name="T1" fmla="*/ 325 h 926"/>
                  <a:gd name="T2" fmla="*/ 1116 w 2699"/>
                  <a:gd name="T3" fmla="*/ 346 h 926"/>
                  <a:gd name="T4" fmla="*/ 1020 w 2699"/>
                  <a:gd name="T5" fmla="*/ 382 h 926"/>
                  <a:gd name="T6" fmla="*/ 972 w 2699"/>
                  <a:gd name="T7" fmla="*/ 426 h 926"/>
                  <a:gd name="T8" fmla="*/ 981 w 2699"/>
                  <a:gd name="T9" fmla="*/ 475 h 926"/>
                  <a:gd name="T10" fmla="*/ 1047 w 2699"/>
                  <a:gd name="T11" fmla="*/ 517 h 926"/>
                  <a:gd name="T12" fmla="*/ 1157 w 2699"/>
                  <a:gd name="T13" fmla="*/ 547 h 926"/>
                  <a:gd name="T14" fmla="*/ 1298 w 2699"/>
                  <a:gd name="T15" fmla="*/ 563 h 926"/>
                  <a:gd name="T16" fmla="*/ 1452 w 2699"/>
                  <a:gd name="T17" fmla="*/ 560 h 926"/>
                  <a:gd name="T18" fmla="*/ 1583 w 2699"/>
                  <a:gd name="T19" fmla="*/ 539 h 926"/>
                  <a:gd name="T20" fmla="*/ 1679 w 2699"/>
                  <a:gd name="T21" fmla="*/ 503 h 926"/>
                  <a:gd name="T22" fmla="*/ 1729 w 2699"/>
                  <a:gd name="T23" fmla="*/ 459 h 926"/>
                  <a:gd name="T24" fmla="*/ 1718 w 2699"/>
                  <a:gd name="T25" fmla="*/ 410 h 926"/>
                  <a:gd name="T26" fmla="*/ 1652 w 2699"/>
                  <a:gd name="T27" fmla="*/ 368 h 926"/>
                  <a:gd name="T28" fmla="*/ 1543 w 2699"/>
                  <a:gd name="T29" fmla="*/ 338 h 926"/>
                  <a:gd name="T30" fmla="*/ 1401 w 2699"/>
                  <a:gd name="T31" fmla="*/ 322 h 926"/>
                  <a:gd name="T32" fmla="*/ 1451 w 2699"/>
                  <a:gd name="T33" fmla="*/ 2 h 926"/>
                  <a:gd name="T34" fmla="*/ 1739 w 2699"/>
                  <a:gd name="T35" fmla="*/ 19 h 926"/>
                  <a:gd name="T36" fmla="*/ 2002 w 2699"/>
                  <a:gd name="T37" fmla="*/ 58 h 926"/>
                  <a:gd name="T38" fmla="*/ 2233 w 2699"/>
                  <a:gd name="T39" fmla="*/ 114 h 926"/>
                  <a:gd name="T40" fmla="*/ 2426 w 2699"/>
                  <a:gd name="T41" fmla="*/ 184 h 926"/>
                  <a:gd name="T42" fmla="*/ 2572 w 2699"/>
                  <a:gd name="T43" fmla="*/ 268 h 926"/>
                  <a:gd name="T44" fmla="*/ 2666 w 2699"/>
                  <a:gd name="T45" fmla="*/ 362 h 926"/>
                  <a:gd name="T46" fmla="*/ 2699 w 2699"/>
                  <a:gd name="T47" fmla="*/ 463 h 926"/>
                  <a:gd name="T48" fmla="*/ 2666 w 2699"/>
                  <a:gd name="T49" fmla="*/ 564 h 926"/>
                  <a:gd name="T50" fmla="*/ 2572 w 2699"/>
                  <a:gd name="T51" fmla="*/ 658 h 926"/>
                  <a:gd name="T52" fmla="*/ 2426 w 2699"/>
                  <a:gd name="T53" fmla="*/ 742 h 926"/>
                  <a:gd name="T54" fmla="*/ 2233 w 2699"/>
                  <a:gd name="T55" fmla="*/ 812 h 926"/>
                  <a:gd name="T56" fmla="*/ 2002 w 2699"/>
                  <a:gd name="T57" fmla="*/ 868 h 926"/>
                  <a:gd name="T58" fmla="*/ 1739 w 2699"/>
                  <a:gd name="T59" fmla="*/ 906 h 926"/>
                  <a:gd name="T60" fmla="*/ 1451 w 2699"/>
                  <a:gd name="T61" fmla="*/ 924 h 926"/>
                  <a:gd name="T62" fmla="*/ 1151 w 2699"/>
                  <a:gd name="T63" fmla="*/ 921 h 926"/>
                  <a:gd name="T64" fmla="*/ 869 w 2699"/>
                  <a:gd name="T65" fmla="*/ 896 h 926"/>
                  <a:gd name="T66" fmla="*/ 617 w 2699"/>
                  <a:gd name="T67" fmla="*/ 851 h 926"/>
                  <a:gd name="T68" fmla="*/ 397 w 2699"/>
                  <a:gd name="T69" fmla="*/ 790 h 926"/>
                  <a:gd name="T70" fmla="*/ 219 w 2699"/>
                  <a:gd name="T71" fmla="*/ 715 h 926"/>
                  <a:gd name="T72" fmla="*/ 90 w 2699"/>
                  <a:gd name="T73" fmla="*/ 628 h 926"/>
                  <a:gd name="T74" fmla="*/ 16 w 2699"/>
                  <a:gd name="T75" fmla="*/ 532 h 926"/>
                  <a:gd name="T76" fmla="*/ 4 w 2699"/>
                  <a:gd name="T77" fmla="*/ 429 h 926"/>
                  <a:gd name="T78" fmla="*/ 58 w 2699"/>
                  <a:gd name="T79" fmla="*/ 329 h 926"/>
                  <a:gd name="T80" fmla="*/ 170 w 2699"/>
                  <a:gd name="T81" fmla="*/ 238 h 926"/>
                  <a:gd name="T82" fmla="*/ 333 w 2699"/>
                  <a:gd name="T83" fmla="*/ 159 h 926"/>
                  <a:gd name="T84" fmla="*/ 539 w 2699"/>
                  <a:gd name="T85" fmla="*/ 93 h 926"/>
                  <a:gd name="T86" fmla="*/ 782 w 2699"/>
                  <a:gd name="T87" fmla="*/ 42 h 926"/>
                  <a:gd name="T88" fmla="*/ 1054 w 2699"/>
                  <a:gd name="T89" fmla="*/ 11 h 926"/>
                  <a:gd name="T90" fmla="*/ 1350 w 2699"/>
                  <a:gd name="T91" fmla="*/ 0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99" h="926">
                    <a:moveTo>
                      <a:pt x="1350" y="321"/>
                    </a:moveTo>
                    <a:lnTo>
                      <a:pt x="1298" y="322"/>
                    </a:lnTo>
                    <a:lnTo>
                      <a:pt x="1248" y="325"/>
                    </a:lnTo>
                    <a:lnTo>
                      <a:pt x="1201" y="330"/>
                    </a:lnTo>
                    <a:lnTo>
                      <a:pt x="1157" y="338"/>
                    </a:lnTo>
                    <a:lnTo>
                      <a:pt x="1116" y="346"/>
                    </a:lnTo>
                    <a:lnTo>
                      <a:pt x="1080" y="357"/>
                    </a:lnTo>
                    <a:lnTo>
                      <a:pt x="1047" y="368"/>
                    </a:lnTo>
                    <a:lnTo>
                      <a:pt x="1020" y="382"/>
                    </a:lnTo>
                    <a:lnTo>
                      <a:pt x="998" y="395"/>
                    </a:lnTo>
                    <a:lnTo>
                      <a:pt x="981" y="410"/>
                    </a:lnTo>
                    <a:lnTo>
                      <a:pt x="972" y="426"/>
                    </a:lnTo>
                    <a:lnTo>
                      <a:pt x="968" y="443"/>
                    </a:lnTo>
                    <a:lnTo>
                      <a:pt x="972" y="459"/>
                    </a:lnTo>
                    <a:lnTo>
                      <a:pt x="981" y="475"/>
                    </a:lnTo>
                    <a:lnTo>
                      <a:pt x="998" y="490"/>
                    </a:lnTo>
                    <a:lnTo>
                      <a:pt x="1020" y="503"/>
                    </a:lnTo>
                    <a:lnTo>
                      <a:pt x="1047" y="517"/>
                    </a:lnTo>
                    <a:lnTo>
                      <a:pt x="1080" y="528"/>
                    </a:lnTo>
                    <a:lnTo>
                      <a:pt x="1116" y="539"/>
                    </a:lnTo>
                    <a:lnTo>
                      <a:pt x="1157" y="547"/>
                    </a:lnTo>
                    <a:lnTo>
                      <a:pt x="1201" y="555"/>
                    </a:lnTo>
                    <a:lnTo>
                      <a:pt x="1248" y="560"/>
                    </a:lnTo>
                    <a:lnTo>
                      <a:pt x="1298" y="563"/>
                    </a:lnTo>
                    <a:lnTo>
                      <a:pt x="1350" y="564"/>
                    </a:lnTo>
                    <a:lnTo>
                      <a:pt x="1401" y="563"/>
                    </a:lnTo>
                    <a:lnTo>
                      <a:pt x="1452" y="560"/>
                    </a:lnTo>
                    <a:lnTo>
                      <a:pt x="1499" y="555"/>
                    </a:lnTo>
                    <a:lnTo>
                      <a:pt x="1543" y="547"/>
                    </a:lnTo>
                    <a:lnTo>
                      <a:pt x="1583" y="539"/>
                    </a:lnTo>
                    <a:lnTo>
                      <a:pt x="1620" y="528"/>
                    </a:lnTo>
                    <a:lnTo>
                      <a:pt x="1652" y="517"/>
                    </a:lnTo>
                    <a:lnTo>
                      <a:pt x="1679" y="503"/>
                    </a:lnTo>
                    <a:lnTo>
                      <a:pt x="1701" y="490"/>
                    </a:lnTo>
                    <a:lnTo>
                      <a:pt x="1718" y="475"/>
                    </a:lnTo>
                    <a:lnTo>
                      <a:pt x="1729" y="459"/>
                    </a:lnTo>
                    <a:lnTo>
                      <a:pt x="1732" y="443"/>
                    </a:lnTo>
                    <a:lnTo>
                      <a:pt x="1729" y="426"/>
                    </a:lnTo>
                    <a:lnTo>
                      <a:pt x="1718" y="410"/>
                    </a:lnTo>
                    <a:lnTo>
                      <a:pt x="1701" y="395"/>
                    </a:lnTo>
                    <a:lnTo>
                      <a:pt x="1679" y="382"/>
                    </a:lnTo>
                    <a:lnTo>
                      <a:pt x="1652" y="368"/>
                    </a:lnTo>
                    <a:lnTo>
                      <a:pt x="1620" y="357"/>
                    </a:lnTo>
                    <a:lnTo>
                      <a:pt x="1583" y="346"/>
                    </a:lnTo>
                    <a:lnTo>
                      <a:pt x="1543" y="338"/>
                    </a:lnTo>
                    <a:lnTo>
                      <a:pt x="1499" y="330"/>
                    </a:lnTo>
                    <a:lnTo>
                      <a:pt x="1452" y="325"/>
                    </a:lnTo>
                    <a:lnTo>
                      <a:pt x="1401" y="322"/>
                    </a:lnTo>
                    <a:lnTo>
                      <a:pt x="1350" y="321"/>
                    </a:lnTo>
                    <a:close/>
                    <a:moveTo>
                      <a:pt x="1350" y="0"/>
                    </a:moveTo>
                    <a:lnTo>
                      <a:pt x="1451" y="2"/>
                    </a:lnTo>
                    <a:lnTo>
                      <a:pt x="1549" y="5"/>
                    </a:lnTo>
                    <a:lnTo>
                      <a:pt x="1645" y="11"/>
                    </a:lnTo>
                    <a:lnTo>
                      <a:pt x="1739" y="19"/>
                    </a:lnTo>
                    <a:lnTo>
                      <a:pt x="1830" y="30"/>
                    </a:lnTo>
                    <a:lnTo>
                      <a:pt x="1918" y="42"/>
                    </a:lnTo>
                    <a:lnTo>
                      <a:pt x="2002" y="58"/>
                    </a:lnTo>
                    <a:lnTo>
                      <a:pt x="2083" y="75"/>
                    </a:lnTo>
                    <a:lnTo>
                      <a:pt x="2160" y="93"/>
                    </a:lnTo>
                    <a:lnTo>
                      <a:pt x="2233" y="114"/>
                    </a:lnTo>
                    <a:lnTo>
                      <a:pt x="2302" y="136"/>
                    </a:lnTo>
                    <a:lnTo>
                      <a:pt x="2367" y="159"/>
                    </a:lnTo>
                    <a:lnTo>
                      <a:pt x="2426" y="184"/>
                    </a:lnTo>
                    <a:lnTo>
                      <a:pt x="2480" y="211"/>
                    </a:lnTo>
                    <a:lnTo>
                      <a:pt x="2529" y="238"/>
                    </a:lnTo>
                    <a:lnTo>
                      <a:pt x="2572" y="268"/>
                    </a:lnTo>
                    <a:lnTo>
                      <a:pt x="2610" y="298"/>
                    </a:lnTo>
                    <a:lnTo>
                      <a:pt x="2641" y="329"/>
                    </a:lnTo>
                    <a:lnTo>
                      <a:pt x="2666" y="362"/>
                    </a:lnTo>
                    <a:lnTo>
                      <a:pt x="2684" y="394"/>
                    </a:lnTo>
                    <a:lnTo>
                      <a:pt x="2695" y="429"/>
                    </a:lnTo>
                    <a:lnTo>
                      <a:pt x="2699" y="463"/>
                    </a:lnTo>
                    <a:lnTo>
                      <a:pt x="2695" y="498"/>
                    </a:lnTo>
                    <a:lnTo>
                      <a:pt x="2684" y="532"/>
                    </a:lnTo>
                    <a:lnTo>
                      <a:pt x="2666" y="564"/>
                    </a:lnTo>
                    <a:lnTo>
                      <a:pt x="2641" y="596"/>
                    </a:lnTo>
                    <a:lnTo>
                      <a:pt x="2610" y="628"/>
                    </a:lnTo>
                    <a:lnTo>
                      <a:pt x="2572" y="658"/>
                    </a:lnTo>
                    <a:lnTo>
                      <a:pt x="2529" y="688"/>
                    </a:lnTo>
                    <a:lnTo>
                      <a:pt x="2480" y="715"/>
                    </a:lnTo>
                    <a:lnTo>
                      <a:pt x="2426" y="742"/>
                    </a:lnTo>
                    <a:lnTo>
                      <a:pt x="2367" y="767"/>
                    </a:lnTo>
                    <a:lnTo>
                      <a:pt x="2302" y="790"/>
                    </a:lnTo>
                    <a:lnTo>
                      <a:pt x="2233" y="812"/>
                    </a:lnTo>
                    <a:lnTo>
                      <a:pt x="2160" y="833"/>
                    </a:lnTo>
                    <a:lnTo>
                      <a:pt x="2083" y="851"/>
                    </a:lnTo>
                    <a:lnTo>
                      <a:pt x="2002" y="868"/>
                    </a:lnTo>
                    <a:lnTo>
                      <a:pt x="1918" y="883"/>
                    </a:lnTo>
                    <a:lnTo>
                      <a:pt x="1830" y="896"/>
                    </a:lnTo>
                    <a:lnTo>
                      <a:pt x="1739" y="906"/>
                    </a:lnTo>
                    <a:lnTo>
                      <a:pt x="1645" y="915"/>
                    </a:lnTo>
                    <a:lnTo>
                      <a:pt x="1549" y="921"/>
                    </a:lnTo>
                    <a:lnTo>
                      <a:pt x="1451" y="924"/>
                    </a:lnTo>
                    <a:lnTo>
                      <a:pt x="1350" y="926"/>
                    </a:lnTo>
                    <a:lnTo>
                      <a:pt x="1249" y="924"/>
                    </a:lnTo>
                    <a:lnTo>
                      <a:pt x="1151" y="921"/>
                    </a:lnTo>
                    <a:lnTo>
                      <a:pt x="1054" y="915"/>
                    </a:lnTo>
                    <a:lnTo>
                      <a:pt x="960" y="906"/>
                    </a:lnTo>
                    <a:lnTo>
                      <a:pt x="869" y="896"/>
                    </a:lnTo>
                    <a:lnTo>
                      <a:pt x="782" y="883"/>
                    </a:lnTo>
                    <a:lnTo>
                      <a:pt x="697" y="868"/>
                    </a:lnTo>
                    <a:lnTo>
                      <a:pt x="617" y="851"/>
                    </a:lnTo>
                    <a:lnTo>
                      <a:pt x="539" y="833"/>
                    </a:lnTo>
                    <a:lnTo>
                      <a:pt x="466" y="812"/>
                    </a:lnTo>
                    <a:lnTo>
                      <a:pt x="397" y="790"/>
                    </a:lnTo>
                    <a:lnTo>
                      <a:pt x="333" y="767"/>
                    </a:lnTo>
                    <a:lnTo>
                      <a:pt x="274" y="742"/>
                    </a:lnTo>
                    <a:lnTo>
                      <a:pt x="219" y="715"/>
                    </a:lnTo>
                    <a:lnTo>
                      <a:pt x="170" y="688"/>
                    </a:lnTo>
                    <a:lnTo>
                      <a:pt x="127" y="658"/>
                    </a:lnTo>
                    <a:lnTo>
                      <a:pt x="90" y="628"/>
                    </a:lnTo>
                    <a:lnTo>
                      <a:pt x="58" y="596"/>
                    </a:lnTo>
                    <a:lnTo>
                      <a:pt x="33" y="564"/>
                    </a:lnTo>
                    <a:lnTo>
                      <a:pt x="16" y="532"/>
                    </a:lnTo>
                    <a:lnTo>
                      <a:pt x="4" y="498"/>
                    </a:lnTo>
                    <a:lnTo>
                      <a:pt x="0" y="463"/>
                    </a:lnTo>
                    <a:lnTo>
                      <a:pt x="4" y="429"/>
                    </a:lnTo>
                    <a:lnTo>
                      <a:pt x="16" y="394"/>
                    </a:lnTo>
                    <a:lnTo>
                      <a:pt x="33" y="362"/>
                    </a:lnTo>
                    <a:lnTo>
                      <a:pt x="58" y="329"/>
                    </a:lnTo>
                    <a:lnTo>
                      <a:pt x="90" y="298"/>
                    </a:lnTo>
                    <a:lnTo>
                      <a:pt x="127" y="268"/>
                    </a:lnTo>
                    <a:lnTo>
                      <a:pt x="170" y="238"/>
                    </a:lnTo>
                    <a:lnTo>
                      <a:pt x="219" y="211"/>
                    </a:lnTo>
                    <a:lnTo>
                      <a:pt x="274" y="184"/>
                    </a:lnTo>
                    <a:lnTo>
                      <a:pt x="333" y="159"/>
                    </a:lnTo>
                    <a:lnTo>
                      <a:pt x="397" y="136"/>
                    </a:lnTo>
                    <a:lnTo>
                      <a:pt x="466" y="114"/>
                    </a:lnTo>
                    <a:lnTo>
                      <a:pt x="539" y="93"/>
                    </a:lnTo>
                    <a:lnTo>
                      <a:pt x="617" y="75"/>
                    </a:lnTo>
                    <a:lnTo>
                      <a:pt x="697" y="58"/>
                    </a:lnTo>
                    <a:lnTo>
                      <a:pt x="782" y="42"/>
                    </a:lnTo>
                    <a:lnTo>
                      <a:pt x="869" y="30"/>
                    </a:lnTo>
                    <a:lnTo>
                      <a:pt x="960" y="19"/>
                    </a:lnTo>
                    <a:lnTo>
                      <a:pt x="1054" y="11"/>
                    </a:lnTo>
                    <a:lnTo>
                      <a:pt x="1151" y="5"/>
                    </a:lnTo>
                    <a:lnTo>
                      <a:pt x="1249" y="2"/>
                    </a:lnTo>
                    <a:lnTo>
                      <a:pt x="1350" y="0"/>
                    </a:lnTo>
                    <a:close/>
                  </a:path>
                </a:pathLst>
              </a:custGeom>
              <a:solidFill>
                <a:schemeClr val="accent2">
                  <a:lumMod val="75000"/>
                </a:schemeClr>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dirty="0">
                  <a:solidFill>
                    <a:sysClr val="windowText" lastClr="000000"/>
                  </a:solidFill>
                </a:endParaRPr>
              </a:p>
            </p:txBody>
          </p:sp>
          <p:sp>
            <p:nvSpPr>
              <p:cNvPr id="96" name="Freeform 60"/>
              <p:cNvSpPr>
                <a:spLocks/>
              </p:cNvSpPr>
              <p:nvPr/>
            </p:nvSpPr>
            <p:spPr bwMode="auto">
              <a:xfrm>
                <a:off x="2328" y="2430"/>
                <a:ext cx="450" cy="115"/>
              </a:xfrm>
              <a:custGeom>
                <a:avLst/>
                <a:gdLst>
                  <a:gd name="T0" fmla="*/ 88 w 2699"/>
                  <a:gd name="T1" fmla="*/ 1 h 689"/>
                  <a:gd name="T2" fmla="*/ 170 w 2699"/>
                  <a:gd name="T3" fmla="*/ 39 h 689"/>
                  <a:gd name="T4" fmla="*/ 312 w 2699"/>
                  <a:gd name="T5" fmla="*/ 95 h 689"/>
                  <a:gd name="T6" fmla="*/ 491 w 2699"/>
                  <a:gd name="T7" fmla="*/ 149 h 689"/>
                  <a:gd name="T8" fmla="*/ 688 w 2699"/>
                  <a:gd name="T9" fmla="*/ 189 h 689"/>
                  <a:gd name="T10" fmla="*/ 898 w 2699"/>
                  <a:gd name="T11" fmla="*/ 221 h 689"/>
                  <a:gd name="T12" fmla="*/ 1120 w 2699"/>
                  <a:gd name="T13" fmla="*/ 239 h 689"/>
                  <a:gd name="T14" fmla="*/ 1350 w 2699"/>
                  <a:gd name="T15" fmla="*/ 245 h 689"/>
                  <a:gd name="T16" fmla="*/ 1580 w 2699"/>
                  <a:gd name="T17" fmla="*/ 239 h 689"/>
                  <a:gd name="T18" fmla="*/ 1802 w 2699"/>
                  <a:gd name="T19" fmla="*/ 221 h 689"/>
                  <a:gd name="T20" fmla="*/ 2012 w 2699"/>
                  <a:gd name="T21" fmla="*/ 189 h 689"/>
                  <a:gd name="T22" fmla="*/ 2208 w 2699"/>
                  <a:gd name="T23" fmla="*/ 149 h 689"/>
                  <a:gd name="T24" fmla="*/ 2387 w 2699"/>
                  <a:gd name="T25" fmla="*/ 95 h 689"/>
                  <a:gd name="T26" fmla="*/ 2530 w 2699"/>
                  <a:gd name="T27" fmla="*/ 39 h 689"/>
                  <a:gd name="T28" fmla="*/ 2613 w 2699"/>
                  <a:gd name="T29" fmla="*/ 1 h 689"/>
                  <a:gd name="T30" fmla="*/ 2648 w 2699"/>
                  <a:gd name="T31" fmla="*/ 3 h 689"/>
                  <a:gd name="T32" fmla="*/ 2679 w 2699"/>
                  <a:gd name="T33" fmla="*/ 21 h 689"/>
                  <a:gd name="T34" fmla="*/ 2696 w 2699"/>
                  <a:gd name="T35" fmla="*/ 52 h 689"/>
                  <a:gd name="T36" fmla="*/ 2699 w 2699"/>
                  <a:gd name="T37" fmla="*/ 224 h 689"/>
                  <a:gd name="T38" fmla="*/ 2685 w 2699"/>
                  <a:gd name="T39" fmla="*/ 293 h 689"/>
                  <a:gd name="T40" fmla="*/ 2642 w 2699"/>
                  <a:gd name="T41" fmla="*/ 358 h 689"/>
                  <a:gd name="T42" fmla="*/ 2574 w 2699"/>
                  <a:gd name="T43" fmla="*/ 420 h 689"/>
                  <a:gd name="T44" fmla="*/ 2482 w 2699"/>
                  <a:gd name="T45" fmla="*/ 477 h 689"/>
                  <a:gd name="T46" fmla="*/ 2368 w 2699"/>
                  <a:gd name="T47" fmla="*/ 529 h 689"/>
                  <a:gd name="T48" fmla="*/ 2235 w 2699"/>
                  <a:gd name="T49" fmla="*/ 575 h 689"/>
                  <a:gd name="T50" fmla="*/ 2085 w 2699"/>
                  <a:gd name="T51" fmla="*/ 615 h 689"/>
                  <a:gd name="T52" fmla="*/ 1919 w 2699"/>
                  <a:gd name="T53" fmla="*/ 646 h 689"/>
                  <a:gd name="T54" fmla="*/ 1740 w 2699"/>
                  <a:gd name="T55" fmla="*/ 669 h 689"/>
                  <a:gd name="T56" fmla="*/ 1549 w 2699"/>
                  <a:gd name="T57" fmla="*/ 684 h 689"/>
                  <a:gd name="T58" fmla="*/ 1350 w 2699"/>
                  <a:gd name="T59" fmla="*/ 689 h 689"/>
                  <a:gd name="T60" fmla="*/ 1151 w 2699"/>
                  <a:gd name="T61" fmla="*/ 684 h 689"/>
                  <a:gd name="T62" fmla="*/ 960 w 2699"/>
                  <a:gd name="T63" fmla="*/ 669 h 689"/>
                  <a:gd name="T64" fmla="*/ 781 w 2699"/>
                  <a:gd name="T65" fmla="*/ 646 h 689"/>
                  <a:gd name="T66" fmla="*/ 614 w 2699"/>
                  <a:gd name="T67" fmla="*/ 615 h 689"/>
                  <a:gd name="T68" fmla="*/ 464 w 2699"/>
                  <a:gd name="T69" fmla="*/ 575 h 689"/>
                  <a:gd name="T70" fmla="*/ 331 w 2699"/>
                  <a:gd name="T71" fmla="*/ 529 h 689"/>
                  <a:gd name="T72" fmla="*/ 217 w 2699"/>
                  <a:gd name="T73" fmla="*/ 477 h 689"/>
                  <a:gd name="T74" fmla="*/ 125 w 2699"/>
                  <a:gd name="T75" fmla="*/ 420 h 689"/>
                  <a:gd name="T76" fmla="*/ 57 w 2699"/>
                  <a:gd name="T77" fmla="*/ 358 h 689"/>
                  <a:gd name="T78" fmla="*/ 15 w 2699"/>
                  <a:gd name="T79" fmla="*/ 293 h 689"/>
                  <a:gd name="T80" fmla="*/ 0 w 2699"/>
                  <a:gd name="T81" fmla="*/ 224 h 689"/>
                  <a:gd name="T82" fmla="*/ 3 w 2699"/>
                  <a:gd name="T83" fmla="*/ 52 h 689"/>
                  <a:gd name="T84" fmla="*/ 21 w 2699"/>
                  <a:gd name="T85" fmla="*/ 21 h 689"/>
                  <a:gd name="T86" fmla="*/ 51 w 2699"/>
                  <a:gd name="T87" fmla="*/ 3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689">
                    <a:moveTo>
                      <a:pt x="69" y="0"/>
                    </a:moveTo>
                    <a:lnTo>
                      <a:pt x="88" y="1"/>
                    </a:lnTo>
                    <a:lnTo>
                      <a:pt x="106" y="7"/>
                    </a:lnTo>
                    <a:lnTo>
                      <a:pt x="170" y="39"/>
                    </a:lnTo>
                    <a:lnTo>
                      <a:pt x="239" y="68"/>
                    </a:lnTo>
                    <a:lnTo>
                      <a:pt x="312" y="95"/>
                    </a:lnTo>
                    <a:lnTo>
                      <a:pt x="399" y="123"/>
                    </a:lnTo>
                    <a:lnTo>
                      <a:pt x="491" y="149"/>
                    </a:lnTo>
                    <a:lnTo>
                      <a:pt x="587" y="171"/>
                    </a:lnTo>
                    <a:lnTo>
                      <a:pt x="688" y="189"/>
                    </a:lnTo>
                    <a:lnTo>
                      <a:pt x="791" y="206"/>
                    </a:lnTo>
                    <a:lnTo>
                      <a:pt x="898" y="221"/>
                    </a:lnTo>
                    <a:lnTo>
                      <a:pt x="1007" y="231"/>
                    </a:lnTo>
                    <a:lnTo>
                      <a:pt x="1120" y="239"/>
                    </a:lnTo>
                    <a:lnTo>
                      <a:pt x="1234" y="244"/>
                    </a:lnTo>
                    <a:lnTo>
                      <a:pt x="1350" y="245"/>
                    </a:lnTo>
                    <a:lnTo>
                      <a:pt x="1465" y="244"/>
                    </a:lnTo>
                    <a:lnTo>
                      <a:pt x="1580" y="239"/>
                    </a:lnTo>
                    <a:lnTo>
                      <a:pt x="1692" y="231"/>
                    </a:lnTo>
                    <a:lnTo>
                      <a:pt x="1802" y="221"/>
                    </a:lnTo>
                    <a:lnTo>
                      <a:pt x="1908" y="206"/>
                    </a:lnTo>
                    <a:lnTo>
                      <a:pt x="2012" y="189"/>
                    </a:lnTo>
                    <a:lnTo>
                      <a:pt x="2112" y="171"/>
                    </a:lnTo>
                    <a:lnTo>
                      <a:pt x="2208" y="149"/>
                    </a:lnTo>
                    <a:lnTo>
                      <a:pt x="2300" y="123"/>
                    </a:lnTo>
                    <a:lnTo>
                      <a:pt x="2387" y="95"/>
                    </a:lnTo>
                    <a:lnTo>
                      <a:pt x="2461" y="68"/>
                    </a:lnTo>
                    <a:lnTo>
                      <a:pt x="2530" y="39"/>
                    </a:lnTo>
                    <a:lnTo>
                      <a:pt x="2594" y="7"/>
                    </a:lnTo>
                    <a:lnTo>
                      <a:pt x="2613" y="1"/>
                    </a:lnTo>
                    <a:lnTo>
                      <a:pt x="2630" y="0"/>
                    </a:lnTo>
                    <a:lnTo>
                      <a:pt x="2648" y="3"/>
                    </a:lnTo>
                    <a:lnTo>
                      <a:pt x="2665" y="9"/>
                    </a:lnTo>
                    <a:lnTo>
                      <a:pt x="2679" y="21"/>
                    </a:lnTo>
                    <a:lnTo>
                      <a:pt x="2690" y="34"/>
                    </a:lnTo>
                    <a:lnTo>
                      <a:pt x="2696" y="52"/>
                    </a:lnTo>
                    <a:lnTo>
                      <a:pt x="2699" y="71"/>
                    </a:lnTo>
                    <a:lnTo>
                      <a:pt x="2699" y="224"/>
                    </a:lnTo>
                    <a:lnTo>
                      <a:pt x="2695" y="259"/>
                    </a:lnTo>
                    <a:lnTo>
                      <a:pt x="2685" y="293"/>
                    </a:lnTo>
                    <a:lnTo>
                      <a:pt x="2667" y="327"/>
                    </a:lnTo>
                    <a:lnTo>
                      <a:pt x="2642" y="358"/>
                    </a:lnTo>
                    <a:lnTo>
                      <a:pt x="2611" y="389"/>
                    </a:lnTo>
                    <a:lnTo>
                      <a:pt x="2574" y="420"/>
                    </a:lnTo>
                    <a:lnTo>
                      <a:pt x="2531" y="449"/>
                    </a:lnTo>
                    <a:lnTo>
                      <a:pt x="2482" y="477"/>
                    </a:lnTo>
                    <a:lnTo>
                      <a:pt x="2428" y="504"/>
                    </a:lnTo>
                    <a:lnTo>
                      <a:pt x="2368" y="529"/>
                    </a:lnTo>
                    <a:lnTo>
                      <a:pt x="2304" y="553"/>
                    </a:lnTo>
                    <a:lnTo>
                      <a:pt x="2235" y="575"/>
                    </a:lnTo>
                    <a:lnTo>
                      <a:pt x="2162" y="596"/>
                    </a:lnTo>
                    <a:lnTo>
                      <a:pt x="2085" y="615"/>
                    </a:lnTo>
                    <a:lnTo>
                      <a:pt x="2003" y="631"/>
                    </a:lnTo>
                    <a:lnTo>
                      <a:pt x="1919" y="646"/>
                    </a:lnTo>
                    <a:lnTo>
                      <a:pt x="1831" y="659"/>
                    </a:lnTo>
                    <a:lnTo>
                      <a:pt x="1740" y="669"/>
                    </a:lnTo>
                    <a:lnTo>
                      <a:pt x="1646" y="677"/>
                    </a:lnTo>
                    <a:lnTo>
                      <a:pt x="1549" y="684"/>
                    </a:lnTo>
                    <a:lnTo>
                      <a:pt x="1451" y="688"/>
                    </a:lnTo>
                    <a:lnTo>
                      <a:pt x="1350" y="689"/>
                    </a:lnTo>
                    <a:lnTo>
                      <a:pt x="1249" y="688"/>
                    </a:lnTo>
                    <a:lnTo>
                      <a:pt x="1151" y="684"/>
                    </a:lnTo>
                    <a:lnTo>
                      <a:pt x="1054" y="677"/>
                    </a:lnTo>
                    <a:lnTo>
                      <a:pt x="960" y="669"/>
                    </a:lnTo>
                    <a:lnTo>
                      <a:pt x="868" y="659"/>
                    </a:lnTo>
                    <a:lnTo>
                      <a:pt x="781" y="646"/>
                    </a:lnTo>
                    <a:lnTo>
                      <a:pt x="696" y="631"/>
                    </a:lnTo>
                    <a:lnTo>
                      <a:pt x="614" y="615"/>
                    </a:lnTo>
                    <a:lnTo>
                      <a:pt x="538" y="596"/>
                    </a:lnTo>
                    <a:lnTo>
                      <a:pt x="464" y="575"/>
                    </a:lnTo>
                    <a:lnTo>
                      <a:pt x="396" y="553"/>
                    </a:lnTo>
                    <a:lnTo>
                      <a:pt x="331" y="529"/>
                    </a:lnTo>
                    <a:lnTo>
                      <a:pt x="272" y="504"/>
                    </a:lnTo>
                    <a:lnTo>
                      <a:pt x="217" y="477"/>
                    </a:lnTo>
                    <a:lnTo>
                      <a:pt x="169" y="449"/>
                    </a:lnTo>
                    <a:lnTo>
                      <a:pt x="125" y="420"/>
                    </a:lnTo>
                    <a:lnTo>
                      <a:pt x="89" y="389"/>
                    </a:lnTo>
                    <a:lnTo>
                      <a:pt x="57" y="358"/>
                    </a:lnTo>
                    <a:lnTo>
                      <a:pt x="32" y="327"/>
                    </a:lnTo>
                    <a:lnTo>
                      <a:pt x="15" y="293"/>
                    </a:lnTo>
                    <a:lnTo>
                      <a:pt x="4" y="259"/>
                    </a:lnTo>
                    <a:lnTo>
                      <a:pt x="0" y="224"/>
                    </a:lnTo>
                    <a:lnTo>
                      <a:pt x="0" y="71"/>
                    </a:lnTo>
                    <a:lnTo>
                      <a:pt x="3" y="52"/>
                    </a:lnTo>
                    <a:lnTo>
                      <a:pt x="10" y="34"/>
                    </a:lnTo>
                    <a:lnTo>
                      <a:pt x="21" y="21"/>
                    </a:lnTo>
                    <a:lnTo>
                      <a:pt x="35" y="9"/>
                    </a:lnTo>
                    <a:lnTo>
                      <a:pt x="51" y="3"/>
                    </a:lnTo>
                    <a:lnTo>
                      <a:pt x="69" y="0"/>
                    </a:lnTo>
                    <a:close/>
                  </a:path>
                </a:pathLst>
              </a:custGeom>
              <a:solidFill>
                <a:schemeClr val="accent2">
                  <a:lumMod val="75000"/>
                </a:schemeClr>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grpSp>
      </p:grpSp>
      <p:sp>
        <p:nvSpPr>
          <p:cNvPr id="201" name="Rounded Rectangle 200"/>
          <p:cNvSpPr/>
          <p:nvPr/>
        </p:nvSpPr>
        <p:spPr>
          <a:xfrm>
            <a:off x="512704" y="1186387"/>
            <a:ext cx="3966881" cy="34856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731082">
              <a:defRPr/>
            </a:pPr>
            <a:endParaRPr lang="en-US" sz="1438" kern="0" dirty="0">
              <a:solidFill>
                <a:prstClr val="black"/>
              </a:solidFill>
              <a:cs typeface="Arial"/>
            </a:endParaRPr>
          </a:p>
        </p:txBody>
      </p:sp>
      <p:sp>
        <p:nvSpPr>
          <p:cNvPr id="202" name="TextBox 35"/>
          <p:cNvSpPr txBox="1">
            <a:spLocks noChangeArrowheads="1"/>
          </p:cNvSpPr>
          <p:nvPr/>
        </p:nvSpPr>
        <p:spPr bwMode="auto">
          <a:xfrm>
            <a:off x="1747294" y="4458491"/>
            <a:ext cx="1360766" cy="240066"/>
          </a:xfrm>
          <a:prstGeom prst="rect">
            <a:avLst/>
          </a:prstGeom>
          <a:noFill/>
          <a:ln w="9525">
            <a:noFill/>
            <a:miter lim="800000"/>
            <a:headEnd/>
            <a:tailEnd/>
          </a:ln>
        </p:spPr>
        <p:txBody>
          <a:bodyPr wrap="square">
            <a:spAutoFit/>
          </a:bodyPr>
          <a:lstStyle/>
          <a:p>
            <a:pPr algn="ctr" defTabSz="731082">
              <a:defRPr/>
            </a:pPr>
            <a:r>
              <a:rPr lang="en-US" sz="960" kern="0" dirty="0">
                <a:solidFill>
                  <a:sysClr val="windowText" lastClr="000000"/>
                </a:solidFill>
                <a:latin typeface="Helvetica Neue"/>
                <a:ea typeface="Verdana" pitchFamily="34" charset="0"/>
                <a:cs typeface="Helvetica Neue"/>
              </a:rPr>
              <a:t>Virtual Private Cloud</a:t>
            </a:r>
          </a:p>
        </p:txBody>
      </p:sp>
      <p:sp>
        <p:nvSpPr>
          <p:cNvPr id="203" name="Rounded Rectangle 202"/>
          <p:cNvSpPr/>
          <p:nvPr/>
        </p:nvSpPr>
        <p:spPr>
          <a:xfrm>
            <a:off x="851919" y="1407139"/>
            <a:ext cx="3293025" cy="2939209"/>
          </a:xfrm>
          <a:prstGeom prst="roundRect">
            <a:avLst>
              <a:gd name="adj" fmla="val 9818"/>
            </a:avLst>
          </a:prstGeom>
          <a:noFill/>
          <a:ln w="19050">
            <a:solidFill>
              <a:schemeClr val="accent4"/>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731082">
              <a:defRPr/>
            </a:pPr>
            <a:endParaRPr lang="en-US" sz="1438" kern="0" dirty="0">
              <a:solidFill>
                <a:prstClr val="black"/>
              </a:solidFill>
              <a:cs typeface="Helvetica Neue"/>
            </a:endParaRPr>
          </a:p>
        </p:txBody>
      </p:sp>
      <p:pic>
        <p:nvPicPr>
          <p:cNvPr id="207" name="Picture 206" descr="https://d2slcw3kip6qmk.cloudfront.net/marketing/blogs/chart/introducing-more-uml-and-a-new-aws-shape-library/AWS2-162x12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015" y="4690579"/>
            <a:ext cx="738711" cy="435957"/>
          </a:xfrm>
          <a:prstGeom prst="rect">
            <a:avLst/>
          </a:prstGeom>
          <a:noFill/>
          <a:extLst>
            <a:ext uri="{909E8E84-426E-40DD-AFC4-6F175D3DCCD1}">
              <a14:hiddenFill xmlns:a14="http://schemas.microsoft.com/office/drawing/2010/main">
                <a:solidFill>
                  <a:srgbClr val="FFFFFF"/>
                </a:solidFill>
              </a14:hiddenFill>
            </a:ext>
          </a:extLst>
        </p:spPr>
      </p:pic>
      <p:sp>
        <p:nvSpPr>
          <p:cNvPr id="101" name="Freeform 40"/>
          <p:cNvSpPr>
            <a:spLocks noChangeAspect="1"/>
          </p:cNvSpPr>
          <p:nvPr/>
        </p:nvSpPr>
        <p:spPr bwMode="auto">
          <a:xfrm flipH="1">
            <a:off x="629284" y="998748"/>
            <a:ext cx="428631" cy="280546"/>
          </a:xfrm>
          <a:custGeom>
            <a:avLst/>
            <a:gdLst>
              <a:gd name="T0" fmla="*/ 2229 w 3455"/>
              <a:gd name="T1" fmla="*/ 14 h 2261"/>
              <a:gd name="T2" fmla="*/ 2429 w 3455"/>
              <a:gd name="T3" fmla="*/ 77 h 2261"/>
              <a:gd name="T4" fmla="*/ 2601 w 3455"/>
              <a:gd name="T5" fmla="*/ 186 h 2261"/>
              <a:gd name="T6" fmla="*/ 2743 w 3455"/>
              <a:gd name="T7" fmla="*/ 332 h 2261"/>
              <a:gd name="T8" fmla="*/ 2844 w 3455"/>
              <a:gd name="T9" fmla="*/ 508 h 2261"/>
              <a:gd name="T10" fmla="*/ 2902 w 3455"/>
              <a:gd name="T11" fmla="*/ 706 h 2261"/>
              <a:gd name="T12" fmla="*/ 2909 w 3455"/>
              <a:gd name="T13" fmla="*/ 917 h 2261"/>
              <a:gd name="T14" fmla="*/ 2924 w 3455"/>
              <a:gd name="T15" fmla="*/ 918 h 2261"/>
              <a:gd name="T16" fmla="*/ 2966 w 3455"/>
              <a:gd name="T17" fmla="*/ 924 h 2261"/>
              <a:gd name="T18" fmla="*/ 3027 w 3455"/>
              <a:gd name="T19" fmla="*/ 939 h 2261"/>
              <a:gd name="T20" fmla="*/ 3101 w 3455"/>
              <a:gd name="T21" fmla="*/ 964 h 2261"/>
              <a:gd name="T22" fmla="*/ 3182 w 3455"/>
              <a:gd name="T23" fmla="*/ 1006 h 2261"/>
              <a:gd name="T24" fmla="*/ 3263 w 3455"/>
              <a:gd name="T25" fmla="*/ 1068 h 2261"/>
              <a:gd name="T26" fmla="*/ 3337 w 3455"/>
              <a:gd name="T27" fmla="*/ 1153 h 2261"/>
              <a:gd name="T28" fmla="*/ 3398 w 3455"/>
              <a:gd name="T29" fmla="*/ 1265 h 2261"/>
              <a:gd name="T30" fmla="*/ 3439 w 3455"/>
              <a:gd name="T31" fmla="*/ 1408 h 2261"/>
              <a:gd name="T32" fmla="*/ 3455 w 3455"/>
              <a:gd name="T33" fmla="*/ 1586 h 2261"/>
              <a:gd name="T34" fmla="*/ 3429 w 3455"/>
              <a:gd name="T35" fmla="*/ 1776 h 2261"/>
              <a:gd name="T36" fmla="*/ 3353 w 3455"/>
              <a:gd name="T37" fmla="*/ 1945 h 2261"/>
              <a:gd name="T38" fmla="*/ 3237 w 3455"/>
              <a:gd name="T39" fmla="*/ 2084 h 2261"/>
              <a:gd name="T40" fmla="*/ 3088 w 3455"/>
              <a:gd name="T41" fmla="*/ 2189 h 2261"/>
              <a:gd name="T42" fmla="*/ 2914 w 3455"/>
              <a:gd name="T43" fmla="*/ 2248 h 2261"/>
              <a:gd name="T44" fmla="*/ 689 w 3455"/>
              <a:gd name="T45" fmla="*/ 2261 h 2261"/>
              <a:gd name="T46" fmla="*/ 504 w 3455"/>
              <a:gd name="T47" fmla="*/ 2236 h 2261"/>
              <a:gd name="T48" fmla="*/ 336 w 3455"/>
              <a:gd name="T49" fmla="*/ 2165 h 2261"/>
              <a:gd name="T50" fmla="*/ 193 w 3455"/>
              <a:gd name="T51" fmla="*/ 2055 h 2261"/>
              <a:gd name="T52" fmla="*/ 84 w 3455"/>
              <a:gd name="T53" fmla="*/ 1910 h 2261"/>
              <a:gd name="T54" fmla="*/ 17 w 3455"/>
              <a:gd name="T55" fmla="*/ 1740 h 2261"/>
              <a:gd name="T56" fmla="*/ 0 w 3455"/>
              <a:gd name="T57" fmla="*/ 1551 h 2261"/>
              <a:gd name="T58" fmla="*/ 35 w 3455"/>
              <a:gd name="T59" fmla="*/ 1368 h 2261"/>
              <a:gd name="T60" fmla="*/ 115 w 3455"/>
              <a:gd name="T61" fmla="*/ 1207 h 2261"/>
              <a:gd name="T62" fmla="*/ 235 w 3455"/>
              <a:gd name="T63" fmla="*/ 1074 h 2261"/>
              <a:gd name="T64" fmla="*/ 384 w 3455"/>
              <a:gd name="T65" fmla="*/ 977 h 2261"/>
              <a:gd name="T66" fmla="*/ 558 w 3455"/>
              <a:gd name="T67" fmla="*/ 922 h 2261"/>
              <a:gd name="T68" fmla="*/ 550 w 3455"/>
              <a:gd name="T69" fmla="*/ 848 h 2261"/>
              <a:gd name="T70" fmla="*/ 565 w 3455"/>
              <a:gd name="T71" fmla="*/ 728 h 2261"/>
              <a:gd name="T72" fmla="*/ 628 w 3455"/>
              <a:gd name="T73" fmla="*/ 593 h 2261"/>
              <a:gd name="T74" fmla="*/ 731 w 3455"/>
              <a:gd name="T75" fmla="*/ 487 h 2261"/>
              <a:gd name="T76" fmla="*/ 863 w 3455"/>
              <a:gd name="T77" fmla="*/ 421 h 2261"/>
              <a:gd name="T78" fmla="*/ 1011 w 3455"/>
              <a:gd name="T79" fmla="*/ 407 h 2261"/>
              <a:gd name="T80" fmla="*/ 1148 w 3455"/>
              <a:gd name="T81" fmla="*/ 440 h 2261"/>
              <a:gd name="T82" fmla="*/ 1264 w 3455"/>
              <a:gd name="T83" fmla="*/ 516 h 2261"/>
              <a:gd name="T84" fmla="*/ 1323 w 3455"/>
              <a:gd name="T85" fmla="*/ 485 h 2261"/>
              <a:gd name="T86" fmla="*/ 1430 w 3455"/>
              <a:gd name="T87" fmla="*/ 314 h 2261"/>
              <a:gd name="T88" fmla="*/ 1573 w 3455"/>
              <a:gd name="T89" fmla="*/ 173 h 2261"/>
              <a:gd name="T90" fmla="*/ 1746 w 3455"/>
              <a:gd name="T91" fmla="*/ 71 h 2261"/>
              <a:gd name="T92" fmla="*/ 1942 w 3455"/>
              <a:gd name="T93" fmla="*/ 12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55" h="2261">
                <a:moveTo>
                  <a:pt x="2082" y="0"/>
                </a:moveTo>
                <a:lnTo>
                  <a:pt x="2155" y="5"/>
                </a:lnTo>
                <a:lnTo>
                  <a:pt x="2229" y="14"/>
                </a:lnTo>
                <a:lnTo>
                  <a:pt x="2298" y="30"/>
                </a:lnTo>
                <a:lnTo>
                  <a:pt x="2365" y="51"/>
                </a:lnTo>
                <a:lnTo>
                  <a:pt x="2429" y="77"/>
                </a:lnTo>
                <a:lnTo>
                  <a:pt x="2489" y="108"/>
                </a:lnTo>
                <a:lnTo>
                  <a:pt x="2547" y="145"/>
                </a:lnTo>
                <a:lnTo>
                  <a:pt x="2601" y="186"/>
                </a:lnTo>
                <a:lnTo>
                  <a:pt x="2653" y="231"/>
                </a:lnTo>
                <a:lnTo>
                  <a:pt x="2700" y="280"/>
                </a:lnTo>
                <a:lnTo>
                  <a:pt x="2743" y="332"/>
                </a:lnTo>
                <a:lnTo>
                  <a:pt x="2782" y="388"/>
                </a:lnTo>
                <a:lnTo>
                  <a:pt x="2815" y="447"/>
                </a:lnTo>
                <a:lnTo>
                  <a:pt x="2844" y="508"/>
                </a:lnTo>
                <a:lnTo>
                  <a:pt x="2870" y="572"/>
                </a:lnTo>
                <a:lnTo>
                  <a:pt x="2888" y="638"/>
                </a:lnTo>
                <a:lnTo>
                  <a:pt x="2902" y="706"/>
                </a:lnTo>
                <a:lnTo>
                  <a:pt x="2910" y="776"/>
                </a:lnTo>
                <a:lnTo>
                  <a:pt x="2914" y="846"/>
                </a:lnTo>
                <a:lnTo>
                  <a:pt x="2909" y="917"/>
                </a:lnTo>
                <a:lnTo>
                  <a:pt x="2911" y="917"/>
                </a:lnTo>
                <a:lnTo>
                  <a:pt x="2917" y="918"/>
                </a:lnTo>
                <a:lnTo>
                  <a:pt x="2924" y="918"/>
                </a:lnTo>
                <a:lnTo>
                  <a:pt x="2936" y="920"/>
                </a:lnTo>
                <a:lnTo>
                  <a:pt x="2949" y="922"/>
                </a:lnTo>
                <a:lnTo>
                  <a:pt x="2966" y="924"/>
                </a:lnTo>
                <a:lnTo>
                  <a:pt x="2985" y="928"/>
                </a:lnTo>
                <a:lnTo>
                  <a:pt x="3005" y="933"/>
                </a:lnTo>
                <a:lnTo>
                  <a:pt x="3027" y="939"/>
                </a:lnTo>
                <a:lnTo>
                  <a:pt x="3051" y="945"/>
                </a:lnTo>
                <a:lnTo>
                  <a:pt x="3076" y="955"/>
                </a:lnTo>
                <a:lnTo>
                  <a:pt x="3101" y="964"/>
                </a:lnTo>
                <a:lnTo>
                  <a:pt x="3128" y="977"/>
                </a:lnTo>
                <a:lnTo>
                  <a:pt x="3154" y="990"/>
                </a:lnTo>
                <a:lnTo>
                  <a:pt x="3182" y="1006"/>
                </a:lnTo>
                <a:lnTo>
                  <a:pt x="3209" y="1025"/>
                </a:lnTo>
                <a:lnTo>
                  <a:pt x="3236" y="1045"/>
                </a:lnTo>
                <a:lnTo>
                  <a:pt x="3263" y="1068"/>
                </a:lnTo>
                <a:lnTo>
                  <a:pt x="3288" y="1093"/>
                </a:lnTo>
                <a:lnTo>
                  <a:pt x="3314" y="1121"/>
                </a:lnTo>
                <a:lnTo>
                  <a:pt x="3337" y="1153"/>
                </a:lnTo>
                <a:lnTo>
                  <a:pt x="3360" y="1187"/>
                </a:lnTo>
                <a:lnTo>
                  <a:pt x="3380" y="1224"/>
                </a:lnTo>
                <a:lnTo>
                  <a:pt x="3398" y="1265"/>
                </a:lnTo>
                <a:lnTo>
                  <a:pt x="3414" y="1309"/>
                </a:lnTo>
                <a:lnTo>
                  <a:pt x="3429" y="1357"/>
                </a:lnTo>
                <a:lnTo>
                  <a:pt x="3439" y="1408"/>
                </a:lnTo>
                <a:lnTo>
                  <a:pt x="3448" y="1463"/>
                </a:lnTo>
                <a:lnTo>
                  <a:pt x="3453" y="1522"/>
                </a:lnTo>
                <a:lnTo>
                  <a:pt x="3455" y="1586"/>
                </a:lnTo>
                <a:lnTo>
                  <a:pt x="3452" y="1651"/>
                </a:lnTo>
                <a:lnTo>
                  <a:pt x="3443" y="1714"/>
                </a:lnTo>
                <a:lnTo>
                  <a:pt x="3429" y="1776"/>
                </a:lnTo>
                <a:lnTo>
                  <a:pt x="3408" y="1835"/>
                </a:lnTo>
                <a:lnTo>
                  <a:pt x="3383" y="1891"/>
                </a:lnTo>
                <a:lnTo>
                  <a:pt x="3353" y="1945"/>
                </a:lnTo>
                <a:lnTo>
                  <a:pt x="3319" y="1995"/>
                </a:lnTo>
                <a:lnTo>
                  <a:pt x="3280" y="2041"/>
                </a:lnTo>
                <a:lnTo>
                  <a:pt x="3237" y="2084"/>
                </a:lnTo>
                <a:lnTo>
                  <a:pt x="3191" y="2124"/>
                </a:lnTo>
                <a:lnTo>
                  <a:pt x="3142" y="2158"/>
                </a:lnTo>
                <a:lnTo>
                  <a:pt x="3088" y="2189"/>
                </a:lnTo>
                <a:lnTo>
                  <a:pt x="3033" y="2214"/>
                </a:lnTo>
                <a:lnTo>
                  <a:pt x="2974" y="2234"/>
                </a:lnTo>
                <a:lnTo>
                  <a:pt x="2914" y="2248"/>
                </a:lnTo>
                <a:lnTo>
                  <a:pt x="2852" y="2258"/>
                </a:lnTo>
                <a:lnTo>
                  <a:pt x="2787" y="2261"/>
                </a:lnTo>
                <a:lnTo>
                  <a:pt x="689" y="2261"/>
                </a:lnTo>
                <a:lnTo>
                  <a:pt x="626" y="2258"/>
                </a:lnTo>
                <a:lnTo>
                  <a:pt x="565" y="2249"/>
                </a:lnTo>
                <a:lnTo>
                  <a:pt x="504" y="2236"/>
                </a:lnTo>
                <a:lnTo>
                  <a:pt x="446" y="2217"/>
                </a:lnTo>
                <a:lnTo>
                  <a:pt x="390" y="2193"/>
                </a:lnTo>
                <a:lnTo>
                  <a:pt x="336" y="2165"/>
                </a:lnTo>
                <a:lnTo>
                  <a:pt x="285" y="2132"/>
                </a:lnTo>
                <a:lnTo>
                  <a:pt x="238" y="2094"/>
                </a:lnTo>
                <a:lnTo>
                  <a:pt x="193" y="2055"/>
                </a:lnTo>
                <a:lnTo>
                  <a:pt x="153" y="2010"/>
                </a:lnTo>
                <a:lnTo>
                  <a:pt x="116" y="1961"/>
                </a:lnTo>
                <a:lnTo>
                  <a:pt x="84" y="1910"/>
                </a:lnTo>
                <a:lnTo>
                  <a:pt x="57" y="1857"/>
                </a:lnTo>
                <a:lnTo>
                  <a:pt x="35" y="1800"/>
                </a:lnTo>
                <a:lnTo>
                  <a:pt x="17" y="1740"/>
                </a:lnTo>
                <a:lnTo>
                  <a:pt x="5" y="1679"/>
                </a:lnTo>
                <a:lnTo>
                  <a:pt x="0" y="1616"/>
                </a:lnTo>
                <a:lnTo>
                  <a:pt x="0" y="1551"/>
                </a:lnTo>
                <a:lnTo>
                  <a:pt x="6" y="1488"/>
                </a:lnTo>
                <a:lnTo>
                  <a:pt x="18" y="1427"/>
                </a:lnTo>
                <a:lnTo>
                  <a:pt x="35" y="1368"/>
                </a:lnTo>
                <a:lnTo>
                  <a:pt x="57" y="1312"/>
                </a:lnTo>
                <a:lnTo>
                  <a:pt x="84" y="1257"/>
                </a:lnTo>
                <a:lnTo>
                  <a:pt x="115" y="1207"/>
                </a:lnTo>
                <a:lnTo>
                  <a:pt x="151" y="1159"/>
                </a:lnTo>
                <a:lnTo>
                  <a:pt x="191" y="1115"/>
                </a:lnTo>
                <a:lnTo>
                  <a:pt x="235" y="1074"/>
                </a:lnTo>
                <a:lnTo>
                  <a:pt x="281" y="1037"/>
                </a:lnTo>
                <a:lnTo>
                  <a:pt x="331" y="1005"/>
                </a:lnTo>
                <a:lnTo>
                  <a:pt x="384" y="977"/>
                </a:lnTo>
                <a:lnTo>
                  <a:pt x="440" y="954"/>
                </a:lnTo>
                <a:lnTo>
                  <a:pt x="498" y="936"/>
                </a:lnTo>
                <a:lnTo>
                  <a:pt x="558" y="922"/>
                </a:lnTo>
                <a:lnTo>
                  <a:pt x="558" y="922"/>
                </a:lnTo>
                <a:lnTo>
                  <a:pt x="552" y="886"/>
                </a:lnTo>
                <a:lnTo>
                  <a:pt x="550" y="848"/>
                </a:lnTo>
                <a:lnTo>
                  <a:pt x="551" y="809"/>
                </a:lnTo>
                <a:lnTo>
                  <a:pt x="556" y="769"/>
                </a:lnTo>
                <a:lnTo>
                  <a:pt x="565" y="728"/>
                </a:lnTo>
                <a:lnTo>
                  <a:pt x="581" y="680"/>
                </a:lnTo>
                <a:lnTo>
                  <a:pt x="602" y="635"/>
                </a:lnTo>
                <a:lnTo>
                  <a:pt x="628" y="593"/>
                </a:lnTo>
                <a:lnTo>
                  <a:pt x="659" y="553"/>
                </a:lnTo>
                <a:lnTo>
                  <a:pt x="692" y="518"/>
                </a:lnTo>
                <a:lnTo>
                  <a:pt x="731" y="487"/>
                </a:lnTo>
                <a:lnTo>
                  <a:pt x="772" y="460"/>
                </a:lnTo>
                <a:lnTo>
                  <a:pt x="816" y="438"/>
                </a:lnTo>
                <a:lnTo>
                  <a:pt x="863" y="421"/>
                </a:lnTo>
                <a:lnTo>
                  <a:pt x="911" y="411"/>
                </a:lnTo>
                <a:lnTo>
                  <a:pt x="961" y="406"/>
                </a:lnTo>
                <a:lnTo>
                  <a:pt x="1011" y="407"/>
                </a:lnTo>
                <a:lnTo>
                  <a:pt x="1059" y="413"/>
                </a:lnTo>
                <a:lnTo>
                  <a:pt x="1105" y="425"/>
                </a:lnTo>
                <a:lnTo>
                  <a:pt x="1148" y="440"/>
                </a:lnTo>
                <a:lnTo>
                  <a:pt x="1190" y="461"/>
                </a:lnTo>
                <a:lnTo>
                  <a:pt x="1228" y="486"/>
                </a:lnTo>
                <a:lnTo>
                  <a:pt x="1264" y="516"/>
                </a:lnTo>
                <a:lnTo>
                  <a:pt x="1297" y="548"/>
                </a:lnTo>
                <a:lnTo>
                  <a:pt x="1297" y="548"/>
                </a:lnTo>
                <a:lnTo>
                  <a:pt x="1323" y="485"/>
                </a:lnTo>
                <a:lnTo>
                  <a:pt x="1354" y="425"/>
                </a:lnTo>
                <a:lnTo>
                  <a:pt x="1390" y="368"/>
                </a:lnTo>
                <a:lnTo>
                  <a:pt x="1430" y="314"/>
                </a:lnTo>
                <a:lnTo>
                  <a:pt x="1474" y="263"/>
                </a:lnTo>
                <a:lnTo>
                  <a:pt x="1522" y="216"/>
                </a:lnTo>
                <a:lnTo>
                  <a:pt x="1573" y="173"/>
                </a:lnTo>
                <a:lnTo>
                  <a:pt x="1628" y="134"/>
                </a:lnTo>
                <a:lnTo>
                  <a:pt x="1685" y="100"/>
                </a:lnTo>
                <a:lnTo>
                  <a:pt x="1746" y="71"/>
                </a:lnTo>
                <a:lnTo>
                  <a:pt x="1809" y="45"/>
                </a:lnTo>
                <a:lnTo>
                  <a:pt x="1874" y="27"/>
                </a:lnTo>
                <a:lnTo>
                  <a:pt x="1942" y="12"/>
                </a:lnTo>
                <a:lnTo>
                  <a:pt x="2011" y="3"/>
                </a:lnTo>
                <a:lnTo>
                  <a:pt x="2082" y="0"/>
                </a:lnTo>
                <a:close/>
              </a:path>
            </a:pathLst>
          </a:custGeom>
          <a:solidFill>
            <a:schemeClr val="accent4"/>
          </a:solidFill>
          <a:ln w="0">
            <a:noFill/>
            <a:prstDash val="solid"/>
            <a:round/>
            <a:headEnd/>
            <a:tailEnd/>
          </a:ln>
        </p:spPr>
        <p:txBody>
          <a:bodyPr vert="horz" wrap="square" lIns="73114" tIns="109670" rIns="73114" bIns="36557" numCol="1" anchor="t" anchorCtr="0" compatLnSpc="1">
            <a:prstTxWarp prst="textNoShape">
              <a:avLst/>
            </a:prstTxWarp>
          </a:bodyPr>
          <a:lstStyle/>
          <a:p>
            <a:pPr defTabSz="731953"/>
            <a:r>
              <a:rPr lang="en-US" sz="960" dirty="0">
                <a:solidFill>
                  <a:prstClr val="white"/>
                </a:solidFill>
              </a:rPr>
              <a:t>VPC</a:t>
            </a:r>
          </a:p>
        </p:txBody>
      </p:sp>
      <p:grpSp>
        <p:nvGrpSpPr>
          <p:cNvPr id="10" name="Group 9"/>
          <p:cNvGrpSpPr/>
          <p:nvPr/>
        </p:nvGrpSpPr>
        <p:grpSpPr>
          <a:xfrm>
            <a:off x="4702609" y="958923"/>
            <a:ext cx="4632844" cy="4189205"/>
            <a:chOff x="5876162" y="1197492"/>
            <a:chExt cx="5794072" cy="5239234"/>
          </a:xfrm>
        </p:grpSpPr>
        <p:sp>
          <p:nvSpPr>
            <p:cNvPr id="103" name="Rounded Rectangle 102"/>
            <p:cNvSpPr/>
            <p:nvPr/>
          </p:nvSpPr>
          <p:spPr>
            <a:xfrm>
              <a:off x="8247960" y="1855258"/>
              <a:ext cx="1076512" cy="96444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438683" rtlCol="0" anchor="ctr"/>
            <a:lstStyle/>
            <a:p>
              <a:pPr algn="ctr" defTabSz="731953"/>
              <a:endParaRPr lang="en-US" sz="960" b="1" dirty="0">
                <a:solidFill>
                  <a:prstClr val="white"/>
                </a:solidFill>
              </a:endParaRPr>
            </a:p>
            <a:p>
              <a:pPr algn="ctr" defTabSz="731953"/>
              <a:r>
                <a:rPr lang="en-US" sz="960" b="1" dirty="0">
                  <a:solidFill>
                    <a:prstClr val="white"/>
                  </a:solidFill>
                </a:rPr>
                <a:t>VM</a:t>
              </a:r>
            </a:p>
          </p:txBody>
        </p:sp>
        <p:sp>
          <p:nvSpPr>
            <p:cNvPr id="48" name="TextBox 47"/>
            <p:cNvSpPr txBox="1"/>
            <p:nvPr/>
          </p:nvSpPr>
          <p:spPr>
            <a:xfrm>
              <a:off x="7878522" y="5204900"/>
              <a:ext cx="1782056" cy="190565"/>
            </a:xfrm>
            <a:prstGeom prst="rect">
              <a:avLst/>
            </a:prstGeom>
            <a:ln>
              <a:noFill/>
            </a:ln>
          </p:spPr>
          <p:txBody>
            <a:bodyPr vert="horz" wrap="none" lIns="73114" tIns="36557" rIns="73114" bIns="36557" rtlCol="0" anchor="ctr">
              <a:noAutofit/>
            </a:bodyPr>
            <a:lstStyle/>
            <a:p>
              <a:pPr algn="ctr" defTabSz="731082">
                <a:lnSpc>
                  <a:spcPct val="95000"/>
                </a:lnSpc>
                <a:spcBef>
                  <a:spcPts val="320"/>
                </a:spcBef>
                <a:spcAft>
                  <a:spcPts val="160"/>
                </a:spcAft>
                <a:defRPr/>
              </a:pPr>
              <a:r>
                <a:rPr lang="en-US" sz="800" dirty="0">
                  <a:solidFill>
                    <a:sysClr val="windowText" lastClr="000000"/>
                  </a:solidFill>
                </a:rPr>
                <a:t>Subnet</a:t>
              </a:r>
            </a:p>
          </p:txBody>
        </p:sp>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69850" y="1931635"/>
              <a:ext cx="640080" cy="640080"/>
            </a:xfrm>
            <a:prstGeom prst="rect">
              <a:avLst/>
            </a:prstGeom>
            <a:ln>
              <a:noFill/>
            </a:ln>
          </p:spPr>
        </p:pic>
        <p:sp>
          <p:nvSpPr>
            <p:cNvPr id="37" name="TextBox 36"/>
            <p:cNvSpPr txBox="1"/>
            <p:nvPr/>
          </p:nvSpPr>
          <p:spPr>
            <a:xfrm>
              <a:off x="8858278" y="4541085"/>
              <a:ext cx="1653033" cy="174823"/>
            </a:xfrm>
            <a:prstGeom prst="rect">
              <a:avLst/>
            </a:prstGeom>
            <a:ln>
              <a:noFill/>
            </a:ln>
          </p:spPr>
          <p:txBody>
            <a:bodyPr vert="horz" wrap="square" lIns="73114" tIns="36557" rIns="73114" bIns="36557" rtlCol="0" anchor="ctr">
              <a:noAutofit/>
            </a:bodyPr>
            <a:lstStyle/>
            <a:p>
              <a:pPr algn="ctr" defTabSz="731082">
                <a:lnSpc>
                  <a:spcPct val="95000"/>
                </a:lnSpc>
                <a:spcBef>
                  <a:spcPts val="320"/>
                </a:spcBef>
                <a:spcAft>
                  <a:spcPts val="160"/>
                </a:spcAft>
                <a:defRPr/>
              </a:pPr>
              <a:r>
                <a:rPr lang="en-US" sz="800" dirty="0">
                  <a:solidFill>
                    <a:sysClr val="windowText" lastClr="000000"/>
                  </a:solidFill>
                </a:rPr>
                <a:t>Premium storage account</a:t>
              </a:r>
            </a:p>
          </p:txBody>
        </p:sp>
        <p:sp>
          <p:nvSpPr>
            <p:cNvPr id="98" name="TextBox 103"/>
            <p:cNvSpPr txBox="1">
              <a:spLocks noChangeArrowheads="1"/>
            </p:cNvSpPr>
            <p:nvPr/>
          </p:nvSpPr>
          <p:spPr bwMode="auto">
            <a:xfrm>
              <a:off x="7619889" y="4227011"/>
              <a:ext cx="825797" cy="184762"/>
            </a:xfrm>
            <a:prstGeom prst="rect">
              <a:avLst/>
            </a:prstGeom>
            <a:noFill/>
            <a:ln w="9525">
              <a:noFill/>
              <a:miter lim="800000"/>
              <a:headEnd/>
              <a:tailEnd/>
            </a:ln>
          </p:spPr>
          <p:txBody>
            <a:bodyPr wrap="square" lIns="0" tIns="0" rIns="0" bIns="0">
              <a:spAutoFit/>
            </a:bodyPr>
            <a:lstStyle/>
            <a:p>
              <a:pPr algn="ctr" defTabSz="731082">
                <a:defRPr/>
              </a:pPr>
              <a:r>
                <a:rPr lang="en-US" sz="960" kern="0" dirty="0">
                  <a:solidFill>
                    <a:sysClr val="windowText" lastClr="000000"/>
                  </a:solidFill>
                  <a:ea typeface="Verdana" pitchFamily="34" charset="0"/>
                  <a:cs typeface="Helvetica Neue"/>
                </a:rPr>
                <a:t>Data Disks</a:t>
              </a:r>
            </a:p>
          </p:txBody>
        </p:sp>
        <p:sp>
          <p:nvSpPr>
            <p:cNvPr id="99" name="TextBox 98"/>
            <p:cNvSpPr txBox="1"/>
            <p:nvPr/>
          </p:nvSpPr>
          <p:spPr>
            <a:xfrm>
              <a:off x="8962335" y="4181234"/>
              <a:ext cx="833299" cy="423413"/>
            </a:xfrm>
            <a:prstGeom prst="rect">
              <a:avLst/>
            </a:prstGeom>
            <a:noFill/>
          </p:spPr>
          <p:txBody>
            <a:bodyPr wrap="square" rtlCol="0">
              <a:spAutoFit/>
            </a:bodyPr>
            <a:lstStyle/>
            <a:p>
              <a:pPr defTabSz="731082">
                <a:defRPr/>
              </a:pPr>
              <a:r>
                <a:rPr lang="en-US" sz="800" kern="0" dirty="0">
                  <a:solidFill>
                    <a:sysClr val="windowText" lastClr="000000"/>
                  </a:solidFill>
                </a:rPr>
                <a:t>Root disk</a:t>
              </a:r>
            </a:p>
            <a:p>
              <a:pPr defTabSz="731082">
                <a:defRPr/>
              </a:pPr>
              <a:r>
                <a:rPr lang="en-US" sz="800" kern="0" dirty="0">
                  <a:solidFill>
                    <a:sysClr val="windowText" lastClr="000000"/>
                  </a:solidFill>
                </a:rPr>
                <a:t>140 GB</a:t>
              </a:r>
            </a:p>
          </p:txBody>
        </p:sp>
        <p:sp>
          <p:nvSpPr>
            <p:cNvPr id="132" name="TextBox 131"/>
            <p:cNvSpPr txBox="1"/>
            <p:nvPr/>
          </p:nvSpPr>
          <p:spPr>
            <a:xfrm>
              <a:off x="9622159" y="4181234"/>
              <a:ext cx="900200" cy="423413"/>
            </a:xfrm>
            <a:prstGeom prst="rect">
              <a:avLst/>
            </a:prstGeom>
            <a:noFill/>
          </p:spPr>
          <p:txBody>
            <a:bodyPr wrap="square" rtlCol="0">
              <a:spAutoFit/>
            </a:bodyPr>
            <a:lstStyle/>
            <a:p>
              <a:pPr defTabSz="731082">
                <a:defRPr/>
              </a:pPr>
              <a:r>
                <a:rPr lang="en-US" sz="800" kern="0" dirty="0">
                  <a:solidFill>
                    <a:sysClr val="windowText" lastClr="000000"/>
                  </a:solidFill>
                </a:rPr>
                <a:t>Boot disk</a:t>
              </a:r>
            </a:p>
            <a:p>
              <a:pPr defTabSz="731082">
                <a:defRPr/>
              </a:pPr>
              <a:r>
                <a:rPr lang="en-US" sz="800" kern="0" dirty="0">
                  <a:solidFill>
                    <a:sysClr val="windowText" lastClr="000000"/>
                  </a:solidFill>
                </a:rPr>
                <a:t>70 GB</a:t>
              </a:r>
            </a:p>
          </p:txBody>
        </p:sp>
        <p:sp>
          <p:nvSpPr>
            <p:cNvPr id="133" name="Right Brace 132"/>
            <p:cNvSpPr/>
            <p:nvPr/>
          </p:nvSpPr>
          <p:spPr>
            <a:xfrm rot="5400000">
              <a:off x="9583583" y="4040476"/>
              <a:ext cx="187057" cy="14695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731082">
                <a:defRPr/>
              </a:pPr>
              <a:endParaRPr lang="en-US" sz="1438" kern="0">
                <a:solidFill>
                  <a:sysClr val="windowText" lastClr="000000"/>
                </a:solidFill>
              </a:endParaRPr>
            </a:p>
          </p:txBody>
        </p:sp>
        <p:sp>
          <p:nvSpPr>
            <p:cNvPr id="134" name="TextBox 133"/>
            <p:cNvSpPr txBox="1"/>
            <p:nvPr/>
          </p:nvSpPr>
          <p:spPr>
            <a:xfrm>
              <a:off x="9026587" y="4862717"/>
              <a:ext cx="1267983" cy="300239"/>
            </a:xfrm>
            <a:prstGeom prst="rect">
              <a:avLst/>
            </a:prstGeom>
            <a:noFill/>
          </p:spPr>
          <p:txBody>
            <a:bodyPr wrap="square" rtlCol="0">
              <a:spAutoFit/>
            </a:bodyPr>
            <a:lstStyle/>
            <a:p>
              <a:pPr algn="ctr" defTabSz="731082">
                <a:defRPr/>
              </a:pPr>
              <a:r>
                <a:rPr lang="en-US" sz="960" kern="0" dirty="0">
                  <a:solidFill>
                    <a:sysClr val="windowText" lastClr="000000"/>
                  </a:solidFill>
                </a:rPr>
                <a:t>System Disks</a:t>
              </a:r>
            </a:p>
          </p:txBody>
        </p:sp>
        <p:sp>
          <p:nvSpPr>
            <p:cNvPr id="135" name="Rounded Rectangle 134"/>
            <p:cNvSpPr/>
            <p:nvPr/>
          </p:nvSpPr>
          <p:spPr>
            <a:xfrm>
              <a:off x="7254537" y="3341989"/>
              <a:ext cx="1556502" cy="7925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082">
                <a:defRPr/>
              </a:pPr>
              <a:endParaRPr lang="en-US" sz="1438" kern="0" dirty="0" err="1">
                <a:solidFill>
                  <a:sysClr val="windowText" lastClr="000000"/>
                </a:solidFill>
              </a:endParaRPr>
            </a:p>
          </p:txBody>
        </p:sp>
        <p:sp>
          <p:nvSpPr>
            <p:cNvPr id="136" name="Rounded Rectangle 135"/>
            <p:cNvSpPr/>
            <p:nvPr/>
          </p:nvSpPr>
          <p:spPr>
            <a:xfrm>
              <a:off x="8959946" y="3321517"/>
              <a:ext cx="1451925" cy="81301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31082">
                <a:defRPr/>
              </a:pPr>
              <a:endParaRPr lang="en-US" sz="1438" kern="0" dirty="0" err="1">
                <a:solidFill>
                  <a:sysClr val="windowText" lastClr="000000"/>
                </a:solidFill>
              </a:endParaRPr>
            </a:p>
          </p:txBody>
        </p:sp>
        <p:cxnSp>
          <p:nvCxnSpPr>
            <p:cNvPr id="137" name="Straight Connector 136"/>
            <p:cNvCxnSpPr/>
            <p:nvPr/>
          </p:nvCxnSpPr>
          <p:spPr>
            <a:xfrm flipH="1">
              <a:off x="7354915" y="2740879"/>
              <a:ext cx="864199" cy="6073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9347592" y="2740879"/>
              <a:ext cx="1030271" cy="61046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384582" y="3545344"/>
              <a:ext cx="1296411" cy="387570"/>
              <a:chOff x="8828064" y="210477"/>
              <a:chExt cx="1296411" cy="387570"/>
            </a:xfrm>
          </p:grpSpPr>
          <p:sp>
            <p:nvSpPr>
              <p:cNvPr id="140" name="TextBox 139"/>
              <p:cNvSpPr txBox="1"/>
              <p:nvPr/>
            </p:nvSpPr>
            <p:spPr>
              <a:xfrm>
                <a:off x="9416728" y="411003"/>
                <a:ext cx="707747" cy="134208"/>
              </a:xfrm>
              <a:prstGeom prst="rect">
                <a:avLst/>
              </a:prstGeom>
              <a:ln>
                <a:noFill/>
              </a:ln>
              <a:effectLst/>
            </p:spPr>
            <p:txBody>
              <a:bodyPr vert="horz" wrap="square" lIns="73114" tIns="36557" rIns="73114" bIns="36557" rtlCol="0" anchor="ctr">
                <a:noAutofit/>
              </a:bodyPr>
              <a:lstStyle/>
              <a:p>
                <a:pPr defTabSz="731082">
                  <a:lnSpc>
                    <a:spcPct val="95000"/>
                  </a:lnSpc>
                  <a:spcBef>
                    <a:spcPts val="320"/>
                  </a:spcBef>
                  <a:spcAft>
                    <a:spcPts val="160"/>
                  </a:spcAft>
                  <a:defRPr/>
                </a:pPr>
                <a:r>
                  <a:rPr lang="is-IS" sz="1438" b="1" dirty="0">
                    <a:solidFill>
                      <a:sysClr val="windowText" lastClr="000000"/>
                    </a:solidFill>
                  </a:rPr>
                  <a:t>....</a:t>
                </a:r>
                <a:endParaRPr lang="en-US" sz="1438" b="1" dirty="0" err="1">
                  <a:solidFill>
                    <a:sysClr val="windowText" lastClr="000000"/>
                  </a:solidFill>
                </a:endParaRPr>
              </a:p>
            </p:txBody>
          </p:sp>
          <p:grpSp>
            <p:nvGrpSpPr>
              <p:cNvPr id="141" name="Group 55"/>
              <p:cNvGrpSpPr>
                <a:grpSpLocks noChangeAspect="1"/>
              </p:cNvGrpSpPr>
              <p:nvPr/>
            </p:nvGrpSpPr>
            <p:grpSpPr bwMode="auto">
              <a:xfrm>
                <a:off x="8828064" y="210477"/>
                <a:ext cx="303844" cy="387570"/>
                <a:chOff x="2328" y="1971"/>
                <a:chExt cx="450" cy="574"/>
              </a:xfrm>
            </p:grpSpPr>
            <p:sp>
              <p:nvSpPr>
                <p:cNvPr id="152" name="Freeform 57"/>
                <p:cNvSpPr>
                  <a:spLocks/>
                </p:cNvSpPr>
                <p:nvPr/>
              </p:nvSpPr>
              <p:spPr bwMode="auto">
                <a:xfrm>
                  <a:off x="2328" y="2284"/>
                  <a:ext cx="450" cy="133"/>
                </a:xfrm>
                <a:custGeom>
                  <a:avLst/>
                  <a:gdLst>
                    <a:gd name="T0" fmla="*/ 88 w 2699"/>
                    <a:gd name="T1" fmla="*/ 1 h 797"/>
                    <a:gd name="T2" fmla="*/ 170 w 2699"/>
                    <a:gd name="T3" fmla="*/ 40 h 797"/>
                    <a:gd name="T4" fmla="*/ 312 w 2699"/>
                    <a:gd name="T5" fmla="*/ 96 h 797"/>
                    <a:gd name="T6" fmla="*/ 491 w 2699"/>
                    <a:gd name="T7" fmla="*/ 149 h 797"/>
                    <a:gd name="T8" fmla="*/ 688 w 2699"/>
                    <a:gd name="T9" fmla="*/ 191 h 797"/>
                    <a:gd name="T10" fmla="*/ 898 w 2699"/>
                    <a:gd name="T11" fmla="*/ 221 h 797"/>
                    <a:gd name="T12" fmla="*/ 1120 w 2699"/>
                    <a:gd name="T13" fmla="*/ 240 h 797"/>
                    <a:gd name="T14" fmla="*/ 1350 w 2699"/>
                    <a:gd name="T15" fmla="*/ 246 h 797"/>
                    <a:gd name="T16" fmla="*/ 1580 w 2699"/>
                    <a:gd name="T17" fmla="*/ 240 h 797"/>
                    <a:gd name="T18" fmla="*/ 1802 w 2699"/>
                    <a:gd name="T19" fmla="*/ 221 h 797"/>
                    <a:gd name="T20" fmla="*/ 2012 w 2699"/>
                    <a:gd name="T21" fmla="*/ 191 h 797"/>
                    <a:gd name="T22" fmla="*/ 2208 w 2699"/>
                    <a:gd name="T23" fmla="*/ 149 h 797"/>
                    <a:gd name="T24" fmla="*/ 2387 w 2699"/>
                    <a:gd name="T25" fmla="*/ 96 h 797"/>
                    <a:gd name="T26" fmla="*/ 2530 w 2699"/>
                    <a:gd name="T27" fmla="*/ 40 h 797"/>
                    <a:gd name="T28" fmla="*/ 2613 w 2699"/>
                    <a:gd name="T29" fmla="*/ 1 h 797"/>
                    <a:gd name="T30" fmla="*/ 2648 w 2699"/>
                    <a:gd name="T31" fmla="*/ 4 h 797"/>
                    <a:gd name="T32" fmla="*/ 2679 w 2699"/>
                    <a:gd name="T33" fmla="*/ 21 h 797"/>
                    <a:gd name="T34" fmla="*/ 2696 w 2699"/>
                    <a:gd name="T35" fmla="*/ 53 h 797"/>
                    <a:gd name="T36" fmla="*/ 2699 w 2699"/>
                    <a:gd name="T37" fmla="*/ 332 h 797"/>
                    <a:gd name="T38" fmla="*/ 2685 w 2699"/>
                    <a:gd name="T39" fmla="*/ 401 h 797"/>
                    <a:gd name="T40" fmla="*/ 2642 w 2699"/>
                    <a:gd name="T41" fmla="*/ 467 h 797"/>
                    <a:gd name="T42" fmla="*/ 2574 w 2699"/>
                    <a:gd name="T43" fmla="*/ 528 h 797"/>
                    <a:gd name="T44" fmla="*/ 2482 w 2699"/>
                    <a:gd name="T45" fmla="*/ 586 h 797"/>
                    <a:gd name="T46" fmla="*/ 2368 w 2699"/>
                    <a:gd name="T47" fmla="*/ 637 h 797"/>
                    <a:gd name="T48" fmla="*/ 2235 w 2699"/>
                    <a:gd name="T49" fmla="*/ 683 h 797"/>
                    <a:gd name="T50" fmla="*/ 2085 w 2699"/>
                    <a:gd name="T51" fmla="*/ 723 h 797"/>
                    <a:gd name="T52" fmla="*/ 1919 w 2699"/>
                    <a:gd name="T53" fmla="*/ 754 h 797"/>
                    <a:gd name="T54" fmla="*/ 1740 w 2699"/>
                    <a:gd name="T55" fmla="*/ 777 h 797"/>
                    <a:gd name="T56" fmla="*/ 1549 w 2699"/>
                    <a:gd name="T57" fmla="*/ 792 h 797"/>
                    <a:gd name="T58" fmla="*/ 1350 w 2699"/>
                    <a:gd name="T59" fmla="*/ 797 h 797"/>
                    <a:gd name="T60" fmla="*/ 1151 w 2699"/>
                    <a:gd name="T61" fmla="*/ 792 h 797"/>
                    <a:gd name="T62" fmla="*/ 960 w 2699"/>
                    <a:gd name="T63" fmla="*/ 777 h 797"/>
                    <a:gd name="T64" fmla="*/ 781 w 2699"/>
                    <a:gd name="T65" fmla="*/ 754 h 797"/>
                    <a:gd name="T66" fmla="*/ 614 w 2699"/>
                    <a:gd name="T67" fmla="*/ 723 h 797"/>
                    <a:gd name="T68" fmla="*/ 464 w 2699"/>
                    <a:gd name="T69" fmla="*/ 683 h 797"/>
                    <a:gd name="T70" fmla="*/ 331 w 2699"/>
                    <a:gd name="T71" fmla="*/ 637 h 797"/>
                    <a:gd name="T72" fmla="*/ 217 w 2699"/>
                    <a:gd name="T73" fmla="*/ 586 h 797"/>
                    <a:gd name="T74" fmla="*/ 125 w 2699"/>
                    <a:gd name="T75" fmla="*/ 528 h 797"/>
                    <a:gd name="T76" fmla="*/ 57 w 2699"/>
                    <a:gd name="T77" fmla="*/ 467 h 797"/>
                    <a:gd name="T78" fmla="*/ 15 w 2699"/>
                    <a:gd name="T79" fmla="*/ 401 h 797"/>
                    <a:gd name="T80" fmla="*/ 0 w 2699"/>
                    <a:gd name="T81" fmla="*/ 332 h 797"/>
                    <a:gd name="T82" fmla="*/ 3 w 2699"/>
                    <a:gd name="T83" fmla="*/ 53 h 797"/>
                    <a:gd name="T84" fmla="*/ 21 w 2699"/>
                    <a:gd name="T85" fmla="*/ 21 h 797"/>
                    <a:gd name="T86" fmla="*/ 51 w 2699"/>
                    <a:gd name="T87" fmla="*/ 4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797">
                      <a:moveTo>
                        <a:pt x="69" y="0"/>
                      </a:moveTo>
                      <a:lnTo>
                        <a:pt x="88" y="1"/>
                      </a:lnTo>
                      <a:lnTo>
                        <a:pt x="106" y="9"/>
                      </a:lnTo>
                      <a:lnTo>
                        <a:pt x="170" y="40"/>
                      </a:lnTo>
                      <a:lnTo>
                        <a:pt x="239" y="68"/>
                      </a:lnTo>
                      <a:lnTo>
                        <a:pt x="312" y="96"/>
                      </a:lnTo>
                      <a:lnTo>
                        <a:pt x="399" y="124"/>
                      </a:lnTo>
                      <a:lnTo>
                        <a:pt x="491" y="149"/>
                      </a:lnTo>
                      <a:lnTo>
                        <a:pt x="587" y="171"/>
                      </a:lnTo>
                      <a:lnTo>
                        <a:pt x="688" y="191"/>
                      </a:lnTo>
                      <a:lnTo>
                        <a:pt x="791" y="208"/>
                      </a:lnTo>
                      <a:lnTo>
                        <a:pt x="898" y="221"/>
                      </a:lnTo>
                      <a:lnTo>
                        <a:pt x="1007" y="232"/>
                      </a:lnTo>
                      <a:lnTo>
                        <a:pt x="1120" y="240"/>
                      </a:lnTo>
                      <a:lnTo>
                        <a:pt x="1234" y="244"/>
                      </a:lnTo>
                      <a:lnTo>
                        <a:pt x="1350" y="246"/>
                      </a:lnTo>
                      <a:lnTo>
                        <a:pt x="1465" y="244"/>
                      </a:lnTo>
                      <a:lnTo>
                        <a:pt x="1580" y="240"/>
                      </a:lnTo>
                      <a:lnTo>
                        <a:pt x="1692" y="232"/>
                      </a:lnTo>
                      <a:lnTo>
                        <a:pt x="1802" y="221"/>
                      </a:lnTo>
                      <a:lnTo>
                        <a:pt x="1908" y="208"/>
                      </a:lnTo>
                      <a:lnTo>
                        <a:pt x="2012" y="191"/>
                      </a:lnTo>
                      <a:lnTo>
                        <a:pt x="2112" y="171"/>
                      </a:lnTo>
                      <a:lnTo>
                        <a:pt x="2208" y="149"/>
                      </a:lnTo>
                      <a:lnTo>
                        <a:pt x="2300" y="124"/>
                      </a:lnTo>
                      <a:lnTo>
                        <a:pt x="2387" y="96"/>
                      </a:lnTo>
                      <a:lnTo>
                        <a:pt x="2461" y="68"/>
                      </a:lnTo>
                      <a:lnTo>
                        <a:pt x="2530" y="40"/>
                      </a:lnTo>
                      <a:lnTo>
                        <a:pt x="2594" y="9"/>
                      </a:lnTo>
                      <a:lnTo>
                        <a:pt x="2613" y="1"/>
                      </a:lnTo>
                      <a:lnTo>
                        <a:pt x="2630" y="0"/>
                      </a:lnTo>
                      <a:lnTo>
                        <a:pt x="2648" y="4"/>
                      </a:lnTo>
                      <a:lnTo>
                        <a:pt x="2665" y="11"/>
                      </a:lnTo>
                      <a:lnTo>
                        <a:pt x="2679" y="21"/>
                      </a:lnTo>
                      <a:lnTo>
                        <a:pt x="2690" y="36"/>
                      </a:lnTo>
                      <a:lnTo>
                        <a:pt x="2696" y="53"/>
                      </a:lnTo>
                      <a:lnTo>
                        <a:pt x="2699" y="72"/>
                      </a:lnTo>
                      <a:lnTo>
                        <a:pt x="2699" y="332"/>
                      </a:lnTo>
                      <a:lnTo>
                        <a:pt x="2695" y="367"/>
                      </a:lnTo>
                      <a:lnTo>
                        <a:pt x="2685" y="401"/>
                      </a:lnTo>
                      <a:lnTo>
                        <a:pt x="2667" y="435"/>
                      </a:lnTo>
                      <a:lnTo>
                        <a:pt x="2642" y="467"/>
                      </a:lnTo>
                      <a:lnTo>
                        <a:pt x="2611" y="498"/>
                      </a:lnTo>
                      <a:lnTo>
                        <a:pt x="2574" y="528"/>
                      </a:lnTo>
                      <a:lnTo>
                        <a:pt x="2531" y="558"/>
                      </a:lnTo>
                      <a:lnTo>
                        <a:pt x="2482" y="586"/>
                      </a:lnTo>
                      <a:lnTo>
                        <a:pt x="2428" y="612"/>
                      </a:lnTo>
                      <a:lnTo>
                        <a:pt x="2368" y="637"/>
                      </a:lnTo>
                      <a:lnTo>
                        <a:pt x="2304" y="661"/>
                      </a:lnTo>
                      <a:lnTo>
                        <a:pt x="2235" y="683"/>
                      </a:lnTo>
                      <a:lnTo>
                        <a:pt x="2162" y="704"/>
                      </a:lnTo>
                      <a:lnTo>
                        <a:pt x="2085" y="723"/>
                      </a:lnTo>
                      <a:lnTo>
                        <a:pt x="2003" y="740"/>
                      </a:lnTo>
                      <a:lnTo>
                        <a:pt x="1919" y="754"/>
                      </a:lnTo>
                      <a:lnTo>
                        <a:pt x="1831" y="767"/>
                      </a:lnTo>
                      <a:lnTo>
                        <a:pt x="1740" y="777"/>
                      </a:lnTo>
                      <a:lnTo>
                        <a:pt x="1646" y="786"/>
                      </a:lnTo>
                      <a:lnTo>
                        <a:pt x="1549" y="792"/>
                      </a:lnTo>
                      <a:lnTo>
                        <a:pt x="1451" y="796"/>
                      </a:lnTo>
                      <a:lnTo>
                        <a:pt x="1350" y="797"/>
                      </a:lnTo>
                      <a:lnTo>
                        <a:pt x="1249" y="796"/>
                      </a:lnTo>
                      <a:lnTo>
                        <a:pt x="1151" y="792"/>
                      </a:lnTo>
                      <a:lnTo>
                        <a:pt x="1054" y="786"/>
                      </a:lnTo>
                      <a:lnTo>
                        <a:pt x="960" y="777"/>
                      </a:lnTo>
                      <a:lnTo>
                        <a:pt x="868" y="767"/>
                      </a:lnTo>
                      <a:lnTo>
                        <a:pt x="781" y="754"/>
                      </a:lnTo>
                      <a:lnTo>
                        <a:pt x="696" y="740"/>
                      </a:lnTo>
                      <a:lnTo>
                        <a:pt x="614" y="723"/>
                      </a:lnTo>
                      <a:lnTo>
                        <a:pt x="538" y="704"/>
                      </a:lnTo>
                      <a:lnTo>
                        <a:pt x="464" y="683"/>
                      </a:lnTo>
                      <a:lnTo>
                        <a:pt x="396" y="661"/>
                      </a:lnTo>
                      <a:lnTo>
                        <a:pt x="331" y="637"/>
                      </a:lnTo>
                      <a:lnTo>
                        <a:pt x="272" y="612"/>
                      </a:lnTo>
                      <a:lnTo>
                        <a:pt x="217" y="586"/>
                      </a:lnTo>
                      <a:lnTo>
                        <a:pt x="169" y="558"/>
                      </a:lnTo>
                      <a:lnTo>
                        <a:pt x="125" y="528"/>
                      </a:lnTo>
                      <a:lnTo>
                        <a:pt x="89" y="498"/>
                      </a:lnTo>
                      <a:lnTo>
                        <a:pt x="57" y="467"/>
                      </a:lnTo>
                      <a:lnTo>
                        <a:pt x="32" y="435"/>
                      </a:lnTo>
                      <a:lnTo>
                        <a:pt x="15" y="401"/>
                      </a:lnTo>
                      <a:lnTo>
                        <a:pt x="4" y="367"/>
                      </a:lnTo>
                      <a:lnTo>
                        <a:pt x="0" y="332"/>
                      </a:lnTo>
                      <a:lnTo>
                        <a:pt x="0" y="72"/>
                      </a:lnTo>
                      <a:lnTo>
                        <a:pt x="3" y="53"/>
                      </a:lnTo>
                      <a:lnTo>
                        <a:pt x="10" y="36"/>
                      </a:lnTo>
                      <a:lnTo>
                        <a:pt x="21" y="21"/>
                      </a:lnTo>
                      <a:lnTo>
                        <a:pt x="35" y="11"/>
                      </a:lnTo>
                      <a:lnTo>
                        <a:pt x="51" y="4"/>
                      </a:lnTo>
                      <a:lnTo>
                        <a:pt x="69" y="0"/>
                      </a:lnTo>
                      <a:close/>
                    </a:path>
                  </a:pathLst>
                </a:custGeom>
                <a:solidFill>
                  <a:schemeClr val="accent1"/>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sp>
              <p:nvSpPr>
                <p:cNvPr id="153" name="Freeform 58"/>
                <p:cNvSpPr>
                  <a:spLocks/>
                </p:cNvSpPr>
                <p:nvPr/>
              </p:nvSpPr>
              <p:spPr bwMode="auto">
                <a:xfrm>
                  <a:off x="2328" y="2138"/>
                  <a:ext cx="450" cy="133"/>
                </a:xfrm>
                <a:custGeom>
                  <a:avLst/>
                  <a:gdLst>
                    <a:gd name="T0" fmla="*/ 2648 w 2699"/>
                    <a:gd name="T1" fmla="*/ 3 h 797"/>
                    <a:gd name="T2" fmla="*/ 2679 w 2699"/>
                    <a:gd name="T3" fmla="*/ 21 h 797"/>
                    <a:gd name="T4" fmla="*/ 2696 w 2699"/>
                    <a:gd name="T5" fmla="*/ 52 h 797"/>
                    <a:gd name="T6" fmla="*/ 2699 w 2699"/>
                    <a:gd name="T7" fmla="*/ 333 h 797"/>
                    <a:gd name="T8" fmla="*/ 2685 w 2699"/>
                    <a:gd name="T9" fmla="*/ 401 h 797"/>
                    <a:gd name="T10" fmla="*/ 2642 w 2699"/>
                    <a:gd name="T11" fmla="*/ 467 h 797"/>
                    <a:gd name="T12" fmla="*/ 2574 w 2699"/>
                    <a:gd name="T13" fmla="*/ 529 h 797"/>
                    <a:gd name="T14" fmla="*/ 2482 w 2699"/>
                    <a:gd name="T15" fmla="*/ 585 h 797"/>
                    <a:gd name="T16" fmla="*/ 2368 w 2699"/>
                    <a:gd name="T17" fmla="*/ 638 h 797"/>
                    <a:gd name="T18" fmla="*/ 2235 w 2699"/>
                    <a:gd name="T19" fmla="*/ 684 h 797"/>
                    <a:gd name="T20" fmla="*/ 2085 w 2699"/>
                    <a:gd name="T21" fmla="*/ 722 h 797"/>
                    <a:gd name="T22" fmla="*/ 1919 w 2699"/>
                    <a:gd name="T23" fmla="*/ 754 h 797"/>
                    <a:gd name="T24" fmla="*/ 1740 w 2699"/>
                    <a:gd name="T25" fmla="*/ 778 h 797"/>
                    <a:gd name="T26" fmla="*/ 1549 w 2699"/>
                    <a:gd name="T27" fmla="*/ 793 h 797"/>
                    <a:gd name="T28" fmla="*/ 1350 w 2699"/>
                    <a:gd name="T29" fmla="*/ 797 h 797"/>
                    <a:gd name="T30" fmla="*/ 1151 w 2699"/>
                    <a:gd name="T31" fmla="*/ 793 h 797"/>
                    <a:gd name="T32" fmla="*/ 960 w 2699"/>
                    <a:gd name="T33" fmla="*/ 778 h 797"/>
                    <a:gd name="T34" fmla="*/ 781 w 2699"/>
                    <a:gd name="T35" fmla="*/ 754 h 797"/>
                    <a:gd name="T36" fmla="*/ 614 w 2699"/>
                    <a:gd name="T37" fmla="*/ 722 h 797"/>
                    <a:gd name="T38" fmla="*/ 464 w 2699"/>
                    <a:gd name="T39" fmla="*/ 684 h 797"/>
                    <a:gd name="T40" fmla="*/ 331 w 2699"/>
                    <a:gd name="T41" fmla="*/ 638 h 797"/>
                    <a:gd name="T42" fmla="*/ 217 w 2699"/>
                    <a:gd name="T43" fmla="*/ 585 h 797"/>
                    <a:gd name="T44" fmla="*/ 125 w 2699"/>
                    <a:gd name="T45" fmla="*/ 529 h 797"/>
                    <a:gd name="T46" fmla="*/ 57 w 2699"/>
                    <a:gd name="T47" fmla="*/ 467 h 797"/>
                    <a:gd name="T48" fmla="*/ 15 w 2699"/>
                    <a:gd name="T49" fmla="*/ 401 h 797"/>
                    <a:gd name="T50" fmla="*/ 0 w 2699"/>
                    <a:gd name="T51" fmla="*/ 333 h 797"/>
                    <a:gd name="T52" fmla="*/ 3 w 2699"/>
                    <a:gd name="T53" fmla="*/ 52 h 797"/>
                    <a:gd name="T54" fmla="*/ 21 w 2699"/>
                    <a:gd name="T55" fmla="*/ 21 h 797"/>
                    <a:gd name="T56" fmla="*/ 51 w 2699"/>
                    <a:gd name="T57" fmla="*/ 3 h 797"/>
                    <a:gd name="T58" fmla="*/ 88 w 2699"/>
                    <a:gd name="T59" fmla="*/ 2 h 797"/>
                    <a:gd name="T60" fmla="*/ 170 w 2699"/>
                    <a:gd name="T61" fmla="*/ 40 h 797"/>
                    <a:gd name="T62" fmla="*/ 312 w 2699"/>
                    <a:gd name="T63" fmla="*/ 96 h 797"/>
                    <a:gd name="T64" fmla="*/ 491 w 2699"/>
                    <a:gd name="T65" fmla="*/ 149 h 797"/>
                    <a:gd name="T66" fmla="*/ 688 w 2699"/>
                    <a:gd name="T67" fmla="*/ 190 h 797"/>
                    <a:gd name="T68" fmla="*/ 898 w 2699"/>
                    <a:gd name="T69" fmla="*/ 221 h 797"/>
                    <a:gd name="T70" fmla="*/ 1120 w 2699"/>
                    <a:gd name="T71" fmla="*/ 240 h 797"/>
                    <a:gd name="T72" fmla="*/ 1350 w 2699"/>
                    <a:gd name="T73" fmla="*/ 246 h 797"/>
                    <a:gd name="T74" fmla="*/ 1580 w 2699"/>
                    <a:gd name="T75" fmla="*/ 240 h 797"/>
                    <a:gd name="T76" fmla="*/ 1802 w 2699"/>
                    <a:gd name="T77" fmla="*/ 221 h 797"/>
                    <a:gd name="T78" fmla="*/ 2012 w 2699"/>
                    <a:gd name="T79" fmla="*/ 190 h 797"/>
                    <a:gd name="T80" fmla="*/ 2208 w 2699"/>
                    <a:gd name="T81" fmla="*/ 149 h 797"/>
                    <a:gd name="T82" fmla="*/ 2387 w 2699"/>
                    <a:gd name="T83" fmla="*/ 96 h 797"/>
                    <a:gd name="T84" fmla="*/ 2530 w 2699"/>
                    <a:gd name="T85" fmla="*/ 40 h 797"/>
                    <a:gd name="T86" fmla="*/ 2613 w 2699"/>
                    <a:gd name="T87" fmla="*/ 2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797">
                      <a:moveTo>
                        <a:pt x="2630" y="0"/>
                      </a:moveTo>
                      <a:lnTo>
                        <a:pt x="2648" y="3"/>
                      </a:lnTo>
                      <a:lnTo>
                        <a:pt x="2665" y="10"/>
                      </a:lnTo>
                      <a:lnTo>
                        <a:pt x="2679" y="21"/>
                      </a:lnTo>
                      <a:lnTo>
                        <a:pt x="2690" y="35"/>
                      </a:lnTo>
                      <a:lnTo>
                        <a:pt x="2696" y="52"/>
                      </a:lnTo>
                      <a:lnTo>
                        <a:pt x="2699" y="72"/>
                      </a:lnTo>
                      <a:lnTo>
                        <a:pt x="2699" y="333"/>
                      </a:lnTo>
                      <a:lnTo>
                        <a:pt x="2695" y="367"/>
                      </a:lnTo>
                      <a:lnTo>
                        <a:pt x="2685" y="401"/>
                      </a:lnTo>
                      <a:lnTo>
                        <a:pt x="2667" y="434"/>
                      </a:lnTo>
                      <a:lnTo>
                        <a:pt x="2642" y="467"/>
                      </a:lnTo>
                      <a:lnTo>
                        <a:pt x="2611" y="498"/>
                      </a:lnTo>
                      <a:lnTo>
                        <a:pt x="2574" y="529"/>
                      </a:lnTo>
                      <a:lnTo>
                        <a:pt x="2531" y="558"/>
                      </a:lnTo>
                      <a:lnTo>
                        <a:pt x="2482" y="585"/>
                      </a:lnTo>
                      <a:lnTo>
                        <a:pt x="2428" y="613"/>
                      </a:lnTo>
                      <a:lnTo>
                        <a:pt x="2368" y="638"/>
                      </a:lnTo>
                      <a:lnTo>
                        <a:pt x="2304" y="661"/>
                      </a:lnTo>
                      <a:lnTo>
                        <a:pt x="2235" y="684"/>
                      </a:lnTo>
                      <a:lnTo>
                        <a:pt x="2162" y="704"/>
                      </a:lnTo>
                      <a:lnTo>
                        <a:pt x="2085" y="722"/>
                      </a:lnTo>
                      <a:lnTo>
                        <a:pt x="2003" y="739"/>
                      </a:lnTo>
                      <a:lnTo>
                        <a:pt x="1919" y="754"/>
                      </a:lnTo>
                      <a:lnTo>
                        <a:pt x="1831" y="766"/>
                      </a:lnTo>
                      <a:lnTo>
                        <a:pt x="1740" y="778"/>
                      </a:lnTo>
                      <a:lnTo>
                        <a:pt x="1646" y="786"/>
                      </a:lnTo>
                      <a:lnTo>
                        <a:pt x="1549" y="793"/>
                      </a:lnTo>
                      <a:lnTo>
                        <a:pt x="1451" y="796"/>
                      </a:lnTo>
                      <a:lnTo>
                        <a:pt x="1350" y="797"/>
                      </a:lnTo>
                      <a:lnTo>
                        <a:pt x="1249" y="796"/>
                      </a:lnTo>
                      <a:lnTo>
                        <a:pt x="1151" y="793"/>
                      </a:lnTo>
                      <a:lnTo>
                        <a:pt x="1054" y="786"/>
                      </a:lnTo>
                      <a:lnTo>
                        <a:pt x="960" y="778"/>
                      </a:lnTo>
                      <a:lnTo>
                        <a:pt x="868" y="766"/>
                      </a:lnTo>
                      <a:lnTo>
                        <a:pt x="781" y="754"/>
                      </a:lnTo>
                      <a:lnTo>
                        <a:pt x="696" y="739"/>
                      </a:lnTo>
                      <a:lnTo>
                        <a:pt x="614" y="722"/>
                      </a:lnTo>
                      <a:lnTo>
                        <a:pt x="538" y="704"/>
                      </a:lnTo>
                      <a:lnTo>
                        <a:pt x="464" y="684"/>
                      </a:lnTo>
                      <a:lnTo>
                        <a:pt x="396" y="661"/>
                      </a:lnTo>
                      <a:lnTo>
                        <a:pt x="331" y="638"/>
                      </a:lnTo>
                      <a:lnTo>
                        <a:pt x="272" y="613"/>
                      </a:lnTo>
                      <a:lnTo>
                        <a:pt x="217" y="585"/>
                      </a:lnTo>
                      <a:lnTo>
                        <a:pt x="169" y="558"/>
                      </a:lnTo>
                      <a:lnTo>
                        <a:pt x="125" y="529"/>
                      </a:lnTo>
                      <a:lnTo>
                        <a:pt x="89" y="498"/>
                      </a:lnTo>
                      <a:lnTo>
                        <a:pt x="57" y="467"/>
                      </a:lnTo>
                      <a:lnTo>
                        <a:pt x="32" y="434"/>
                      </a:lnTo>
                      <a:lnTo>
                        <a:pt x="15" y="401"/>
                      </a:lnTo>
                      <a:lnTo>
                        <a:pt x="4" y="367"/>
                      </a:lnTo>
                      <a:lnTo>
                        <a:pt x="0" y="333"/>
                      </a:lnTo>
                      <a:lnTo>
                        <a:pt x="0" y="72"/>
                      </a:lnTo>
                      <a:lnTo>
                        <a:pt x="3" y="52"/>
                      </a:lnTo>
                      <a:lnTo>
                        <a:pt x="10" y="35"/>
                      </a:lnTo>
                      <a:lnTo>
                        <a:pt x="21" y="21"/>
                      </a:lnTo>
                      <a:lnTo>
                        <a:pt x="35" y="10"/>
                      </a:lnTo>
                      <a:lnTo>
                        <a:pt x="51" y="3"/>
                      </a:lnTo>
                      <a:lnTo>
                        <a:pt x="69" y="0"/>
                      </a:lnTo>
                      <a:lnTo>
                        <a:pt x="88" y="2"/>
                      </a:lnTo>
                      <a:lnTo>
                        <a:pt x="106" y="8"/>
                      </a:lnTo>
                      <a:lnTo>
                        <a:pt x="170" y="40"/>
                      </a:lnTo>
                      <a:lnTo>
                        <a:pt x="239" y="69"/>
                      </a:lnTo>
                      <a:lnTo>
                        <a:pt x="312" y="96"/>
                      </a:lnTo>
                      <a:lnTo>
                        <a:pt x="399" y="123"/>
                      </a:lnTo>
                      <a:lnTo>
                        <a:pt x="491" y="149"/>
                      </a:lnTo>
                      <a:lnTo>
                        <a:pt x="587" y="171"/>
                      </a:lnTo>
                      <a:lnTo>
                        <a:pt x="688" y="190"/>
                      </a:lnTo>
                      <a:lnTo>
                        <a:pt x="791" y="207"/>
                      </a:lnTo>
                      <a:lnTo>
                        <a:pt x="898" y="221"/>
                      </a:lnTo>
                      <a:lnTo>
                        <a:pt x="1007" y="232"/>
                      </a:lnTo>
                      <a:lnTo>
                        <a:pt x="1120" y="240"/>
                      </a:lnTo>
                      <a:lnTo>
                        <a:pt x="1234" y="245"/>
                      </a:lnTo>
                      <a:lnTo>
                        <a:pt x="1350" y="246"/>
                      </a:lnTo>
                      <a:lnTo>
                        <a:pt x="1465" y="245"/>
                      </a:lnTo>
                      <a:lnTo>
                        <a:pt x="1580" y="240"/>
                      </a:lnTo>
                      <a:lnTo>
                        <a:pt x="1692" y="232"/>
                      </a:lnTo>
                      <a:lnTo>
                        <a:pt x="1802" y="221"/>
                      </a:lnTo>
                      <a:lnTo>
                        <a:pt x="1908" y="207"/>
                      </a:lnTo>
                      <a:lnTo>
                        <a:pt x="2012" y="190"/>
                      </a:lnTo>
                      <a:lnTo>
                        <a:pt x="2112" y="171"/>
                      </a:lnTo>
                      <a:lnTo>
                        <a:pt x="2208" y="149"/>
                      </a:lnTo>
                      <a:lnTo>
                        <a:pt x="2300" y="123"/>
                      </a:lnTo>
                      <a:lnTo>
                        <a:pt x="2387" y="96"/>
                      </a:lnTo>
                      <a:lnTo>
                        <a:pt x="2461" y="69"/>
                      </a:lnTo>
                      <a:lnTo>
                        <a:pt x="2530" y="40"/>
                      </a:lnTo>
                      <a:lnTo>
                        <a:pt x="2594" y="8"/>
                      </a:lnTo>
                      <a:lnTo>
                        <a:pt x="2613" y="2"/>
                      </a:lnTo>
                      <a:lnTo>
                        <a:pt x="2630" y="0"/>
                      </a:lnTo>
                      <a:close/>
                    </a:path>
                  </a:pathLst>
                </a:custGeom>
                <a:solidFill>
                  <a:schemeClr val="accent1"/>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sp>
              <p:nvSpPr>
                <p:cNvPr id="154" name="Freeform 59"/>
                <p:cNvSpPr>
                  <a:spLocks noEditPoints="1"/>
                </p:cNvSpPr>
                <p:nvPr/>
              </p:nvSpPr>
              <p:spPr bwMode="auto">
                <a:xfrm>
                  <a:off x="2328" y="1971"/>
                  <a:ext cx="450" cy="154"/>
                </a:xfrm>
                <a:custGeom>
                  <a:avLst/>
                  <a:gdLst>
                    <a:gd name="T0" fmla="*/ 1248 w 2699"/>
                    <a:gd name="T1" fmla="*/ 325 h 926"/>
                    <a:gd name="T2" fmla="*/ 1116 w 2699"/>
                    <a:gd name="T3" fmla="*/ 346 h 926"/>
                    <a:gd name="T4" fmla="*/ 1020 w 2699"/>
                    <a:gd name="T5" fmla="*/ 382 h 926"/>
                    <a:gd name="T6" fmla="*/ 972 w 2699"/>
                    <a:gd name="T7" fmla="*/ 426 h 926"/>
                    <a:gd name="T8" fmla="*/ 981 w 2699"/>
                    <a:gd name="T9" fmla="*/ 475 h 926"/>
                    <a:gd name="T10" fmla="*/ 1047 w 2699"/>
                    <a:gd name="T11" fmla="*/ 517 h 926"/>
                    <a:gd name="T12" fmla="*/ 1157 w 2699"/>
                    <a:gd name="T13" fmla="*/ 547 h 926"/>
                    <a:gd name="T14" fmla="*/ 1298 w 2699"/>
                    <a:gd name="T15" fmla="*/ 563 h 926"/>
                    <a:gd name="T16" fmla="*/ 1452 w 2699"/>
                    <a:gd name="T17" fmla="*/ 560 h 926"/>
                    <a:gd name="T18" fmla="*/ 1583 w 2699"/>
                    <a:gd name="T19" fmla="*/ 539 h 926"/>
                    <a:gd name="T20" fmla="*/ 1679 w 2699"/>
                    <a:gd name="T21" fmla="*/ 503 h 926"/>
                    <a:gd name="T22" fmla="*/ 1729 w 2699"/>
                    <a:gd name="T23" fmla="*/ 459 h 926"/>
                    <a:gd name="T24" fmla="*/ 1718 w 2699"/>
                    <a:gd name="T25" fmla="*/ 410 h 926"/>
                    <a:gd name="T26" fmla="*/ 1652 w 2699"/>
                    <a:gd name="T27" fmla="*/ 368 h 926"/>
                    <a:gd name="T28" fmla="*/ 1543 w 2699"/>
                    <a:gd name="T29" fmla="*/ 338 h 926"/>
                    <a:gd name="T30" fmla="*/ 1401 w 2699"/>
                    <a:gd name="T31" fmla="*/ 322 h 926"/>
                    <a:gd name="T32" fmla="*/ 1451 w 2699"/>
                    <a:gd name="T33" fmla="*/ 2 h 926"/>
                    <a:gd name="T34" fmla="*/ 1739 w 2699"/>
                    <a:gd name="T35" fmla="*/ 19 h 926"/>
                    <a:gd name="T36" fmla="*/ 2002 w 2699"/>
                    <a:gd name="T37" fmla="*/ 58 h 926"/>
                    <a:gd name="T38" fmla="*/ 2233 w 2699"/>
                    <a:gd name="T39" fmla="*/ 114 h 926"/>
                    <a:gd name="T40" fmla="*/ 2426 w 2699"/>
                    <a:gd name="T41" fmla="*/ 184 h 926"/>
                    <a:gd name="T42" fmla="*/ 2572 w 2699"/>
                    <a:gd name="T43" fmla="*/ 268 h 926"/>
                    <a:gd name="T44" fmla="*/ 2666 w 2699"/>
                    <a:gd name="T45" fmla="*/ 362 h 926"/>
                    <a:gd name="T46" fmla="*/ 2699 w 2699"/>
                    <a:gd name="T47" fmla="*/ 463 h 926"/>
                    <a:gd name="T48" fmla="*/ 2666 w 2699"/>
                    <a:gd name="T49" fmla="*/ 564 h 926"/>
                    <a:gd name="T50" fmla="*/ 2572 w 2699"/>
                    <a:gd name="T51" fmla="*/ 658 h 926"/>
                    <a:gd name="T52" fmla="*/ 2426 w 2699"/>
                    <a:gd name="T53" fmla="*/ 742 h 926"/>
                    <a:gd name="T54" fmla="*/ 2233 w 2699"/>
                    <a:gd name="T55" fmla="*/ 812 h 926"/>
                    <a:gd name="T56" fmla="*/ 2002 w 2699"/>
                    <a:gd name="T57" fmla="*/ 868 h 926"/>
                    <a:gd name="T58" fmla="*/ 1739 w 2699"/>
                    <a:gd name="T59" fmla="*/ 906 h 926"/>
                    <a:gd name="T60" fmla="*/ 1451 w 2699"/>
                    <a:gd name="T61" fmla="*/ 924 h 926"/>
                    <a:gd name="T62" fmla="*/ 1151 w 2699"/>
                    <a:gd name="T63" fmla="*/ 921 h 926"/>
                    <a:gd name="T64" fmla="*/ 869 w 2699"/>
                    <a:gd name="T65" fmla="*/ 896 h 926"/>
                    <a:gd name="T66" fmla="*/ 617 w 2699"/>
                    <a:gd name="T67" fmla="*/ 851 h 926"/>
                    <a:gd name="T68" fmla="*/ 397 w 2699"/>
                    <a:gd name="T69" fmla="*/ 790 h 926"/>
                    <a:gd name="T70" fmla="*/ 219 w 2699"/>
                    <a:gd name="T71" fmla="*/ 715 h 926"/>
                    <a:gd name="T72" fmla="*/ 90 w 2699"/>
                    <a:gd name="T73" fmla="*/ 628 h 926"/>
                    <a:gd name="T74" fmla="*/ 16 w 2699"/>
                    <a:gd name="T75" fmla="*/ 532 h 926"/>
                    <a:gd name="T76" fmla="*/ 4 w 2699"/>
                    <a:gd name="T77" fmla="*/ 429 h 926"/>
                    <a:gd name="T78" fmla="*/ 58 w 2699"/>
                    <a:gd name="T79" fmla="*/ 329 h 926"/>
                    <a:gd name="T80" fmla="*/ 170 w 2699"/>
                    <a:gd name="T81" fmla="*/ 238 h 926"/>
                    <a:gd name="T82" fmla="*/ 333 w 2699"/>
                    <a:gd name="T83" fmla="*/ 159 h 926"/>
                    <a:gd name="T84" fmla="*/ 539 w 2699"/>
                    <a:gd name="T85" fmla="*/ 93 h 926"/>
                    <a:gd name="T86" fmla="*/ 782 w 2699"/>
                    <a:gd name="T87" fmla="*/ 42 h 926"/>
                    <a:gd name="T88" fmla="*/ 1054 w 2699"/>
                    <a:gd name="T89" fmla="*/ 11 h 926"/>
                    <a:gd name="T90" fmla="*/ 1350 w 2699"/>
                    <a:gd name="T91" fmla="*/ 0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99" h="926">
                      <a:moveTo>
                        <a:pt x="1350" y="321"/>
                      </a:moveTo>
                      <a:lnTo>
                        <a:pt x="1298" y="322"/>
                      </a:lnTo>
                      <a:lnTo>
                        <a:pt x="1248" y="325"/>
                      </a:lnTo>
                      <a:lnTo>
                        <a:pt x="1201" y="330"/>
                      </a:lnTo>
                      <a:lnTo>
                        <a:pt x="1157" y="338"/>
                      </a:lnTo>
                      <a:lnTo>
                        <a:pt x="1116" y="346"/>
                      </a:lnTo>
                      <a:lnTo>
                        <a:pt x="1080" y="357"/>
                      </a:lnTo>
                      <a:lnTo>
                        <a:pt x="1047" y="368"/>
                      </a:lnTo>
                      <a:lnTo>
                        <a:pt x="1020" y="382"/>
                      </a:lnTo>
                      <a:lnTo>
                        <a:pt x="998" y="395"/>
                      </a:lnTo>
                      <a:lnTo>
                        <a:pt x="981" y="410"/>
                      </a:lnTo>
                      <a:lnTo>
                        <a:pt x="972" y="426"/>
                      </a:lnTo>
                      <a:lnTo>
                        <a:pt x="968" y="443"/>
                      </a:lnTo>
                      <a:lnTo>
                        <a:pt x="972" y="459"/>
                      </a:lnTo>
                      <a:lnTo>
                        <a:pt x="981" y="475"/>
                      </a:lnTo>
                      <a:lnTo>
                        <a:pt x="998" y="490"/>
                      </a:lnTo>
                      <a:lnTo>
                        <a:pt x="1020" y="503"/>
                      </a:lnTo>
                      <a:lnTo>
                        <a:pt x="1047" y="517"/>
                      </a:lnTo>
                      <a:lnTo>
                        <a:pt x="1080" y="528"/>
                      </a:lnTo>
                      <a:lnTo>
                        <a:pt x="1116" y="539"/>
                      </a:lnTo>
                      <a:lnTo>
                        <a:pt x="1157" y="547"/>
                      </a:lnTo>
                      <a:lnTo>
                        <a:pt x="1201" y="555"/>
                      </a:lnTo>
                      <a:lnTo>
                        <a:pt x="1248" y="560"/>
                      </a:lnTo>
                      <a:lnTo>
                        <a:pt x="1298" y="563"/>
                      </a:lnTo>
                      <a:lnTo>
                        <a:pt x="1350" y="564"/>
                      </a:lnTo>
                      <a:lnTo>
                        <a:pt x="1401" y="563"/>
                      </a:lnTo>
                      <a:lnTo>
                        <a:pt x="1452" y="560"/>
                      </a:lnTo>
                      <a:lnTo>
                        <a:pt x="1499" y="555"/>
                      </a:lnTo>
                      <a:lnTo>
                        <a:pt x="1543" y="547"/>
                      </a:lnTo>
                      <a:lnTo>
                        <a:pt x="1583" y="539"/>
                      </a:lnTo>
                      <a:lnTo>
                        <a:pt x="1620" y="528"/>
                      </a:lnTo>
                      <a:lnTo>
                        <a:pt x="1652" y="517"/>
                      </a:lnTo>
                      <a:lnTo>
                        <a:pt x="1679" y="503"/>
                      </a:lnTo>
                      <a:lnTo>
                        <a:pt x="1701" y="490"/>
                      </a:lnTo>
                      <a:lnTo>
                        <a:pt x="1718" y="475"/>
                      </a:lnTo>
                      <a:lnTo>
                        <a:pt x="1729" y="459"/>
                      </a:lnTo>
                      <a:lnTo>
                        <a:pt x="1732" y="443"/>
                      </a:lnTo>
                      <a:lnTo>
                        <a:pt x="1729" y="426"/>
                      </a:lnTo>
                      <a:lnTo>
                        <a:pt x="1718" y="410"/>
                      </a:lnTo>
                      <a:lnTo>
                        <a:pt x="1701" y="395"/>
                      </a:lnTo>
                      <a:lnTo>
                        <a:pt x="1679" y="382"/>
                      </a:lnTo>
                      <a:lnTo>
                        <a:pt x="1652" y="368"/>
                      </a:lnTo>
                      <a:lnTo>
                        <a:pt x="1620" y="357"/>
                      </a:lnTo>
                      <a:lnTo>
                        <a:pt x="1583" y="346"/>
                      </a:lnTo>
                      <a:lnTo>
                        <a:pt x="1543" y="338"/>
                      </a:lnTo>
                      <a:lnTo>
                        <a:pt x="1499" y="330"/>
                      </a:lnTo>
                      <a:lnTo>
                        <a:pt x="1452" y="325"/>
                      </a:lnTo>
                      <a:lnTo>
                        <a:pt x="1401" y="322"/>
                      </a:lnTo>
                      <a:lnTo>
                        <a:pt x="1350" y="321"/>
                      </a:lnTo>
                      <a:close/>
                      <a:moveTo>
                        <a:pt x="1350" y="0"/>
                      </a:moveTo>
                      <a:lnTo>
                        <a:pt x="1451" y="2"/>
                      </a:lnTo>
                      <a:lnTo>
                        <a:pt x="1549" y="5"/>
                      </a:lnTo>
                      <a:lnTo>
                        <a:pt x="1645" y="11"/>
                      </a:lnTo>
                      <a:lnTo>
                        <a:pt x="1739" y="19"/>
                      </a:lnTo>
                      <a:lnTo>
                        <a:pt x="1830" y="30"/>
                      </a:lnTo>
                      <a:lnTo>
                        <a:pt x="1918" y="42"/>
                      </a:lnTo>
                      <a:lnTo>
                        <a:pt x="2002" y="58"/>
                      </a:lnTo>
                      <a:lnTo>
                        <a:pt x="2083" y="75"/>
                      </a:lnTo>
                      <a:lnTo>
                        <a:pt x="2160" y="93"/>
                      </a:lnTo>
                      <a:lnTo>
                        <a:pt x="2233" y="114"/>
                      </a:lnTo>
                      <a:lnTo>
                        <a:pt x="2302" y="136"/>
                      </a:lnTo>
                      <a:lnTo>
                        <a:pt x="2367" y="159"/>
                      </a:lnTo>
                      <a:lnTo>
                        <a:pt x="2426" y="184"/>
                      </a:lnTo>
                      <a:lnTo>
                        <a:pt x="2480" y="211"/>
                      </a:lnTo>
                      <a:lnTo>
                        <a:pt x="2529" y="238"/>
                      </a:lnTo>
                      <a:lnTo>
                        <a:pt x="2572" y="268"/>
                      </a:lnTo>
                      <a:lnTo>
                        <a:pt x="2610" y="298"/>
                      </a:lnTo>
                      <a:lnTo>
                        <a:pt x="2641" y="329"/>
                      </a:lnTo>
                      <a:lnTo>
                        <a:pt x="2666" y="362"/>
                      </a:lnTo>
                      <a:lnTo>
                        <a:pt x="2684" y="394"/>
                      </a:lnTo>
                      <a:lnTo>
                        <a:pt x="2695" y="429"/>
                      </a:lnTo>
                      <a:lnTo>
                        <a:pt x="2699" y="463"/>
                      </a:lnTo>
                      <a:lnTo>
                        <a:pt x="2695" y="498"/>
                      </a:lnTo>
                      <a:lnTo>
                        <a:pt x="2684" y="532"/>
                      </a:lnTo>
                      <a:lnTo>
                        <a:pt x="2666" y="564"/>
                      </a:lnTo>
                      <a:lnTo>
                        <a:pt x="2641" y="596"/>
                      </a:lnTo>
                      <a:lnTo>
                        <a:pt x="2610" y="628"/>
                      </a:lnTo>
                      <a:lnTo>
                        <a:pt x="2572" y="658"/>
                      </a:lnTo>
                      <a:lnTo>
                        <a:pt x="2529" y="688"/>
                      </a:lnTo>
                      <a:lnTo>
                        <a:pt x="2480" y="715"/>
                      </a:lnTo>
                      <a:lnTo>
                        <a:pt x="2426" y="742"/>
                      </a:lnTo>
                      <a:lnTo>
                        <a:pt x="2367" y="767"/>
                      </a:lnTo>
                      <a:lnTo>
                        <a:pt x="2302" y="790"/>
                      </a:lnTo>
                      <a:lnTo>
                        <a:pt x="2233" y="812"/>
                      </a:lnTo>
                      <a:lnTo>
                        <a:pt x="2160" y="833"/>
                      </a:lnTo>
                      <a:lnTo>
                        <a:pt x="2083" y="851"/>
                      </a:lnTo>
                      <a:lnTo>
                        <a:pt x="2002" y="868"/>
                      </a:lnTo>
                      <a:lnTo>
                        <a:pt x="1918" y="883"/>
                      </a:lnTo>
                      <a:lnTo>
                        <a:pt x="1830" y="896"/>
                      </a:lnTo>
                      <a:lnTo>
                        <a:pt x="1739" y="906"/>
                      </a:lnTo>
                      <a:lnTo>
                        <a:pt x="1645" y="915"/>
                      </a:lnTo>
                      <a:lnTo>
                        <a:pt x="1549" y="921"/>
                      </a:lnTo>
                      <a:lnTo>
                        <a:pt x="1451" y="924"/>
                      </a:lnTo>
                      <a:lnTo>
                        <a:pt x="1350" y="926"/>
                      </a:lnTo>
                      <a:lnTo>
                        <a:pt x="1249" y="924"/>
                      </a:lnTo>
                      <a:lnTo>
                        <a:pt x="1151" y="921"/>
                      </a:lnTo>
                      <a:lnTo>
                        <a:pt x="1054" y="915"/>
                      </a:lnTo>
                      <a:lnTo>
                        <a:pt x="960" y="906"/>
                      </a:lnTo>
                      <a:lnTo>
                        <a:pt x="869" y="896"/>
                      </a:lnTo>
                      <a:lnTo>
                        <a:pt x="782" y="883"/>
                      </a:lnTo>
                      <a:lnTo>
                        <a:pt x="697" y="868"/>
                      </a:lnTo>
                      <a:lnTo>
                        <a:pt x="617" y="851"/>
                      </a:lnTo>
                      <a:lnTo>
                        <a:pt x="539" y="833"/>
                      </a:lnTo>
                      <a:lnTo>
                        <a:pt x="466" y="812"/>
                      </a:lnTo>
                      <a:lnTo>
                        <a:pt x="397" y="790"/>
                      </a:lnTo>
                      <a:lnTo>
                        <a:pt x="333" y="767"/>
                      </a:lnTo>
                      <a:lnTo>
                        <a:pt x="274" y="742"/>
                      </a:lnTo>
                      <a:lnTo>
                        <a:pt x="219" y="715"/>
                      </a:lnTo>
                      <a:lnTo>
                        <a:pt x="170" y="688"/>
                      </a:lnTo>
                      <a:lnTo>
                        <a:pt x="127" y="658"/>
                      </a:lnTo>
                      <a:lnTo>
                        <a:pt x="90" y="628"/>
                      </a:lnTo>
                      <a:lnTo>
                        <a:pt x="58" y="596"/>
                      </a:lnTo>
                      <a:lnTo>
                        <a:pt x="33" y="564"/>
                      </a:lnTo>
                      <a:lnTo>
                        <a:pt x="16" y="532"/>
                      </a:lnTo>
                      <a:lnTo>
                        <a:pt x="4" y="498"/>
                      </a:lnTo>
                      <a:lnTo>
                        <a:pt x="0" y="463"/>
                      </a:lnTo>
                      <a:lnTo>
                        <a:pt x="4" y="429"/>
                      </a:lnTo>
                      <a:lnTo>
                        <a:pt x="16" y="394"/>
                      </a:lnTo>
                      <a:lnTo>
                        <a:pt x="33" y="362"/>
                      </a:lnTo>
                      <a:lnTo>
                        <a:pt x="58" y="329"/>
                      </a:lnTo>
                      <a:lnTo>
                        <a:pt x="90" y="298"/>
                      </a:lnTo>
                      <a:lnTo>
                        <a:pt x="127" y="268"/>
                      </a:lnTo>
                      <a:lnTo>
                        <a:pt x="170" y="238"/>
                      </a:lnTo>
                      <a:lnTo>
                        <a:pt x="219" y="211"/>
                      </a:lnTo>
                      <a:lnTo>
                        <a:pt x="274" y="184"/>
                      </a:lnTo>
                      <a:lnTo>
                        <a:pt x="333" y="159"/>
                      </a:lnTo>
                      <a:lnTo>
                        <a:pt x="397" y="136"/>
                      </a:lnTo>
                      <a:lnTo>
                        <a:pt x="466" y="114"/>
                      </a:lnTo>
                      <a:lnTo>
                        <a:pt x="539" y="93"/>
                      </a:lnTo>
                      <a:lnTo>
                        <a:pt x="617" y="75"/>
                      </a:lnTo>
                      <a:lnTo>
                        <a:pt x="697" y="58"/>
                      </a:lnTo>
                      <a:lnTo>
                        <a:pt x="782" y="42"/>
                      </a:lnTo>
                      <a:lnTo>
                        <a:pt x="869" y="30"/>
                      </a:lnTo>
                      <a:lnTo>
                        <a:pt x="960" y="19"/>
                      </a:lnTo>
                      <a:lnTo>
                        <a:pt x="1054" y="11"/>
                      </a:lnTo>
                      <a:lnTo>
                        <a:pt x="1151" y="5"/>
                      </a:lnTo>
                      <a:lnTo>
                        <a:pt x="1249" y="2"/>
                      </a:lnTo>
                      <a:lnTo>
                        <a:pt x="1350" y="0"/>
                      </a:lnTo>
                      <a:close/>
                    </a:path>
                  </a:pathLst>
                </a:custGeom>
                <a:solidFill>
                  <a:schemeClr val="accent1"/>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dirty="0">
                    <a:solidFill>
                      <a:sysClr val="windowText" lastClr="000000"/>
                    </a:solidFill>
                  </a:endParaRPr>
                </a:p>
              </p:txBody>
            </p:sp>
            <p:sp>
              <p:nvSpPr>
                <p:cNvPr id="155" name="Freeform 60"/>
                <p:cNvSpPr>
                  <a:spLocks/>
                </p:cNvSpPr>
                <p:nvPr/>
              </p:nvSpPr>
              <p:spPr bwMode="auto">
                <a:xfrm>
                  <a:off x="2328" y="2430"/>
                  <a:ext cx="450" cy="115"/>
                </a:xfrm>
                <a:custGeom>
                  <a:avLst/>
                  <a:gdLst>
                    <a:gd name="T0" fmla="*/ 88 w 2699"/>
                    <a:gd name="T1" fmla="*/ 1 h 689"/>
                    <a:gd name="T2" fmla="*/ 170 w 2699"/>
                    <a:gd name="T3" fmla="*/ 39 h 689"/>
                    <a:gd name="T4" fmla="*/ 312 w 2699"/>
                    <a:gd name="T5" fmla="*/ 95 h 689"/>
                    <a:gd name="T6" fmla="*/ 491 w 2699"/>
                    <a:gd name="T7" fmla="*/ 149 h 689"/>
                    <a:gd name="T8" fmla="*/ 688 w 2699"/>
                    <a:gd name="T9" fmla="*/ 189 h 689"/>
                    <a:gd name="T10" fmla="*/ 898 w 2699"/>
                    <a:gd name="T11" fmla="*/ 221 h 689"/>
                    <a:gd name="T12" fmla="*/ 1120 w 2699"/>
                    <a:gd name="T13" fmla="*/ 239 h 689"/>
                    <a:gd name="T14" fmla="*/ 1350 w 2699"/>
                    <a:gd name="T15" fmla="*/ 245 h 689"/>
                    <a:gd name="T16" fmla="*/ 1580 w 2699"/>
                    <a:gd name="T17" fmla="*/ 239 h 689"/>
                    <a:gd name="T18" fmla="*/ 1802 w 2699"/>
                    <a:gd name="T19" fmla="*/ 221 h 689"/>
                    <a:gd name="T20" fmla="*/ 2012 w 2699"/>
                    <a:gd name="T21" fmla="*/ 189 h 689"/>
                    <a:gd name="T22" fmla="*/ 2208 w 2699"/>
                    <a:gd name="T23" fmla="*/ 149 h 689"/>
                    <a:gd name="T24" fmla="*/ 2387 w 2699"/>
                    <a:gd name="T25" fmla="*/ 95 h 689"/>
                    <a:gd name="T26" fmla="*/ 2530 w 2699"/>
                    <a:gd name="T27" fmla="*/ 39 h 689"/>
                    <a:gd name="T28" fmla="*/ 2613 w 2699"/>
                    <a:gd name="T29" fmla="*/ 1 h 689"/>
                    <a:gd name="T30" fmla="*/ 2648 w 2699"/>
                    <a:gd name="T31" fmla="*/ 3 h 689"/>
                    <a:gd name="T32" fmla="*/ 2679 w 2699"/>
                    <a:gd name="T33" fmla="*/ 21 h 689"/>
                    <a:gd name="T34" fmla="*/ 2696 w 2699"/>
                    <a:gd name="T35" fmla="*/ 52 h 689"/>
                    <a:gd name="T36" fmla="*/ 2699 w 2699"/>
                    <a:gd name="T37" fmla="*/ 224 h 689"/>
                    <a:gd name="T38" fmla="*/ 2685 w 2699"/>
                    <a:gd name="T39" fmla="*/ 293 h 689"/>
                    <a:gd name="T40" fmla="*/ 2642 w 2699"/>
                    <a:gd name="T41" fmla="*/ 358 h 689"/>
                    <a:gd name="T42" fmla="*/ 2574 w 2699"/>
                    <a:gd name="T43" fmla="*/ 420 h 689"/>
                    <a:gd name="T44" fmla="*/ 2482 w 2699"/>
                    <a:gd name="T45" fmla="*/ 477 h 689"/>
                    <a:gd name="T46" fmla="*/ 2368 w 2699"/>
                    <a:gd name="T47" fmla="*/ 529 h 689"/>
                    <a:gd name="T48" fmla="*/ 2235 w 2699"/>
                    <a:gd name="T49" fmla="*/ 575 h 689"/>
                    <a:gd name="T50" fmla="*/ 2085 w 2699"/>
                    <a:gd name="T51" fmla="*/ 615 h 689"/>
                    <a:gd name="T52" fmla="*/ 1919 w 2699"/>
                    <a:gd name="T53" fmla="*/ 646 h 689"/>
                    <a:gd name="T54" fmla="*/ 1740 w 2699"/>
                    <a:gd name="T55" fmla="*/ 669 h 689"/>
                    <a:gd name="T56" fmla="*/ 1549 w 2699"/>
                    <a:gd name="T57" fmla="*/ 684 h 689"/>
                    <a:gd name="T58" fmla="*/ 1350 w 2699"/>
                    <a:gd name="T59" fmla="*/ 689 h 689"/>
                    <a:gd name="T60" fmla="*/ 1151 w 2699"/>
                    <a:gd name="T61" fmla="*/ 684 h 689"/>
                    <a:gd name="T62" fmla="*/ 960 w 2699"/>
                    <a:gd name="T63" fmla="*/ 669 h 689"/>
                    <a:gd name="T64" fmla="*/ 781 w 2699"/>
                    <a:gd name="T65" fmla="*/ 646 h 689"/>
                    <a:gd name="T66" fmla="*/ 614 w 2699"/>
                    <a:gd name="T67" fmla="*/ 615 h 689"/>
                    <a:gd name="T68" fmla="*/ 464 w 2699"/>
                    <a:gd name="T69" fmla="*/ 575 h 689"/>
                    <a:gd name="T70" fmla="*/ 331 w 2699"/>
                    <a:gd name="T71" fmla="*/ 529 h 689"/>
                    <a:gd name="T72" fmla="*/ 217 w 2699"/>
                    <a:gd name="T73" fmla="*/ 477 h 689"/>
                    <a:gd name="T74" fmla="*/ 125 w 2699"/>
                    <a:gd name="T75" fmla="*/ 420 h 689"/>
                    <a:gd name="T76" fmla="*/ 57 w 2699"/>
                    <a:gd name="T77" fmla="*/ 358 h 689"/>
                    <a:gd name="T78" fmla="*/ 15 w 2699"/>
                    <a:gd name="T79" fmla="*/ 293 h 689"/>
                    <a:gd name="T80" fmla="*/ 0 w 2699"/>
                    <a:gd name="T81" fmla="*/ 224 h 689"/>
                    <a:gd name="T82" fmla="*/ 3 w 2699"/>
                    <a:gd name="T83" fmla="*/ 52 h 689"/>
                    <a:gd name="T84" fmla="*/ 21 w 2699"/>
                    <a:gd name="T85" fmla="*/ 21 h 689"/>
                    <a:gd name="T86" fmla="*/ 51 w 2699"/>
                    <a:gd name="T87" fmla="*/ 3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689">
                      <a:moveTo>
                        <a:pt x="69" y="0"/>
                      </a:moveTo>
                      <a:lnTo>
                        <a:pt x="88" y="1"/>
                      </a:lnTo>
                      <a:lnTo>
                        <a:pt x="106" y="7"/>
                      </a:lnTo>
                      <a:lnTo>
                        <a:pt x="170" y="39"/>
                      </a:lnTo>
                      <a:lnTo>
                        <a:pt x="239" y="68"/>
                      </a:lnTo>
                      <a:lnTo>
                        <a:pt x="312" y="95"/>
                      </a:lnTo>
                      <a:lnTo>
                        <a:pt x="399" y="123"/>
                      </a:lnTo>
                      <a:lnTo>
                        <a:pt x="491" y="149"/>
                      </a:lnTo>
                      <a:lnTo>
                        <a:pt x="587" y="171"/>
                      </a:lnTo>
                      <a:lnTo>
                        <a:pt x="688" y="189"/>
                      </a:lnTo>
                      <a:lnTo>
                        <a:pt x="791" y="206"/>
                      </a:lnTo>
                      <a:lnTo>
                        <a:pt x="898" y="221"/>
                      </a:lnTo>
                      <a:lnTo>
                        <a:pt x="1007" y="231"/>
                      </a:lnTo>
                      <a:lnTo>
                        <a:pt x="1120" y="239"/>
                      </a:lnTo>
                      <a:lnTo>
                        <a:pt x="1234" y="244"/>
                      </a:lnTo>
                      <a:lnTo>
                        <a:pt x="1350" y="245"/>
                      </a:lnTo>
                      <a:lnTo>
                        <a:pt x="1465" y="244"/>
                      </a:lnTo>
                      <a:lnTo>
                        <a:pt x="1580" y="239"/>
                      </a:lnTo>
                      <a:lnTo>
                        <a:pt x="1692" y="231"/>
                      </a:lnTo>
                      <a:lnTo>
                        <a:pt x="1802" y="221"/>
                      </a:lnTo>
                      <a:lnTo>
                        <a:pt x="1908" y="206"/>
                      </a:lnTo>
                      <a:lnTo>
                        <a:pt x="2012" y="189"/>
                      </a:lnTo>
                      <a:lnTo>
                        <a:pt x="2112" y="171"/>
                      </a:lnTo>
                      <a:lnTo>
                        <a:pt x="2208" y="149"/>
                      </a:lnTo>
                      <a:lnTo>
                        <a:pt x="2300" y="123"/>
                      </a:lnTo>
                      <a:lnTo>
                        <a:pt x="2387" y="95"/>
                      </a:lnTo>
                      <a:lnTo>
                        <a:pt x="2461" y="68"/>
                      </a:lnTo>
                      <a:lnTo>
                        <a:pt x="2530" y="39"/>
                      </a:lnTo>
                      <a:lnTo>
                        <a:pt x="2594" y="7"/>
                      </a:lnTo>
                      <a:lnTo>
                        <a:pt x="2613" y="1"/>
                      </a:lnTo>
                      <a:lnTo>
                        <a:pt x="2630" y="0"/>
                      </a:lnTo>
                      <a:lnTo>
                        <a:pt x="2648" y="3"/>
                      </a:lnTo>
                      <a:lnTo>
                        <a:pt x="2665" y="9"/>
                      </a:lnTo>
                      <a:lnTo>
                        <a:pt x="2679" y="21"/>
                      </a:lnTo>
                      <a:lnTo>
                        <a:pt x="2690" y="34"/>
                      </a:lnTo>
                      <a:lnTo>
                        <a:pt x="2696" y="52"/>
                      </a:lnTo>
                      <a:lnTo>
                        <a:pt x="2699" y="71"/>
                      </a:lnTo>
                      <a:lnTo>
                        <a:pt x="2699" y="224"/>
                      </a:lnTo>
                      <a:lnTo>
                        <a:pt x="2695" y="259"/>
                      </a:lnTo>
                      <a:lnTo>
                        <a:pt x="2685" y="293"/>
                      </a:lnTo>
                      <a:lnTo>
                        <a:pt x="2667" y="327"/>
                      </a:lnTo>
                      <a:lnTo>
                        <a:pt x="2642" y="358"/>
                      </a:lnTo>
                      <a:lnTo>
                        <a:pt x="2611" y="389"/>
                      </a:lnTo>
                      <a:lnTo>
                        <a:pt x="2574" y="420"/>
                      </a:lnTo>
                      <a:lnTo>
                        <a:pt x="2531" y="449"/>
                      </a:lnTo>
                      <a:lnTo>
                        <a:pt x="2482" y="477"/>
                      </a:lnTo>
                      <a:lnTo>
                        <a:pt x="2428" y="504"/>
                      </a:lnTo>
                      <a:lnTo>
                        <a:pt x="2368" y="529"/>
                      </a:lnTo>
                      <a:lnTo>
                        <a:pt x="2304" y="553"/>
                      </a:lnTo>
                      <a:lnTo>
                        <a:pt x="2235" y="575"/>
                      </a:lnTo>
                      <a:lnTo>
                        <a:pt x="2162" y="596"/>
                      </a:lnTo>
                      <a:lnTo>
                        <a:pt x="2085" y="615"/>
                      </a:lnTo>
                      <a:lnTo>
                        <a:pt x="2003" y="631"/>
                      </a:lnTo>
                      <a:lnTo>
                        <a:pt x="1919" y="646"/>
                      </a:lnTo>
                      <a:lnTo>
                        <a:pt x="1831" y="659"/>
                      </a:lnTo>
                      <a:lnTo>
                        <a:pt x="1740" y="669"/>
                      </a:lnTo>
                      <a:lnTo>
                        <a:pt x="1646" y="677"/>
                      </a:lnTo>
                      <a:lnTo>
                        <a:pt x="1549" y="684"/>
                      </a:lnTo>
                      <a:lnTo>
                        <a:pt x="1451" y="688"/>
                      </a:lnTo>
                      <a:lnTo>
                        <a:pt x="1350" y="689"/>
                      </a:lnTo>
                      <a:lnTo>
                        <a:pt x="1249" y="688"/>
                      </a:lnTo>
                      <a:lnTo>
                        <a:pt x="1151" y="684"/>
                      </a:lnTo>
                      <a:lnTo>
                        <a:pt x="1054" y="677"/>
                      </a:lnTo>
                      <a:lnTo>
                        <a:pt x="960" y="669"/>
                      </a:lnTo>
                      <a:lnTo>
                        <a:pt x="868" y="659"/>
                      </a:lnTo>
                      <a:lnTo>
                        <a:pt x="781" y="646"/>
                      </a:lnTo>
                      <a:lnTo>
                        <a:pt x="696" y="631"/>
                      </a:lnTo>
                      <a:lnTo>
                        <a:pt x="614" y="615"/>
                      </a:lnTo>
                      <a:lnTo>
                        <a:pt x="538" y="596"/>
                      </a:lnTo>
                      <a:lnTo>
                        <a:pt x="464" y="575"/>
                      </a:lnTo>
                      <a:lnTo>
                        <a:pt x="396" y="553"/>
                      </a:lnTo>
                      <a:lnTo>
                        <a:pt x="331" y="529"/>
                      </a:lnTo>
                      <a:lnTo>
                        <a:pt x="272" y="504"/>
                      </a:lnTo>
                      <a:lnTo>
                        <a:pt x="217" y="477"/>
                      </a:lnTo>
                      <a:lnTo>
                        <a:pt x="169" y="449"/>
                      </a:lnTo>
                      <a:lnTo>
                        <a:pt x="125" y="420"/>
                      </a:lnTo>
                      <a:lnTo>
                        <a:pt x="89" y="389"/>
                      </a:lnTo>
                      <a:lnTo>
                        <a:pt x="57" y="358"/>
                      </a:lnTo>
                      <a:lnTo>
                        <a:pt x="32" y="327"/>
                      </a:lnTo>
                      <a:lnTo>
                        <a:pt x="15" y="293"/>
                      </a:lnTo>
                      <a:lnTo>
                        <a:pt x="4" y="259"/>
                      </a:lnTo>
                      <a:lnTo>
                        <a:pt x="0" y="224"/>
                      </a:lnTo>
                      <a:lnTo>
                        <a:pt x="0" y="71"/>
                      </a:lnTo>
                      <a:lnTo>
                        <a:pt x="3" y="52"/>
                      </a:lnTo>
                      <a:lnTo>
                        <a:pt x="10" y="34"/>
                      </a:lnTo>
                      <a:lnTo>
                        <a:pt x="21" y="21"/>
                      </a:lnTo>
                      <a:lnTo>
                        <a:pt x="35" y="9"/>
                      </a:lnTo>
                      <a:lnTo>
                        <a:pt x="51" y="3"/>
                      </a:lnTo>
                      <a:lnTo>
                        <a:pt x="69" y="0"/>
                      </a:lnTo>
                      <a:close/>
                    </a:path>
                  </a:pathLst>
                </a:custGeom>
                <a:solidFill>
                  <a:schemeClr val="accent1"/>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grpSp>
          <p:grpSp>
            <p:nvGrpSpPr>
              <p:cNvPr id="142" name="Group 55"/>
              <p:cNvGrpSpPr>
                <a:grpSpLocks noChangeAspect="1"/>
              </p:cNvGrpSpPr>
              <p:nvPr/>
            </p:nvGrpSpPr>
            <p:grpSpPr bwMode="auto">
              <a:xfrm>
                <a:off x="9193878" y="210477"/>
                <a:ext cx="303844" cy="387570"/>
                <a:chOff x="2328" y="1971"/>
                <a:chExt cx="450" cy="574"/>
              </a:xfrm>
            </p:grpSpPr>
            <p:sp>
              <p:nvSpPr>
                <p:cNvPr id="148" name="Freeform 57"/>
                <p:cNvSpPr>
                  <a:spLocks/>
                </p:cNvSpPr>
                <p:nvPr/>
              </p:nvSpPr>
              <p:spPr bwMode="auto">
                <a:xfrm>
                  <a:off x="2328" y="2284"/>
                  <a:ext cx="450" cy="133"/>
                </a:xfrm>
                <a:custGeom>
                  <a:avLst/>
                  <a:gdLst>
                    <a:gd name="T0" fmla="*/ 88 w 2699"/>
                    <a:gd name="T1" fmla="*/ 1 h 797"/>
                    <a:gd name="T2" fmla="*/ 170 w 2699"/>
                    <a:gd name="T3" fmla="*/ 40 h 797"/>
                    <a:gd name="T4" fmla="*/ 312 w 2699"/>
                    <a:gd name="T5" fmla="*/ 96 h 797"/>
                    <a:gd name="T6" fmla="*/ 491 w 2699"/>
                    <a:gd name="T7" fmla="*/ 149 h 797"/>
                    <a:gd name="T8" fmla="*/ 688 w 2699"/>
                    <a:gd name="T9" fmla="*/ 191 h 797"/>
                    <a:gd name="T10" fmla="*/ 898 w 2699"/>
                    <a:gd name="T11" fmla="*/ 221 h 797"/>
                    <a:gd name="T12" fmla="*/ 1120 w 2699"/>
                    <a:gd name="T13" fmla="*/ 240 h 797"/>
                    <a:gd name="T14" fmla="*/ 1350 w 2699"/>
                    <a:gd name="T15" fmla="*/ 246 h 797"/>
                    <a:gd name="T16" fmla="*/ 1580 w 2699"/>
                    <a:gd name="T17" fmla="*/ 240 h 797"/>
                    <a:gd name="T18" fmla="*/ 1802 w 2699"/>
                    <a:gd name="T19" fmla="*/ 221 h 797"/>
                    <a:gd name="T20" fmla="*/ 2012 w 2699"/>
                    <a:gd name="T21" fmla="*/ 191 h 797"/>
                    <a:gd name="T22" fmla="*/ 2208 w 2699"/>
                    <a:gd name="T23" fmla="*/ 149 h 797"/>
                    <a:gd name="T24" fmla="*/ 2387 w 2699"/>
                    <a:gd name="T25" fmla="*/ 96 h 797"/>
                    <a:gd name="T26" fmla="*/ 2530 w 2699"/>
                    <a:gd name="T27" fmla="*/ 40 h 797"/>
                    <a:gd name="T28" fmla="*/ 2613 w 2699"/>
                    <a:gd name="T29" fmla="*/ 1 h 797"/>
                    <a:gd name="T30" fmla="*/ 2648 w 2699"/>
                    <a:gd name="T31" fmla="*/ 4 h 797"/>
                    <a:gd name="T32" fmla="*/ 2679 w 2699"/>
                    <a:gd name="T33" fmla="*/ 21 h 797"/>
                    <a:gd name="T34" fmla="*/ 2696 w 2699"/>
                    <a:gd name="T35" fmla="*/ 53 h 797"/>
                    <a:gd name="T36" fmla="*/ 2699 w 2699"/>
                    <a:gd name="T37" fmla="*/ 332 h 797"/>
                    <a:gd name="T38" fmla="*/ 2685 w 2699"/>
                    <a:gd name="T39" fmla="*/ 401 h 797"/>
                    <a:gd name="T40" fmla="*/ 2642 w 2699"/>
                    <a:gd name="T41" fmla="*/ 467 h 797"/>
                    <a:gd name="T42" fmla="*/ 2574 w 2699"/>
                    <a:gd name="T43" fmla="*/ 528 h 797"/>
                    <a:gd name="T44" fmla="*/ 2482 w 2699"/>
                    <a:gd name="T45" fmla="*/ 586 h 797"/>
                    <a:gd name="T46" fmla="*/ 2368 w 2699"/>
                    <a:gd name="T47" fmla="*/ 637 h 797"/>
                    <a:gd name="T48" fmla="*/ 2235 w 2699"/>
                    <a:gd name="T49" fmla="*/ 683 h 797"/>
                    <a:gd name="T50" fmla="*/ 2085 w 2699"/>
                    <a:gd name="T51" fmla="*/ 723 h 797"/>
                    <a:gd name="T52" fmla="*/ 1919 w 2699"/>
                    <a:gd name="T53" fmla="*/ 754 h 797"/>
                    <a:gd name="T54" fmla="*/ 1740 w 2699"/>
                    <a:gd name="T55" fmla="*/ 777 h 797"/>
                    <a:gd name="T56" fmla="*/ 1549 w 2699"/>
                    <a:gd name="T57" fmla="*/ 792 h 797"/>
                    <a:gd name="T58" fmla="*/ 1350 w 2699"/>
                    <a:gd name="T59" fmla="*/ 797 h 797"/>
                    <a:gd name="T60" fmla="*/ 1151 w 2699"/>
                    <a:gd name="T61" fmla="*/ 792 h 797"/>
                    <a:gd name="T62" fmla="*/ 960 w 2699"/>
                    <a:gd name="T63" fmla="*/ 777 h 797"/>
                    <a:gd name="T64" fmla="*/ 781 w 2699"/>
                    <a:gd name="T65" fmla="*/ 754 h 797"/>
                    <a:gd name="T66" fmla="*/ 614 w 2699"/>
                    <a:gd name="T67" fmla="*/ 723 h 797"/>
                    <a:gd name="T68" fmla="*/ 464 w 2699"/>
                    <a:gd name="T69" fmla="*/ 683 h 797"/>
                    <a:gd name="T70" fmla="*/ 331 w 2699"/>
                    <a:gd name="T71" fmla="*/ 637 h 797"/>
                    <a:gd name="T72" fmla="*/ 217 w 2699"/>
                    <a:gd name="T73" fmla="*/ 586 h 797"/>
                    <a:gd name="T74" fmla="*/ 125 w 2699"/>
                    <a:gd name="T75" fmla="*/ 528 h 797"/>
                    <a:gd name="T76" fmla="*/ 57 w 2699"/>
                    <a:gd name="T77" fmla="*/ 467 h 797"/>
                    <a:gd name="T78" fmla="*/ 15 w 2699"/>
                    <a:gd name="T79" fmla="*/ 401 h 797"/>
                    <a:gd name="T80" fmla="*/ 0 w 2699"/>
                    <a:gd name="T81" fmla="*/ 332 h 797"/>
                    <a:gd name="T82" fmla="*/ 3 w 2699"/>
                    <a:gd name="T83" fmla="*/ 53 h 797"/>
                    <a:gd name="T84" fmla="*/ 21 w 2699"/>
                    <a:gd name="T85" fmla="*/ 21 h 797"/>
                    <a:gd name="T86" fmla="*/ 51 w 2699"/>
                    <a:gd name="T87" fmla="*/ 4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797">
                      <a:moveTo>
                        <a:pt x="69" y="0"/>
                      </a:moveTo>
                      <a:lnTo>
                        <a:pt x="88" y="1"/>
                      </a:lnTo>
                      <a:lnTo>
                        <a:pt x="106" y="9"/>
                      </a:lnTo>
                      <a:lnTo>
                        <a:pt x="170" y="40"/>
                      </a:lnTo>
                      <a:lnTo>
                        <a:pt x="239" y="68"/>
                      </a:lnTo>
                      <a:lnTo>
                        <a:pt x="312" y="96"/>
                      </a:lnTo>
                      <a:lnTo>
                        <a:pt x="399" y="124"/>
                      </a:lnTo>
                      <a:lnTo>
                        <a:pt x="491" y="149"/>
                      </a:lnTo>
                      <a:lnTo>
                        <a:pt x="587" y="171"/>
                      </a:lnTo>
                      <a:lnTo>
                        <a:pt x="688" y="191"/>
                      </a:lnTo>
                      <a:lnTo>
                        <a:pt x="791" y="208"/>
                      </a:lnTo>
                      <a:lnTo>
                        <a:pt x="898" y="221"/>
                      </a:lnTo>
                      <a:lnTo>
                        <a:pt x="1007" y="232"/>
                      </a:lnTo>
                      <a:lnTo>
                        <a:pt x="1120" y="240"/>
                      </a:lnTo>
                      <a:lnTo>
                        <a:pt x="1234" y="244"/>
                      </a:lnTo>
                      <a:lnTo>
                        <a:pt x="1350" y="246"/>
                      </a:lnTo>
                      <a:lnTo>
                        <a:pt x="1465" y="244"/>
                      </a:lnTo>
                      <a:lnTo>
                        <a:pt x="1580" y="240"/>
                      </a:lnTo>
                      <a:lnTo>
                        <a:pt x="1692" y="232"/>
                      </a:lnTo>
                      <a:lnTo>
                        <a:pt x="1802" y="221"/>
                      </a:lnTo>
                      <a:lnTo>
                        <a:pt x="1908" y="208"/>
                      </a:lnTo>
                      <a:lnTo>
                        <a:pt x="2012" y="191"/>
                      </a:lnTo>
                      <a:lnTo>
                        <a:pt x="2112" y="171"/>
                      </a:lnTo>
                      <a:lnTo>
                        <a:pt x="2208" y="149"/>
                      </a:lnTo>
                      <a:lnTo>
                        <a:pt x="2300" y="124"/>
                      </a:lnTo>
                      <a:lnTo>
                        <a:pt x="2387" y="96"/>
                      </a:lnTo>
                      <a:lnTo>
                        <a:pt x="2461" y="68"/>
                      </a:lnTo>
                      <a:lnTo>
                        <a:pt x="2530" y="40"/>
                      </a:lnTo>
                      <a:lnTo>
                        <a:pt x="2594" y="9"/>
                      </a:lnTo>
                      <a:lnTo>
                        <a:pt x="2613" y="1"/>
                      </a:lnTo>
                      <a:lnTo>
                        <a:pt x="2630" y="0"/>
                      </a:lnTo>
                      <a:lnTo>
                        <a:pt x="2648" y="4"/>
                      </a:lnTo>
                      <a:lnTo>
                        <a:pt x="2665" y="11"/>
                      </a:lnTo>
                      <a:lnTo>
                        <a:pt x="2679" y="21"/>
                      </a:lnTo>
                      <a:lnTo>
                        <a:pt x="2690" y="36"/>
                      </a:lnTo>
                      <a:lnTo>
                        <a:pt x="2696" y="53"/>
                      </a:lnTo>
                      <a:lnTo>
                        <a:pt x="2699" y="72"/>
                      </a:lnTo>
                      <a:lnTo>
                        <a:pt x="2699" y="332"/>
                      </a:lnTo>
                      <a:lnTo>
                        <a:pt x="2695" y="367"/>
                      </a:lnTo>
                      <a:lnTo>
                        <a:pt x="2685" y="401"/>
                      </a:lnTo>
                      <a:lnTo>
                        <a:pt x="2667" y="435"/>
                      </a:lnTo>
                      <a:lnTo>
                        <a:pt x="2642" y="467"/>
                      </a:lnTo>
                      <a:lnTo>
                        <a:pt x="2611" y="498"/>
                      </a:lnTo>
                      <a:lnTo>
                        <a:pt x="2574" y="528"/>
                      </a:lnTo>
                      <a:lnTo>
                        <a:pt x="2531" y="558"/>
                      </a:lnTo>
                      <a:lnTo>
                        <a:pt x="2482" y="586"/>
                      </a:lnTo>
                      <a:lnTo>
                        <a:pt x="2428" y="612"/>
                      </a:lnTo>
                      <a:lnTo>
                        <a:pt x="2368" y="637"/>
                      </a:lnTo>
                      <a:lnTo>
                        <a:pt x="2304" y="661"/>
                      </a:lnTo>
                      <a:lnTo>
                        <a:pt x="2235" y="683"/>
                      </a:lnTo>
                      <a:lnTo>
                        <a:pt x="2162" y="704"/>
                      </a:lnTo>
                      <a:lnTo>
                        <a:pt x="2085" y="723"/>
                      </a:lnTo>
                      <a:lnTo>
                        <a:pt x="2003" y="740"/>
                      </a:lnTo>
                      <a:lnTo>
                        <a:pt x="1919" y="754"/>
                      </a:lnTo>
                      <a:lnTo>
                        <a:pt x="1831" y="767"/>
                      </a:lnTo>
                      <a:lnTo>
                        <a:pt x="1740" y="777"/>
                      </a:lnTo>
                      <a:lnTo>
                        <a:pt x="1646" y="786"/>
                      </a:lnTo>
                      <a:lnTo>
                        <a:pt x="1549" y="792"/>
                      </a:lnTo>
                      <a:lnTo>
                        <a:pt x="1451" y="796"/>
                      </a:lnTo>
                      <a:lnTo>
                        <a:pt x="1350" y="797"/>
                      </a:lnTo>
                      <a:lnTo>
                        <a:pt x="1249" y="796"/>
                      </a:lnTo>
                      <a:lnTo>
                        <a:pt x="1151" y="792"/>
                      </a:lnTo>
                      <a:lnTo>
                        <a:pt x="1054" y="786"/>
                      </a:lnTo>
                      <a:lnTo>
                        <a:pt x="960" y="777"/>
                      </a:lnTo>
                      <a:lnTo>
                        <a:pt x="868" y="767"/>
                      </a:lnTo>
                      <a:lnTo>
                        <a:pt x="781" y="754"/>
                      </a:lnTo>
                      <a:lnTo>
                        <a:pt x="696" y="740"/>
                      </a:lnTo>
                      <a:lnTo>
                        <a:pt x="614" y="723"/>
                      </a:lnTo>
                      <a:lnTo>
                        <a:pt x="538" y="704"/>
                      </a:lnTo>
                      <a:lnTo>
                        <a:pt x="464" y="683"/>
                      </a:lnTo>
                      <a:lnTo>
                        <a:pt x="396" y="661"/>
                      </a:lnTo>
                      <a:lnTo>
                        <a:pt x="331" y="637"/>
                      </a:lnTo>
                      <a:lnTo>
                        <a:pt x="272" y="612"/>
                      </a:lnTo>
                      <a:lnTo>
                        <a:pt x="217" y="586"/>
                      </a:lnTo>
                      <a:lnTo>
                        <a:pt x="169" y="558"/>
                      </a:lnTo>
                      <a:lnTo>
                        <a:pt x="125" y="528"/>
                      </a:lnTo>
                      <a:lnTo>
                        <a:pt x="89" y="498"/>
                      </a:lnTo>
                      <a:lnTo>
                        <a:pt x="57" y="467"/>
                      </a:lnTo>
                      <a:lnTo>
                        <a:pt x="32" y="435"/>
                      </a:lnTo>
                      <a:lnTo>
                        <a:pt x="15" y="401"/>
                      </a:lnTo>
                      <a:lnTo>
                        <a:pt x="4" y="367"/>
                      </a:lnTo>
                      <a:lnTo>
                        <a:pt x="0" y="332"/>
                      </a:lnTo>
                      <a:lnTo>
                        <a:pt x="0" y="72"/>
                      </a:lnTo>
                      <a:lnTo>
                        <a:pt x="3" y="53"/>
                      </a:lnTo>
                      <a:lnTo>
                        <a:pt x="10" y="36"/>
                      </a:lnTo>
                      <a:lnTo>
                        <a:pt x="21" y="21"/>
                      </a:lnTo>
                      <a:lnTo>
                        <a:pt x="35" y="11"/>
                      </a:lnTo>
                      <a:lnTo>
                        <a:pt x="51" y="4"/>
                      </a:lnTo>
                      <a:lnTo>
                        <a:pt x="69" y="0"/>
                      </a:lnTo>
                      <a:close/>
                    </a:path>
                  </a:pathLst>
                </a:custGeom>
                <a:solidFill>
                  <a:schemeClr val="accent1"/>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sp>
              <p:nvSpPr>
                <p:cNvPr id="149" name="Freeform 58"/>
                <p:cNvSpPr>
                  <a:spLocks/>
                </p:cNvSpPr>
                <p:nvPr/>
              </p:nvSpPr>
              <p:spPr bwMode="auto">
                <a:xfrm>
                  <a:off x="2328" y="2138"/>
                  <a:ext cx="450" cy="133"/>
                </a:xfrm>
                <a:custGeom>
                  <a:avLst/>
                  <a:gdLst>
                    <a:gd name="T0" fmla="*/ 2648 w 2699"/>
                    <a:gd name="T1" fmla="*/ 3 h 797"/>
                    <a:gd name="T2" fmla="*/ 2679 w 2699"/>
                    <a:gd name="T3" fmla="*/ 21 h 797"/>
                    <a:gd name="T4" fmla="*/ 2696 w 2699"/>
                    <a:gd name="T5" fmla="*/ 52 h 797"/>
                    <a:gd name="T6" fmla="*/ 2699 w 2699"/>
                    <a:gd name="T7" fmla="*/ 333 h 797"/>
                    <a:gd name="T8" fmla="*/ 2685 w 2699"/>
                    <a:gd name="T9" fmla="*/ 401 h 797"/>
                    <a:gd name="T10" fmla="*/ 2642 w 2699"/>
                    <a:gd name="T11" fmla="*/ 467 h 797"/>
                    <a:gd name="T12" fmla="*/ 2574 w 2699"/>
                    <a:gd name="T13" fmla="*/ 529 h 797"/>
                    <a:gd name="T14" fmla="*/ 2482 w 2699"/>
                    <a:gd name="T15" fmla="*/ 585 h 797"/>
                    <a:gd name="T16" fmla="*/ 2368 w 2699"/>
                    <a:gd name="T17" fmla="*/ 638 h 797"/>
                    <a:gd name="T18" fmla="*/ 2235 w 2699"/>
                    <a:gd name="T19" fmla="*/ 684 h 797"/>
                    <a:gd name="T20" fmla="*/ 2085 w 2699"/>
                    <a:gd name="T21" fmla="*/ 722 h 797"/>
                    <a:gd name="T22" fmla="*/ 1919 w 2699"/>
                    <a:gd name="T23" fmla="*/ 754 h 797"/>
                    <a:gd name="T24" fmla="*/ 1740 w 2699"/>
                    <a:gd name="T25" fmla="*/ 778 h 797"/>
                    <a:gd name="T26" fmla="*/ 1549 w 2699"/>
                    <a:gd name="T27" fmla="*/ 793 h 797"/>
                    <a:gd name="T28" fmla="*/ 1350 w 2699"/>
                    <a:gd name="T29" fmla="*/ 797 h 797"/>
                    <a:gd name="T30" fmla="*/ 1151 w 2699"/>
                    <a:gd name="T31" fmla="*/ 793 h 797"/>
                    <a:gd name="T32" fmla="*/ 960 w 2699"/>
                    <a:gd name="T33" fmla="*/ 778 h 797"/>
                    <a:gd name="T34" fmla="*/ 781 w 2699"/>
                    <a:gd name="T35" fmla="*/ 754 h 797"/>
                    <a:gd name="T36" fmla="*/ 614 w 2699"/>
                    <a:gd name="T37" fmla="*/ 722 h 797"/>
                    <a:gd name="T38" fmla="*/ 464 w 2699"/>
                    <a:gd name="T39" fmla="*/ 684 h 797"/>
                    <a:gd name="T40" fmla="*/ 331 w 2699"/>
                    <a:gd name="T41" fmla="*/ 638 h 797"/>
                    <a:gd name="T42" fmla="*/ 217 w 2699"/>
                    <a:gd name="T43" fmla="*/ 585 h 797"/>
                    <a:gd name="T44" fmla="*/ 125 w 2699"/>
                    <a:gd name="T45" fmla="*/ 529 h 797"/>
                    <a:gd name="T46" fmla="*/ 57 w 2699"/>
                    <a:gd name="T47" fmla="*/ 467 h 797"/>
                    <a:gd name="T48" fmla="*/ 15 w 2699"/>
                    <a:gd name="T49" fmla="*/ 401 h 797"/>
                    <a:gd name="T50" fmla="*/ 0 w 2699"/>
                    <a:gd name="T51" fmla="*/ 333 h 797"/>
                    <a:gd name="T52" fmla="*/ 3 w 2699"/>
                    <a:gd name="T53" fmla="*/ 52 h 797"/>
                    <a:gd name="T54" fmla="*/ 21 w 2699"/>
                    <a:gd name="T55" fmla="*/ 21 h 797"/>
                    <a:gd name="T56" fmla="*/ 51 w 2699"/>
                    <a:gd name="T57" fmla="*/ 3 h 797"/>
                    <a:gd name="T58" fmla="*/ 88 w 2699"/>
                    <a:gd name="T59" fmla="*/ 2 h 797"/>
                    <a:gd name="T60" fmla="*/ 170 w 2699"/>
                    <a:gd name="T61" fmla="*/ 40 h 797"/>
                    <a:gd name="T62" fmla="*/ 312 w 2699"/>
                    <a:gd name="T63" fmla="*/ 96 h 797"/>
                    <a:gd name="T64" fmla="*/ 491 w 2699"/>
                    <a:gd name="T65" fmla="*/ 149 h 797"/>
                    <a:gd name="T66" fmla="*/ 688 w 2699"/>
                    <a:gd name="T67" fmla="*/ 190 h 797"/>
                    <a:gd name="T68" fmla="*/ 898 w 2699"/>
                    <a:gd name="T69" fmla="*/ 221 h 797"/>
                    <a:gd name="T70" fmla="*/ 1120 w 2699"/>
                    <a:gd name="T71" fmla="*/ 240 h 797"/>
                    <a:gd name="T72" fmla="*/ 1350 w 2699"/>
                    <a:gd name="T73" fmla="*/ 246 h 797"/>
                    <a:gd name="T74" fmla="*/ 1580 w 2699"/>
                    <a:gd name="T75" fmla="*/ 240 h 797"/>
                    <a:gd name="T76" fmla="*/ 1802 w 2699"/>
                    <a:gd name="T77" fmla="*/ 221 h 797"/>
                    <a:gd name="T78" fmla="*/ 2012 w 2699"/>
                    <a:gd name="T79" fmla="*/ 190 h 797"/>
                    <a:gd name="T80" fmla="*/ 2208 w 2699"/>
                    <a:gd name="T81" fmla="*/ 149 h 797"/>
                    <a:gd name="T82" fmla="*/ 2387 w 2699"/>
                    <a:gd name="T83" fmla="*/ 96 h 797"/>
                    <a:gd name="T84" fmla="*/ 2530 w 2699"/>
                    <a:gd name="T85" fmla="*/ 40 h 797"/>
                    <a:gd name="T86" fmla="*/ 2613 w 2699"/>
                    <a:gd name="T87" fmla="*/ 2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797">
                      <a:moveTo>
                        <a:pt x="2630" y="0"/>
                      </a:moveTo>
                      <a:lnTo>
                        <a:pt x="2648" y="3"/>
                      </a:lnTo>
                      <a:lnTo>
                        <a:pt x="2665" y="10"/>
                      </a:lnTo>
                      <a:lnTo>
                        <a:pt x="2679" y="21"/>
                      </a:lnTo>
                      <a:lnTo>
                        <a:pt x="2690" y="35"/>
                      </a:lnTo>
                      <a:lnTo>
                        <a:pt x="2696" y="52"/>
                      </a:lnTo>
                      <a:lnTo>
                        <a:pt x="2699" y="72"/>
                      </a:lnTo>
                      <a:lnTo>
                        <a:pt x="2699" y="333"/>
                      </a:lnTo>
                      <a:lnTo>
                        <a:pt x="2695" y="367"/>
                      </a:lnTo>
                      <a:lnTo>
                        <a:pt x="2685" y="401"/>
                      </a:lnTo>
                      <a:lnTo>
                        <a:pt x="2667" y="434"/>
                      </a:lnTo>
                      <a:lnTo>
                        <a:pt x="2642" y="467"/>
                      </a:lnTo>
                      <a:lnTo>
                        <a:pt x="2611" y="498"/>
                      </a:lnTo>
                      <a:lnTo>
                        <a:pt x="2574" y="529"/>
                      </a:lnTo>
                      <a:lnTo>
                        <a:pt x="2531" y="558"/>
                      </a:lnTo>
                      <a:lnTo>
                        <a:pt x="2482" y="585"/>
                      </a:lnTo>
                      <a:lnTo>
                        <a:pt x="2428" y="613"/>
                      </a:lnTo>
                      <a:lnTo>
                        <a:pt x="2368" y="638"/>
                      </a:lnTo>
                      <a:lnTo>
                        <a:pt x="2304" y="661"/>
                      </a:lnTo>
                      <a:lnTo>
                        <a:pt x="2235" y="684"/>
                      </a:lnTo>
                      <a:lnTo>
                        <a:pt x="2162" y="704"/>
                      </a:lnTo>
                      <a:lnTo>
                        <a:pt x="2085" y="722"/>
                      </a:lnTo>
                      <a:lnTo>
                        <a:pt x="2003" y="739"/>
                      </a:lnTo>
                      <a:lnTo>
                        <a:pt x="1919" y="754"/>
                      </a:lnTo>
                      <a:lnTo>
                        <a:pt x="1831" y="766"/>
                      </a:lnTo>
                      <a:lnTo>
                        <a:pt x="1740" y="778"/>
                      </a:lnTo>
                      <a:lnTo>
                        <a:pt x="1646" y="786"/>
                      </a:lnTo>
                      <a:lnTo>
                        <a:pt x="1549" y="793"/>
                      </a:lnTo>
                      <a:lnTo>
                        <a:pt x="1451" y="796"/>
                      </a:lnTo>
                      <a:lnTo>
                        <a:pt x="1350" y="797"/>
                      </a:lnTo>
                      <a:lnTo>
                        <a:pt x="1249" y="796"/>
                      </a:lnTo>
                      <a:lnTo>
                        <a:pt x="1151" y="793"/>
                      </a:lnTo>
                      <a:lnTo>
                        <a:pt x="1054" y="786"/>
                      </a:lnTo>
                      <a:lnTo>
                        <a:pt x="960" y="778"/>
                      </a:lnTo>
                      <a:lnTo>
                        <a:pt x="868" y="766"/>
                      </a:lnTo>
                      <a:lnTo>
                        <a:pt x="781" y="754"/>
                      </a:lnTo>
                      <a:lnTo>
                        <a:pt x="696" y="739"/>
                      </a:lnTo>
                      <a:lnTo>
                        <a:pt x="614" y="722"/>
                      </a:lnTo>
                      <a:lnTo>
                        <a:pt x="538" y="704"/>
                      </a:lnTo>
                      <a:lnTo>
                        <a:pt x="464" y="684"/>
                      </a:lnTo>
                      <a:lnTo>
                        <a:pt x="396" y="661"/>
                      </a:lnTo>
                      <a:lnTo>
                        <a:pt x="331" y="638"/>
                      </a:lnTo>
                      <a:lnTo>
                        <a:pt x="272" y="613"/>
                      </a:lnTo>
                      <a:lnTo>
                        <a:pt x="217" y="585"/>
                      </a:lnTo>
                      <a:lnTo>
                        <a:pt x="169" y="558"/>
                      </a:lnTo>
                      <a:lnTo>
                        <a:pt x="125" y="529"/>
                      </a:lnTo>
                      <a:lnTo>
                        <a:pt x="89" y="498"/>
                      </a:lnTo>
                      <a:lnTo>
                        <a:pt x="57" y="467"/>
                      </a:lnTo>
                      <a:lnTo>
                        <a:pt x="32" y="434"/>
                      </a:lnTo>
                      <a:lnTo>
                        <a:pt x="15" y="401"/>
                      </a:lnTo>
                      <a:lnTo>
                        <a:pt x="4" y="367"/>
                      </a:lnTo>
                      <a:lnTo>
                        <a:pt x="0" y="333"/>
                      </a:lnTo>
                      <a:lnTo>
                        <a:pt x="0" y="72"/>
                      </a:lnTo>
                      <a:lnTo>
                        <a:pt x="3" y="52"/>
                      </a:lnTo>
                      <a:lnTo>
                        <a:pt x="10" y="35"/>
                      </a:lnTo>
                      <a:lnTo>
                        <a:pt x="21" y="21"/>
                      </a:lnTo>
                      <a:lnTo>
                        <a:pt x="35" y="10"/>
                      </a:lnTo>
                      <a:lnTo>
                        <a:pt x="51" y="3"/>
                      </a:lnTo>
                      <a:lnTo>
                        <a:pt x="69" y="0"/>
                      </a:lnTo>
                      <a:lnTo>
                        <a:pt x="88" y="2"/>
                      </a:lnTo>
                      <a:lnTo>
                        <a:pt x="106" y="8"/>
                      </a:lnTo>
                      <a:lnTo>
                        <a:pt x="170" y="40"/>
                      </a:lnTo>
                      <a:lnTo>
                        <a:pt x="239" y="69"/>
                      </a:lnTo>
                      <a:lnTo>
                        <a:pt x="312" y="96"/>
                      </a:lnTo>
                      <a:lnTo>
                        <a:pt x="399" y="123"/>
                      </a:lnTo>
                      <a:lnTo>
                        <a:pt x="491" y="149"/>
                      </a:lnTo>
                      <a:lnTo>
                        <a:pt x="587" y="171"/>
                      </a:lnTo>
                      <a:lnTo>
                        <a:pt x="688" y="190"/>
                      </a:lnTo>
                      <a:lnTo>
                        <a:pt x="791" y="207"/>
                      </a:lnTo>
                      <a:lnTo>
                        <a:pt x="898" y="221"/>
                      </a:lnTo>
                      <a:lnTo>
                        <a:pt x="1007" y="232"/>
                      </a:lnTo>
                      <a:lnTo>
                        <a:pt x="1120" y="240"/>
                      </a:lnTo>
                      <a:lnTo>
                        <a:pt x="1234" y="245"/>
                      </a:lnTo>
                      <a:lnTo>
                        <a:pt x="1350" y="246"/>
                      </a:lnTo>
                      <a:lnTo>
                        <a:pt x="1465" y="245"/>
                      </a:lnTo>
                      <a:lnTo>
                        <a:pt x="1580" y="240"/>
                      </a:lnTo>
                      <a:lnTo>
                        <a:pt x="1692" y="232"/>
                      </a:lnTo>
                      <a:lnTo>
                        <a:pt x="1802" y="221"/>
                      </a:lnTo>
                      <a:lnTo>
                        <a:pt x="1908" y="207"/>
                      </a:lnTo>
                      <a:lnTo>
                        <a:pt x="2012" y="190"/>
                      </a:lnTo>
                      <a:lnTo>
                        <a:pt x="2112" y="171"/>
                      </a:lnTo>
                      <a:lnTo>
                        <a:pt x="2208" y="149"/>
                      </a:lnTo>
                      <a:lnTo>
                        <a:pt x="2300" y="123"/>
                      </a:lnTo>
                      <a:lnTo>
                        <a:pt x="2387" y="96"/>
                      </a:lnTo>
                      <a:lnTo>
                        <a:pt x="2461" y="69"/>
                      </a:lnTo>
                      <a:lnTo>
                        <a:pt x="2530" y="40"/>
                      </a:lnTo>
                      <a:lnTo>
                        <a:pt x="2594" y="8"/>
                      </a:lnTo>
                      <a:lnTo>
                        <a:pt x="2613" y="2"/>
                      </a:lnTo>
                      <a:lnTo>
                        <a:pt x="2630" y="0"/>
                      </a:lnTo>
                      <a:close/>
                    </a:path>
                  </a:pathLst>
                </a:custGeom>
                <a:solidFill>
                  <a:schemeClr val="accent1"/>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sp>
              <p:nvSpPr>
                <p:cNvPr id="150" name="Freeform 59"/>
                <p:cNvSpPr>
                  <a:spLocks noEditPoints="1"/>
                </p:cNvSpPr>
                <p:nvPr/>
              </p:nvSpPr>
              <p:spPr bwMode="auto">
                <a:xfrm>
                  <a:off x="2328" y="1971"/>
                  <a:ext cx="450" cy="154"/>
                </a:xfrm>
                <a:custGeom>
                  <a:avLst/>
                  <a:gdLst>
                    <a:gd name="T0" fmla="*/ 1248 w 2699"/>
                    <a:gd name="T1" fmla="*/ 325 h 926"/>
                    <a:gd name="T2" fmla="*/ 1116 w 2699"/>
                    <a:gd name="T3" fmla="*/ 346 h 926"/>
                    <a:gd name="T4" fmla="*/ 1020 w 2699"/>
                    <a:gd name="T5" fmla="*/ 382 h 926"/>
                    <a:gd name="T6" fmla="*/ 972 w 2699"/>
                    <a:gd name="T7" fmla="*/ 426 h 926"/>
                    <a:gd name="T8" fmla="*/ 981 w 2699"/>
                    <a:gd name="T9" fmla="*/ 475 h 926"/>
                    <a:gd name="T10" fmla="*/ 1047 w 2699"/>
                    <a:gd name="T11" fmla="*/ 517 h 926"/>
                    <a:gd name="T12" fmla="*/ 1157 w 2699"/>
                    <a:gd name="T13" fmla="*/ 547 h 926"/>
                    <a:gd name="T14" fmla="*/ 1298 w 2699"/>
                    <a:gd name="T15" fmla="*/ 563 h 926"/>
                    <a:gd name="T16" fmla="*/ 1452 w 2699"/>
                    <a:gd name="T17" fmla="*/ 560 h 926"/>
                    <a:gd name="T18" fmla="*/ 1583 w 2699"/>
                    <a:gd name="T19" fmla="*/ 539 h 926"/>
                    <a:gd name="T20" fmla="*/ 1679 w 2699"/>
                    <a:gd name="T21" fmla="*/ 503 h 926"/>
                    <a:gd name="T22" fmla="*/ 1729 w 2699"/>
                    <a:gd name="T23" fmla="*/ 459 h 926"/>
                    <a:gd name="T24" fmla="*/ 1718 w 2699"/>
                    <a:gd name="T25" fmla="*/ 410 h 926"/>
                    <a:gd name="T26" fmla="*/ 1652 w 2699"/>
                    <a:gd name="T27" fmla="*/ 368 h 926"/>
                    <a:gd name="T28" fmla="*/ 1543 w 2699"/>
                    <a:gd name="T29" fmla="*/ 338 h 926"/>
                    <a:gd name="T30" fmla="*/ 1401 w 2699"/>
                    <a:gd name="T31" fmla="*/ 322 h 926"/>
                    <a:gd name="T32" fmla="*/ 1451 w 2699"/>
                    <a:gd name="T33" fmla="*/ 2 h 926"/>
                    <a:gd name="T34" fmla="*/ 1739 w 2699"/>
                    <a:gd name="T35" fmla="*/ 19 h 926"/>
                    <a:gd name="T36" fmla="*/ 2002 w 2699"/>
                    <a:gd name="T37" fmla="*/ 58 h 926"/>
                    <a:gd name="T38" fmla="*/ 2233 w 2699"/>
                    <a:gd name="T39" fmla="*/ 114 h 926"/>
                    <a:gd name="T40" fmla="*/ 2426 w 2699"/>
                    <a:gd name="T41" fmla="*/ 184 h 926"/>
                    <a:gd name="T42" fmla="*/ 2572 w 2699"/>
                    <a:gd name="T43" fmla="*/ 268 h 926"/>
                    <a:gd name="T44" fmla="*/ 2666 w 2699"/>
                    <a:gd name="T45" fmla="*/ 362 h 926"/>
                    <a:gd name="T46" fmla="*/ 2699 w 2699"/>
                    <a:gd name="T47" fmla="*/ 463 h 926"/>
                    <a:gd name="T48" fmla="*/ 2666 w 2699"/>
                    <a:gd name="T49" fmla="*/ 564 h 926"/>
                    <a:gd name="T50" fmla="*/ 2572 w 2699"/>
                    <a:gd name="T51" fmla="*/ 658 h 926"/>
                    <a:gd name="T52" fmla="*/ 2426 w 2699"/>
                    <a:gd name="T53" fmla="*/ 742 h 926"/>
                    <a:gd name="T54" fmla="*/ 2233 w 2699"/>
                    <a:gd name="T55" fmla="*/ 812 h 926"/>
                    <a:gd name="T56" fmla="*/ 2002 w 2699"/>
                    <a:gd name="T57" fmla="*/ 868 h 926"/>
                    <a:gd name="T58" fmla="*/ 1739 w 2699"/>
                    <a:gd name="T59" fmla="*/ 906 h 926"/>
                    <a:gd name="T60" fmla="*/ 1451 w 2699"/>
                    <a:gd name="T61" fmla="*/ 924 h 926"/>
                    <a:gd name="T62" fmla="*/ 1151 w 2699"/>
                    <a:gd name="T63" fmla="*/ 921 h 926"/>
                    <a:gd name="T64" fmla="*/ 869 w 2699"/>
                    <a:gd name="T65" fmla="*/ 896 h 926"/>
                    <a:gd name="T66" fmla="*/ 617 w 2699"/>
                    <a:gd name="T67" fmla="*/ 851 h 926"/>
                    <a:gd name="T68" fmla="*/ 397 w 2699"/>
                    <a:gd name="T69" fmla="*/ 790 h 926"/>
                    <a:gd name="T70" fmla="*/ 219 w 2699"/>
                    <a:gd name="T71" fmla="*/ 715 h 926"/>
                    <a:gd name="T72" fmla="*/ 90 w 2699"/>
                    <a:gd name="T73" fmla="*/ 628 h 926"/>
                    <a:gd name="T74" fmla="*/ 16 w 2699"/>
                    <a:gd name="T75" fmla="*/ 532 h 926"/>
                    <a:gd name="T76" fmla="*/ 4 w 2699"/>
                    <a:gd name="T77" fmla="*/ 429 h 926"/>
                    <a:gd name="T78" fmla="*/ 58 w 2699"/>
                    <a:gd name="T79" fmla="*/ 329 h 926"/>
                    <a:gd name="T80" fmla="*/ 170 w 2699"/>
                    <a:gd name="T81" fmla="*/ 238 h 926"/>
                    <a:gd name="T82" fmla="*/ 333 w 2699"/>
                    <a:gd name="T83" fmla="*/ 159 h 926"/>
                    <a:gd name="T84" fmla="*/ 539 w 2699"/>
                    <a:gd name="T85" fmla="*/ 93 h 926"/>
                    <a:gd name="T86" fmla="*/ 782 w 2699"/>
                    <a:gd name="T87" fmla="*/ 42 h 926"/>
                    <a:gd name="T88" fmla="*/ 1054 w 2699"/>
                    <a:gd name="T89" fmla="*/ 11 h 926"/>
                    <a:gd name="T90" fmla="*/ 1350 w 2699"/>
                    <a:gd name="T91" fmla="*/ 0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99" h="926">
                      <a:moveTo>
                        <a:pt x="1350" y="321"/>
                      </a:moveTo>
                      <a:lnTo>
                        <a:pt x="1298" y="322"/>
                      </a:lnTo>
                      <a:lnTo>
                        <a:pt x="1248" y="325"/>
                      </a:lnTo>
                      <a:lnTo>
                        <a:pt x="1201" y="330"/>
                      </a:lnTo>
                      <a:lnTo>
                        <a:pt x="1157" y="338"/>
                      </a:lnTo>
                      <a:lnTo>
                        <a:pt x="1116" y="346"/>
                      </a:lnTo>
                      <a:lnTo>
                        <a:pt x="1080" y="357"/>
                      </a:lnTo>
                      <a:lnTo>
                        <a:pt x="1047" y="368"/>
                      </a:lnTo>
                      <a:lnTo>
                        <a:pt x="1020" y="382"/>
                      </a:lnTo>
                      <a:lnTo>
                        <a:pt x="998" y="395"/>
                      </a:lnTo>
                      <a:lnTo>
                        <a:pt x="981" y="410"/>
                      </a:lnTo>
                      <a:lnTo>
                        <a:pt x="972" y="426"/>
                      </a:lnTo>
                      <a:lnTo>
                        <a:pt x="968" y="443"/>
                      </a:lnTo>
                      <a:lnTo>
                        <a:pt x="972" y="459"/>
                      </a:lnTo>
                      <a:lnTo>
                        <a:pt x="981" y="475"/>
                      </a:lnTo>
                      <a:lnTo>
                        <a:pt x="998" y="490"/>
                      </a:lnTo>
                      <a:lnTo>
                        <a:pt x="1020" y="503"/>
                      </a:lnTo>
                      <a:lnTo>
                        <a:pt x="1047" y="517"/>
                      </a:lnTo>
                      <a:lnTo>
                        <a:pt x="1080" y="528"/>
                      </a:lnTo>
                      <a:lnTo>
                        <a:pt x="1116" y="539"/>
                      </a:lnTo>
                      <a:lnTo>
                        <a:pt x="1157" y="547"/>
                      </a:lnTo>
                      <a:lnTo>
                        <a:pt x="1201" y="555"/>
                      </a:lnTo>
                      <a:lnTo>
                        <a:pt x="1248" y="560"/>
                      </a:lnTo>
                      <a:lnTo>
                        <a:pt x="1298" y="563"/>
                      </a:lnTo>
                      <a:lnTo>
                        <a:pt x="1350" y="564"/>
                      </a:lnTo>
                      <a:lnTo>
                        <a:pt x="1401" y="563"/>
                      </a:lnTo>
                      <a:lnTo>
                        <a:pt x="1452" y="560"/>
                      </a:lnTo>
                      <a:lnTo>
                        <a:pt x="1499" y="555"/>
                      </a:lnTo>
                      <a:lnTo>
                        <a:pt x="1543" y="547"/>
                      </a:lnTo>
                      <a:lnTo>
                        <a:pt x="1583" y="539"/>
                      </a:lnTo>
                      <a:lnTo>
                        <a:pt x="1620" y="528"/>
                      </a:lnTo>
                      <a:lnTo>
                        <a:pt x="1652" y="517"/>
                      </a:lnTo>
                      <a:lnTo>
                        <a:pt x="1679" y="503"/>
                      </a:lnTo>
                      <a:lnTo>
                        <a:pt x="1701" y="490"/>
                      </a:lnTo>
                      <a:lnTo>
                        <a:pt x="1718" y="475"/>
                      </a:lnTo>
                      <a:lnTo>
                        <a:pt x="1729" y="459"/>
                      </a:lnTo>
                      <a:lnTo>
                        <a:pt x="1732" y="443"/>
                      </a:lnTo>
                      <a:lnTo>
                        <a:pt x="1729" y="426"/>
                      </a:lnTo>
                      <a:lnTo>
                        <a:pt x="1718" y="410"/>
                      </a:lnTo>
                      <a:lnTo>
                        <a:pt x="1701" y="395"/>
                      </a:lnTo>
                      <a:lnTo>
                        <a:pt x="1679" y="382"/>
                      </a:lnTo>
                      <a:lnTo>
                        <a:pt x="1652" y="368"/>
                      </a:lnTo>
                      <a:lnTo>
                        <a:pt x="1620" y="357"/>
                      </a:lnTo>
                      <a:lnTo>
                        <a:pt x="1583" y="346"/>
                      </a:lnTo>
                      <a:lnTo>
                        <a:pt x="1543" y="338"/>
                      </a:lnTo>
                      <a:lnTo>
                        <a:pt x="1499" y="330"/>
                      </a:lnTo>
                      <a:lnTo>
                        <a:pt x="1452" y="325"/>
                      </a:lnTo>
                      <a:lnTo>
                        <a:pt x="1401" y="322"/>
                      </a:lnTo>
                      <a:lnTo>
                        <a:pt x="1350" y="321"/>
                      </a:lnTo>
                      <a:close/>
                      <a:moveTo>
                        <a:pt x="1350" y="0"/>
                      </a:moveTo>
                      <a:lnTo>
                        <a:pt x="1451" y="2"/>
                      </a:lnTo>
                      <a:lnTo>
                        <a:pt x="1549" y="5"/>
                      </a:lnTo>
                      <a:lnTo>
                        <a:pt x="1645" y="11"/>
                      </a:lnTo>
                      <a:lnTo>
                        <a:pt x="1739" y="19"/>
                      </a:lnTo>
                      <a:lnTo>
                        <a:pt x="1830" y="30"/>
                      </a:lnTo>
                      <a:lnTo>
                        <a:pt x="1918" y="42"/>
                      </a:lnTo>
                      <a:lnTo>
                        <a:pt x="2002" y="58"/>
                      </a:lnTo>
                      <a:lnTo>
                        <a:pt x="2083" y="75"/>
                      </a:lnTo>
                      <a:lnTo>
                        <a:pt x="2160" y="93"/>
                      </a:lnTo>
                      <a:lnTo>
                        <a:pt x="2233" y="114"/>
                      </a:lnTo>
                      <a:lnTo>
                        <a:pt x="2302" y="136"/>
                      </a:lnTo>
                      <a:lnTo>
                        <a:pt x="2367" y="159"/>
                      </a:lnTo>
                      <a:lnTo>
                        <a:pt x="2426" y="184"/>
                      </a:lnTo>
                      <a:lnTo>
                        <a:pt x="2480" y="211"/>
                      </a:lnTo>
                      <a:lnTo>
                        <a:pt x="2529" y="238"/>
                      </a:lnTo>
                      <a:lnTo>
                        <a:pt x="2572" y="268"/>
                      </a:lnTo>
                      <a:lnTo>
                        <a:pt x="2610" y="298"/>
                      </a:lnTo>
                      <a:lnTo>
                        <a:pt x="2641" y="329"/>
                      </a:lnTo>
                      <a:lnTo>
                        <a:pt x="2666" y="362"/>
                      </a:lnTo>
                      <a:lnTo>
                        <a:pt x="2684" y="394"/>
                      </a:lnTo>
                      <a:lnTo>
                        <a:pt x="2695" y="429"/>
                      </a:lnTo>
                      <a:lnTo>
                        <a:pt x="2699" y="463"/>
                      </a:lnTo>
                      <a:lnTo>
                        <a:pt x="2695" y="498"/>
                      </a:lnTo>
                      <a:lnTo>
                        <a:pt x="2684" y="532"/>
                      </a:lnTo>
                      <a:lnTo>
                        <a:pt x="2666" y="564"/>
                      </a:lnTo>
                      <a:lnTo>
                        <a:pt x="2641" y="596"/>
                      </a:lnTo>
                      <a:lnTo>
                        <a:pt x="2610" y="628"/>
                      </a:lnTo>
                      <a:lnTo>
                        <a:pt x="2572" y="658"/>
                      </a:lnTo>
                      <a:lnTo>
                        <a:pt x="2529" y="688"/>
                      </a:lnTo>
                      <a:lnTo>
                        <a:pt x="2480" y="715"/>
                      </a:lnTo>
                      <a:lnTo>
                        <a:pt x="2426" y="742"/>
                      </a:lnTo>
                      <a:lnTo>
                        <a:pt x="2367" y="767"/>
                      </a:lnTo>
                      <a:lnTo>
                        <a:pt x="2302" y="790"/>
                      </a:lnTo>
                      <a:lnTo>
                        <a:pt x="2233" y="812"/>
                      </a:lnTo>
                      <a:lnTo>
                        <a:pt x="2160" y="833"/>
                      </a:lnTo>
                      <a:lnTo>
                        <a:pt x="2083" y="851"/>
                      </a:lnTo>
                      <a:lnTo>
                        <a:pt x="2002" y="868"/>
                      </a:lnTo>
                      <a:lnTo>
                        <a:pt x="1918" y="883"/>
                      </a:lnTo>
                      <a:lnTo>
                        <a:pt x="1830" y="896"/>
                      </a:lnTo>
                      <a:lnTo>
                        <a:pt x="1739" y="906"/>
                      </a:lnTo>
                      <a:lnTo>
                        <a:pt x="1645" y="915"/>
                      </a:lnTo>
                      <a:lnTo>
                        <a:pt x="1549" y="921"/>
                      </a:lnTo>
                      <a:lnTo>
                        <a:pt x="1451" y="924"/>
                      </a:lnTo>
                      <a:lnTo>
                        <a:pt x="1350" y="926"/>
                      </a:lnTo>
                      <a:lnTo>
                        <a:pt x="1249" y="924"/>
                      </a:lnTo>
                      <a:lnTo>
                        <a:pt x="1151" y="921"/>
                      </a:lnTo>
                      <a:lnTo>
                        <a:pt x="1054" y="915"/>
                      </a:lnTo>
                      <a:lnTo>
                        <a:pt x="960" y="906"/>
                      </a:lnTo>
                      <a:lnTo>
                        <a:pt x="869" y="896"/>
                      </a:lnTo>
                      <a:lnTo>
                        <a:pt x="782" y="883"/>
                      </a:lnTo>
                      <a:lnTo>
                        <a:pt x="697" y="868"/>
                      </a:lnTo>
                      <a:lnTo>
                        <a:pt x="617" y="851"/>
                      </a:lnTo>
                      <a:lnTo>
                        <a:pt x="539" y="833"/>
                      </a:lnTo>
                      <a:lnTo>
                        <a:pt x="466" y="812"/>
                      </a:lnTo>
                      <a:lnTo>
                        <a:pt x="397" y="790"/>
                      </a:lnTo>
                      <a:lnTo>
                        <a:pt x="333" y="767"/>
                      </a:lnTo>
                      <a:lnTo>
                        <a:pt x="274" y="742"/>
                      </a:lnTo>
                      <a:lnTo>
                        <a:pt x="219" y="715"/>
                      </a:lnTo>
                      <a:lnTo>
                        <a:pt x="170" y="688"/>
                      </a:lnTo>
                      <a:lnTo>
                        <a:pt x="127" y="658"/>
                      </a:lnTo>
                      <a:lnTo>
                        <a:pt x="90" y="628"/>
                      </a:lnTo>
                      <a:lnTo>
                        <a:pt x="58" y="596"/>
                      </a:lnTo>
                      <a:lnTo>
                        <a:pt x="33" y="564"/>
                      </a:lnTo>
                      <a:lnTo>
                        <a:pt x="16" y="532"/>
                      </a:lnTo>
                      <a:lnTo>
                        <a:pt x="4" y="498"/>
                      </a:lnTo>
                      <a:lnTo>
                        <a:pt x="0" y="463"/>
                      </a:lnTo>
                      <a:lnTo>
                        <a:pt x="4" y="429"/>
                      </a:lnTo>
                      <a:lnTo>
                        <a:pt x="16" y="394"/>
                      </a:lnTo>
                      <a:lnTo>
                        <a:pt x="33" y="362"/>
                      </a:lnTo>
                      <a:lnTo>
                        <a:pt x="58" y="329"/>
                      </a:lnTo>
                      <a:lnTo>
                        <a:pt x="90" y="298"/>
                      </a:lnTo>
                      <a:lnTo>
                        <a:pt x="127" y="268"/>
                      </a:lnTo>
                      <a:lnTo>
                        <a:pt x="170" y="238"/>
                      </a:lnTo>
                      <a:lnTo>
                        <a:pt x="219" y="211"/>
                      </a:lnTo>
                      <a:lnTo>
                        <a:pt x="274" y="184"/>
                      </a:lnTo>
                      <a:lnTo>
                        <a:pt x="333" y="159"/>
                      </a:lnTo>
                      <a:lnTo>
                        <a:pt x="397" y="136"/>
                      </a:lnTo>
                      <a:lnTo>
                        <a:pt x="466" y="114"/>
                      </a:lnTo>
                      <a:lnTo>
                        <a:pt x="539" y="93"/>
                      </a:lnTo>
                      <a:lnTo>
                        <a:pt x="617" y="75"/>
                      </a:lnTo>
                      <a:lnTo>
                        <a:pt x="697" y="58"/>
                      </a:lnTo>
                      <a:lnTo>
                        <a:pt x="782" y="42"/>
                      </a:lnTo>
                      <a:lnTo>
                        <a:pt x="869" y="30"/>
                      </a:lnTo>
                      <a:lnTo>
                        <a:pt x="960" y="19"/>
                      </a:lnTo>
                      <a:lnTo>
                        <a:pt x="1054" y="11"/>
                      </a:lnTo>
                      <a:lnTo>
                        <a:pt x="1151" y="5"/>
                      </a:lnTo>
                      <a:lnTo>
                        <a:pt x="1249" y="2"/>
                      </a:lnTo>
                      <a:lnTo>
                        <a:pt x="1350" y="0"/>
                      </a:lnTo>
                      <a:close/>
                    </a:path>
                  </a:pathLst>
                </a:custGeom>
                <a:solidFill>
                  <a:schemeClr val="accent1"/>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dirty="0">
                    <a:solidFill>
                      <a:sysClr val="windowText" lastClr="000000"/>
                    </a:solidFill>
                  </a:endParaRPr>
                </a:p>
              </p:txBody>
            </p:sp>
            <p:sp>
              <p:nvSpPr>
                <p:cNvPr id="151" name="Freeform 60"/>
                <p:cNvSpPr>
                  <a:spLocks/>
                </p:cNvSpPr>
                <p:nvPr/>
              </p:nvSpPr>
              <p:spPr bwMode="auto">
                <a:xfrm>
                  <a:off x="2328" y="2430"/>
                  <a:ext cx="450" cy="115"/>
                </a:xfrm>
                <a:custGeom>
                  <a:avLst/>
                  <a:gdLst>
                    <a:gd name="T0" fmla="*/ 88 w 2699"/>
                    <a:gd name="T1" fmla="*/ 1 h 689"/>
                    <a:gd name="T2" fmla="*/ 170 w 2699"/>
                    <a:gd name="T3" fmla="*/ 39 h 689"/>
                    <a:gd name="T4" fmla="*/ 312 w 2699"/>
                    <a:gd name="T5" fmla="*/ 95 h 689"/>
                    <a:gd name="T6" fmla="*/ 491 w 2699"/>
                    <a:gd name="T7" fmla="*/ 149 h 689"/>
                    <a:gd name="T8" fmla="*/ 688 w 2699"/>
                    <a:gd name="T9" fmla="*/ 189 h 689"/>
                    <a:gd name="T10" fmla="*/ 898 w 2699"/>
                    <a:gd name="T11" fmla="*/ 221 h 689"/>
                    <a:gd name="T12" fmla="*/ 1120 w 2699"/>
                    <a:gd name="T13" fmla="*/ 239 h 689"/>
                    <a:gd name="T14" fmla="*/ 1350 w 2699"/>
                    <a:gd name="T15" fmla="*/ 245 h 689"/>
                    <a:gd name="T16" fmla="*/ 1580 w 2699"/>
                    <a:gd name="T17" fmla="*/ 239 h 689"/>
                    <a:gd name="T18" fmla="*/ 1802 w 2699"/>
                    <a:gd name="T19" fmla="*/ 221 h 689"/>
                    <a:gd name="T20" fmla="*/ 2012 w 2699"/>
                    <a:gd name="T21" fmla="*/ 189 h 689"/>
                    <a:gd name="T22" fmla="*/ 2208 w 2699"/>
                    <a:gd name="T23" fmla="*/ 149 h 689"/>
                    <a:gd name="T24" fmla="*/ 2387 w 2699"/>
                    <a:gd name="T25" fmla="*/ 95 h 689"/>
                    <a:gd name="T26" fmla="*/ 2530 w 2699"/>
                    <a:gd name="T27" fmla="*/ 39 h 689"/>
                    <a:gd name="T28" fmla="*/ 2613 w 2699"/>
                    <a:gd name="T29" fmla="*/ 1 h 689"/>
                    <a:gd name="T30" fmla="*/ 2648 w 2699"/>
                    <a:gd name="T31" fmla="*/ 3 h 689"/>
                    <a:gd name="T32" fmla="*/ 2679 w 2699"/>
                    <a:gd name="T33" fmla="*/ 21 h 689"/>
                    <a:gd name="T34" fmla="*/ 2696 w 2699"/>
                    <a:gd name="T35" fmla="*/ 52 h 689"/>
                    <a:gd name="T36" fmla="*/ 2699 w 2699"/>
                    <a:gd name="T37" fmla="*/ 224 h 689"/>
                    <a:gd name="T38" fmla="*/ 2685 w 2699"/>
                    <a:gd name="T39" fmla="*/ 293 h 689"/>
                    <a:gd name="T40" fmla="*/ 2642 w 2699"/>
                    <a:gd name="T41" fmla="*/ 358 h 689"/>
                    <a:gd name="T42" fmla="*/ 2574 w 2699"/>
                    <a:gd name="T43" fmla="*/ 420 h 689"/>
                    <a:gd name="T44" fmla="*/ 2482 w 2699"/>
                    <a:gd name="T45" fmla="*/ 477 h 689"/>
                    <a:gd name="T46" fmla="*/ 2368 w 2699"/>
                    <a:gd name="T47" fmla="*/ 529 h 689"/>
                    <a:gd name="T48" fmla="*/ 2235 w 2699"/>
                    <a:gd name="T49" fmla="*/ 575 h 689"/>
                    <a:gd name="T50" fmla="*/ 2085 w 2699"/>
                    <a:gd name="T51" fmla="*/ 615 h 689"/>
                    <a:gd name="T52" fmla="*/ 1919 w 2699"/>
                    <a:gd name="T53" fmla="*/ 646 h 689"/>
                    <a:gd name="T54" fmla="*/ 1740 w 2699"/>
                    <a:gd name="T55" fmla="*/ 669 h 689"/>
                    <a:gd name="T56" fmla="*/ 1549 w 2699"/>
                    <a:gd name="T57" fmla="*/ 684 h 689"/>
                    <a:gd name="T58" fmla="*/ 1350 w 2699"/>
                    <a:gd name="T59" fmla="*/ 689 h 689"/>
                    <a:gd name="T60" fmla="*/ 1151 w 2699"/>
                    <a:gd name="T61" fmla="*/ 684 h 689"/>
                    <a:gd name="T62" fmla="*/ 960 w 2699"/>
                    <a:gd name="T63" fmla="*/ 669 h 689"/>
                    <a:gd name="T64" fmla="*/ 781 w 2699"/>
                    <a:gd name="T65" fmla="*/ 646 h 689"/>
                    <a:gd name="T66" fmla="*/ 614 w 2699"/>
                    <a:gd name="T67" fmla="*/ 615 h 689"/>
                    <a:gd name="T68" fmla="*/ 464 w 2699"/>
                    <a:gd name="T69" fmla="*/ 575 h 689"/>
                    <a:gd name="T70" fmla="*/ 331 w 2699"/>
                    <a:gd name="T71" fmla="*/ 529 h 689"/>
                    <a:gd name="T72" fmla="*/ 217 w 2699"/>
                    <a:gd name="T73" fmla="*/ 477 h 689"/>
                    <a:gd name="T74" fmla="*/ 125 w 2699"/>
                    <a:gd name="T75" fmla="*/ 420 h 689"/>
                    <a:gd name="T76" fmla="*/ 57 w 2699"/>
                    <a:gd name="T77" fmla="*/ 358 h 689"/>
                    <a:gd name="T78" fmla="*/ 15 w 2699"/>
                    <a:gd name="T79" fmla="*/ 293 h 689"/>
                    <a:gd name="T80" fmla="*/ 0 w 2699"/>
                    <a:gd name="T81" fmla="*/ 224 h 689"/>
                    <a:gd name="T82" fmla="*/ 3 w 2699"/>
                    <a:gd name="T83" fmla="*/ 52 h 689"/>
                    <a:gd name="T84" fmla="*/ 21 w 2699"/>
                    <a:gd name="T85" fmla="*/ 21 h 689"/>
                    <a:gd name="T86" fmla="*/ 51 w 2699"/>
                    <a:gd name="T87" fmla="*/ 3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689">
                      <a:moveTo>
                        <a:pt x="69" y="0"/>
                      </a:moveTo>
                      <a:lnTo>
                        <a:pt x="88" y="1"/>
                      </a:lnTo>
                      <a:lnTo>
                        <a:pt x="106" y="7"/>
                      </a:lnTo>
                      <a:lnTo>
                        <a:pt x="170" y="39"/>
                      </a:lnTo>
                      <a:lnTo>
                        <a:pt x="239" y="68"/>
                      </a:lnTo>
                      <a:lnTo>
                        <a:pt x="312" y="95"/>
                      </a:lnTo>
                      <a:lnTo>
                        <a:pt x="399" y="123"/>
                      </a:lnTo>
                      <a:lnTo>
                        <a:pt x="491" y="149"/>
                      </a:lnTo>
                      <a:lnTo>
                        <a:pt x="587" y="171"/>
                      </a:lnTo>
                      <a:lnTo>
                        <a:pt x="688" y="189"/>
                      </a:lnTo>
                      <a:lnTo>
                        <a:pt x="791" y="206"/>
                      </a:lnTo>
                      <a:lnTo>
                        <a:pt x="898" y="221"/>
                      </a:lnTo>
                      <a:lnTo>
                        <a:pt x="1007" y="231"/>
                      </a:lnTo>
                      <a:lnTo>
                        <a:pt x="1120" y="239"/>
                      </a:lnTo>
                      <a:lnTo>
                        <a:pt x="1234" y="244"/>
                      </a:lnTo>
                      <a:lnTo>
                        <a:pt x="1350" y="245"/>
                      </a:lnTo>
                      <a:lnTo>
                        <a:pt x="1465" y="244"/>
                      </a:lnTo>
                      <a:lnTo>
                        <a:pt x="1580" y="239"/>
                      </a:lnTo>
                      <a:lnTo>
                        <a:pt x="1692" y="231"/>
                      </a:lnTo>
                      <a:lnTo>
                        <a:pt x="1802" y="221"/>
                      </a:lnTo>
                      <a:lnTo>
                        <a:pt x="1908" y="206"/>
                      </a:lnTo>
                      <a:lnTo>
                        <a:pt x="2012" y="189"/>
                      </a:lnTo>
                      <a:lnTo>
                        <a:pt x="2112" y="171"/>
                      </a:lnTo>
                      <a:lnTo>
                        <a:pt x="2208" y="149"/>
                      </a:lnTo>
                      <a:lnTo>
                        <a:pt x="2300" y="123"/>
                      </a:lnTo>
                      <a:lnTo>
                        <a:pt x="2387" y="95"/>
                      </a:lnTo>
                      <a:lnTo>
                        <a:pt x="2461" y="68"/>
                      </a:lnTo>
                      <a:lnTo>
                        <a:pt x="2530" y="39"/>
                      </a:lnTo>
                      <a:lnTo>
                        <a:pt x="2594" y="7"/>
                      </a:lnTo>
                      <a:lnTo>
                        <a:pt x="2613" y="1"/>
                      </a:lnTo>
                      <a:lnTo>
                        <a:pt x="2630" y="0"/>
                      </a:lnTo>
                      <a:lnTo>
                        <a:pt x="2648" y="3"/>
                      </a:lnTo>
                      <a:lnTo>
                        <a:pt x="2665" y="9"/>
                      </a:lnTo>
                      <a:lnTo>
                        <a:pt x="2679" y="21"/>
                      </a:lnTo>
                      <a:lnTo>
                        <a:pt x="2690" y="34"/>
                      </a:lnTo>
                      <a:lnTo>
                        <a:pt x="2696" y="52"/>
                      </a:lnTo>
                      <a:lnTo>
                        <a:pt x="2699" y="71"/>
                      </a:lnTo>
                      <a:lnTo>
                        <a:pt x="2699" y="224"/>
                      </a:lnTo>
                      <a:lnTo>
                        <a:pt x="2695" y="259"/>
                      </a:lnTo>
                      <a:lnTo>
                        <a:pt x="2685" y="293"/>
                      </a:lnTo>
                      <a:lnTo>
                        <a:pt x="2667" y="327"/>
                      </a:lnTo>
                      <a:lnTo>
                        <a:pt x="2642" y="358"/>
                      </a:lnTo>
                      <a:lnTo>
                        <a:pt x="2611" y="389"/>
                      </a:lnTo>
                      <a:lnTo>
                        <a:pt x="2574" y="420"/>
                      </a:lnTo>
                      <a:lnTo>
                        <a:pt x="2531" y="449"/>
                      </a:lnTo>
                      <a:lnTo>
                        <a:pt x="2482" y="477"/>
                      </a:lnTo>
                      <a:lnTo>
                        <a:pt x="2428" y="504"/>
                      </a:lnTo>
                      <a:lnTo>
                        <a:pt x="2368" y="529"/>
                      </a:lnTo>
                      <a:lnTo>
                        <a:pt x="2304" y="553"/>
                      </a:lnTo>
                      <a:lnTo>
                        <a:pt x="2235" y="575"/>
                      </a:lnTo>
                      <a:lnTo>
                        <a:pt x="2162" y="596"/>
                      </a:lnTo>
                      <a:lnTo>
                        <a:pt x="2085" y="615"/>
                      </a:lnTo>
                      <a:lnTo>
                        <a:pt x="2003" y="631"/>
                      </a:lnTo>
                      <a:lnTo>
                        <a:pt x="1919" y="646"/>
                      </a:lnTo>
                      <a:lnTo>
                        <a:pt x="1831" y="659"/>
                      </a:lnTo>
                      <a:lnTo>
                        <a:pt x="1740" y="669"/>
                      </a:lnTo>
                      <a:lnTo>
                        <a:pt x="1646" y="677"/>
                      </a:lnTo>
                      <a:lnTo>
                        <a:pt x="1549" y="684"/>
                      </a:lnTo>
                      <a:lnTo>
                        <a:pt x="1451" y="688"/>
                      </a:lnTo>
                      <a:lnTo>
                        <a:pt x="1350" y="689"/>
                      </a:lnTo>
                      <a:lnTo>
                        <a:pt x="1249" y="688"/>
                      </a:lnTo>
                      <a:lnTo>
                        <a:pt x="1151" y="684"/>
                      </a:lnTo>
                      <a:lnTo>
                        <a:pt x="1054" y="677"/>
                      </a:lnTo>
                      <a:lnTo>
                        <a:pt x="960" y="669"/>
                      </a:lnTo>
                      <a:lnTo>
                        <a:pt x="868" y="659"/>
                      </a:lnTo>
                      <a:lnTo>
                        <a:pt x="781" y="646"/>
                      </a:lnTo>
                      <a:lnTo>
                        <a:pt x="696" y="631"/>
                      </a:lnTo>
                      <a:lnTo>
                        <a:pt x="614" y="615"/>
                      </a:lnTo>
                      <a:lnTo>
                        <a:pt x="538" y="596"/>
                      </a:lnTo>
                      <a:lnTo>
                        <a:pt x="464" y="575"/>
                      </a:lnTo>
                      <a:lnTo>
                        <a:pt x="396" y="553"/>
                      </a:lnTo>
                      <a:lnTo>
                        <a:pt x="331" y="529"/>
                      </a:lnTo>
                      <a:lnTo>
                        <a:pt x="272" y="504"/>
                      </a:lnTo>
                      <a:lnTo>
                        <a:pt x="217" y="477"/>
                      </a:lnTo>
                      <a:lnTo>
                        <a:pt x="169" y="449"/>
                      </a:lnTo>
                      <a:lnTo>
                        <a:pt x="125" y="420"/>
                      </a:lnTo>
                      <a:lnTo>
                        <a:pt x="89" y="389"/>
                      </a:lnTo>
                      <a:lnTo>
                        <a:pt x="57" y="358"/>
                      </a:lnTo>
                      <a:lnTo>
                        <a:pt x="32" y="327"/>
                      </a:lnTo>
                      <a:lnTo>
                        <a:pt x="15" y="293"/>
                      </a:lnTo>
                      <a:lnTo>
                        <a:pt x="4" y="259"/>
                      </a:lnTo>
                      <a:lnTo>
                        <a:pt x="0" y="224"/>
                      </a:lnTo>
                      <a:lnTo>
                        <a:pt x="0" y="71"/>
                      </a:lnTo>
                      <a:lnTo>
                        <a:pt x="3" y="52"/>
                      </a:lnTo>
                      <a:lnTo>
                        <a:pt x="10" y="34"/>
                      </a:lnTo>
                      <a:lnTo>
                        <a:pt x="21" y="21"/>
                      </a:lnTo>
                      <a:lnTo>
                        <a:pt x="35" y="9"/>
                      </a:lnTo>
                      <a:lnTo>
                        <a:pt x="51" y="3"/>
                      </a:lnTo>
                      <a:lnTo>
                        <a:pt x="69" y="0"/>
                      </a:lnTo>
                      <a:close/>
                    </a:path>
                  </a:pathLst>
                </a:custGeom>
                <a:solidFill>
                  <a:schemeClr val="accent1"/>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grpSp>
          <p:grpSp>
            <p:nvGrpSpPr>
              <p:cNvPr id="143" name="Group 55"/>
              <p:cNvGrpSpPr>
                <a:grpSpLocks noChangeAspect="1"/>
              </p:cNvGrpSpPr>
              <p:nvPr/>
            </p:nvGrpSpPr>
            <p:grpSpPr bwMode="auto">
              <a:xfrm>
                <a:off x="9781610" y="210477"/>
                <a:ext cx="303844" cy="387570"/>
                <a:chOff x="2328" y="1971"/>
                <a:chExt cx="450" cy="574"/>
              </a:xfrm>
            </p:grpSpPr>
            <p:sp>
              <p:nvSpPr>
                <p:cNvPr id="144" name="Freeform 57"/>
                <p:cNvSpPr>
                  <a:spLocks/>
                </p:cNvSpPr>
                <p:nvPr/>
              </p:nvSpPr>
              <p:spPr bwMode="auto">
                <a:xfrm>
                  <a:off x="2328" y="2284"/>
                  <a:ext cx="450" cy="133"/>
                </a:xfrm>
                <a:custGeom>
                  <a:avLst/>
                  <a:gdLst>
                    <a:gd name="T0" fmla="*/ 88 w 2699"/>
                    <a:gd name="T1" fmla="*/ 1 h 797"/>
                    <a:gd name="T2" fmla="*/ 170 w 2699"/>
                    <a:gd name="T3" fmla="*/ 40 h 797"/>
                    <a:gd name="T4" fmla="*/ 312 w 2699"/>
                    <a:gd name="T5" fmla="*/ 96 h 797"/>
                    <a:gd name="T6" fmla="*/ 491 w 2699"/>
                    <a:gd name="T7" fmla="*/ 149 h 797"/>
                    <a:gd name="T8" fmla="*/ 688 w 2699"/>
                    <a:gd name="T9" fmla="*/ 191 h 797"/>
                    <a:gd name="T10" fmla="*/ 898 w 2699"/>
                    <a:gd name="T11" fmla="*/ 221 h 797"/>
                    <a:gd name="T12" fmla="*/ 1120 w 2699"/>
                    <a:gd name="T13" fmla="*/ 240 h 797"/>
                    <a:gd name="T14" fmla="*/ 1350 w 2699"/>
                    <a:gd name="T15" fmla="*/ 246 h 797"/>
                    <a:gd name="T16" fmla="*/ 1580 w 2699"/>
                    <a:gd name="T17" fmla="*/ 240 h 797"/>
                    <a:gd name="T18" fmla="*/ 1802 w 2699"/>
                    <a:gd name="T19" fmla="*/ 221 h 797"/>
                    <a:gd name="T20" fmla="*/ 2012 w 2699"/>
                    <a:gd name="T21" fmla="*/ 191 h 797"/>
                    <a:gd name="T22" fmla="*/ 2208 w 2699"/>
                    <a:gd name="T23" fmla="*/ 149 h 797"/>
                    <a:gd name="T24" fmla="*/ 2387 w 2699"/>
                    <a:gd name="T25" fmla="*/ 96 h 797"/>
                    <a:gd name="T26" fmla="*/ 2530 w 2699"/>
                    <a:gd name="T27" fmla="*/ 40 h 797"/>
                    <a:gd name="T28" fmla="*/ 2613 w 2699"/>
                    <a:gd name="T29" fmla="*/ 1 h 797"/>
                    <a:gd name="T30" fmla="*/ 2648 w 2699"/>
                    <a:gd name="T31" fmla="*/ 4 h 797"/>
                    <a:gd name="T32" fmla="*/ 2679 w 2699"/>
                    <a:gd name="T33" fmla="*/ 21 h 797"/>
                    <a:gd name="T34" fmla="*/ 2696 w 2699"/>
                    <a:gd name="T35" fmla="*/ 53 h 797"/>
                    <a:gd name="T36" fmla="*/ 2699 w 2699"/>
                    <a:gd name="T37" fmla="*/ 332 h 797"/>
                    <a:gd name="T38" fmla="*/ 2685 w 2699"/>
                    <a:gd name="T39" fmla="*/ 401 h 797"/>
                    <a:gd name="T40" fmla="*/ 2642 w 2699"/>
                    <a:gd name="T41" fmla="*/ 467 h 797"/>
                    <a:gd name="T42" fmla="*/ 2574 w 2699"/>
                    <a:gd name="T43" fmla="*/ 528 h 797"/>
                    <a:gd name="T44" fmla="*/ 2482 w 2699"/>
                    <a:gd name="T45" fmla="*/ 586 h 797"/>
                    <a:gd name="T46" fmla="*/ 2368 w 2699"/>
                    <a:gd name="T47" fmla="*/ 637 h 797"/>
                    <a:gd name="T48" fmla="*/ 2235 w 2699"/>
                    <a:gd name="T49" fmla="*/ 683 h 797"/>
                    <a:gd name="T50" fmla="*/ 2085 w 2699"/>
                    <a:gd name="T51" fmla="*/ 723 h 797"/>
                    <a:gd name="T52" fmla="*/ 1919 w 2699"/>
                    <a:gd name="T53" fmla="*/ 754 h 797"/>
                    <a:gd name="T54" fmla="*/ 1740 w 2699"/>
                    <a:gd name="T55" fmla="*/ 777 h 797"/>
                    <a:gd name="T56" fmla="*/ 1549 w 2699"/>
                    <a:gd name="T57" fmla="*/ 792 h 797"/>
                    <a:gd name="T58" fmla="*/ 1350 w 2699"/>
                    <a:gd name="T59" fmla="*/ 797 h 797"/>
                    <a:gd name="T60" fmla="*/ 1151 w 2699"/>
                    <a:gd name="T61" fmla="*/ 792 h 797"/>
                    <a:gd name="T62" fmla="*/ 960 w 2699"/>
                    <a:gd name="T63" fmla="*/ 777 h 797"/>
                    <a:gd name="T64" fmla="*/ 781 w 2699"/>
                    <a:gd name="T65" fmla="*/ 754 h 797"/>
                    <a:gd name="T66" fmla="*/ 614 w 2699"/>
                    <a:gd name="T67" fmla="*/ 723 h 797"/>
                    <a:gd name="T68" fmla="*/ 464 w 2699"/>
                    <a:gd name="T69" fmla="*/ 683 h 797"/>
                    <a:gd name="T70" fmla="*/ 331 w 2699"/>
                    <a:gd name="T71" fmla="*/ 637 h 797"/>
                    <a:gd name="T72" fmla="*/ 217 w 2699"/>
                    <a:gd name="T73" fmla="*/ 586 h 797"/>
                    <a:gd name="T74" fmla="*/ 125 w 2699"/>
                    <a:gd name="T75" fmla="*/ 528 h 797"/>
                    <a:gd name="T76" fmla="*/ 57 w 2699"/>
                    <a:gd name="T77" fmla="*/ 467 h 797"/>
                    <a:gd name="T78" fmla="*/ 15 w 2699"/>
                    <a:gd name="T79" fmla="*/ 401 h 797"/>
                    <a:gd name="T80" fmla="*/ 0 w 2699"/>
                    <a:gd name="T81" fmla="*/ 332 h 797"/>
                    <a:gd name="T82" fmla="*/ 3 w 2699"/>
                    <a:gd name="T83" fmla="*/ 53 h 797"/>
                    <a:gd name="T84" fmla="*/ 21 w 2699"/>
                    <a:gd name="T85" fmla="*/ 21 h 797"/>
                    <a:gd name="T86" fmla="*/ 51 w 2699"/>
                    <a:gd name="T87" fmla="*/ 4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797">
                      <a:moveTo>
                        <a:pt x="69" y="0"/>
                      </a:moveTo>
                      <a:lnTo>
                        <a:pt x="88" y="1"/>
                      </a:lnTo>
                      <a:lnTo>
                        <a:pt x="106" y="9"/>
                      </a:lnTo>
                      <a:lnTo>
                        <a:pt x="170" y="40"/>
                      </a:lnTo>
                      <a:lnTo>
                        <a:pt x="239" y="68"/>
                      </a:lnTo>
                      <a:lnTo>
                        <a:pt x="312" y="96"/>
                      </a:lnTo>
                      <a:lnTo>
                        <a:pt x="399" y="124"/>
                      </a:lnTo>
                      <a:lnTo>
                        <a:pt x="491" y="149"/>
                      </a:lnTo>
                      <a:lnTo>
                        <a:pt x="587" y="171"/>
                      </a:lnTo>
                      <a:lnTo>
                        <a:pt x="688" y="191"/>
                      </a:lnTo>
                      <a:lnTo>
                        <a:pt x="791" y="208"/>
                      </a:lnTo>
                      <a:lnTo>
                        <a:pt x="898" y="221"/>
                      </a:lnTo>
                      <a:lnTo>
                        <a:pt x="1007" y="232"/>
                      </a:lnTo>
                      <a:lnTo>
                        <a:pt x="1120" y="240"/>
                      </a:lnTo>
                      <a:lnTo>
                        <a:pt x="1234" y="244"/>
                      </a:lnTo>
                      <a:lnTo>
                        <a:pt x="1350" y="246"/>
                      </a:lnTo>
                      <a:lnTo>
                        <a:pt x="1465" y="244"/>
                      </a:lnTo>
                      <a:lnTo>
                        <a:pt x="1580" y="240"/>
                      </a:lnTo>
                      <a:lnTo>
                        <a:pt x="1692" y="232"/>
                      </a:lnTo>
                      <a:lnTo>
                        <a:pt x="1802" y="221"/>
                      </a:lnTo>
                      <a:lnTo>
                        <a:pt x="1908" y="208"/>
                      </a:lnTo>
                      <a:lnTo>
                        <a:pt x="2012" y="191"/>
                      </a:lnTo>
                      <a:lnTo>
                        <a:pt x="2112" y="171"/>
                      </a:lnTo>
                      <a:lnTo>
                        <a:pt x="2208" y="149"/>
                      </a:lnTo>
                      <a:lnTo>
                        <a:pt x="2300" y="124"/>
                      </a:lnTo>
                      <a:lnTo>
                        <a:pt x="2387" y="96"/>
                      </a:lnTo>
                      <a:lnTo>
                        <a:pt x="2461" y="68"/>
                      </a:lnTo>
                      <a:lnTo>
                        <a:pt x="2530" y="40"/>
                      </a:lnTo>
                      <a:lnTo>
                        <a:pt x="2594" y="9"/>
                      </a:lnTo>
                      <a:lnTo>
                        <a:pt x="2613" y="1"/>
                      </a:lnTo>
                      <a:lnTo>
                        <a:pt x="2630" y="0"/>
                      </a:lnTo>
                      <a:lnTo>
                        <a:pt x="2648" y="4"/>
                      </a:lnTo>
                      <a:lnTo>
                        <a:pt x="2665" y="11"/>
                      </a:lnTo>
                      <a:lnTo>
                        <a:pt x="2679" y="21"/>
                      </a:lnTo>
                      <a:lnTo>
                        <a:pt x="2690" y="36"/>
                      </a:lnTo>
                      <a:lnTo>
                        <a:pt x="2696" y="53"/>
                      </a:lnTo>
                      <a:lnTo>
                        <a:pt x="2699" y="72"/>
                      </a:lnTo>
                      <a:lnTo>
                        <a:pt x="2699" y="332"/>
                      </a:lnTo>
                      <a:lnTo>
                        <a:pt x="2695" y="367"/>
                      </a:lnTo>
                      <a:lnTo>
                        <a:pt x="2685" y="401"/>
                      </a:lnTo>
                      <a:lnTo>
                        <a:pt x="2667" y="435"/>
                      </a:lnTo>
                      <a:lnTo>
                        <a:pt x="2642" y="467"/>
                      </a:lnTo>
                      <a:lnTo>
                        <a:pt x="2611" y="498"/>
                      </a:lnTo>
                      <a:lnTo>
                        <a:pt x="2574" y="528"/>
                      </a:lnTo>
                      <a:lnTo>
                        <a:pt x="2531" y="558"/>
                      </a:lnTo>
                      <a:lnTo>
                        <a:pt x="2482" y="586"/>
                      </a:lnTo>
                      <a:lnTo>
                        <a:pt x="2428" y="612"/>
                      </a:lnTo>
                      <a:lnTo>
                        <a:pt x="2368" y="637"/>
                      </a:lnTo>
                      <a:lnTo>
                        <a:pt x="2304" y="661"/>
                      </a:lnTo>
                      <a:lnTo>
                        <a:pt x="2235" y="683"/>
                      </a:lnTo>
                      <a:lnTo>
                        <a:pt x="2162" y="704"/>
                      </a:lnTo>
                      <a:lnTo>
                        <a:pt x="2085" y="723"/>
                      </a:lnTo>
                      <a:lnTo>
                        <a:pt x="2003" y="740"/>
                      </a:lnTo>
                      <a:lnTo>
                        <a:pt x="1919" y="754"/>
                      </a:lnTo>
                      <a:lnTo>
                        <a:pt x="1831" y="767"/>
                      </a:lnTo>
                      <a:lnTo>
                        <a:pt x="1740" y="777"/>
                      </a:lnTo>
                      <a:lnTo>
                        <a:pt x="1646" y="786"/>
                      </a:lnTo>
                      <a:lnTo>
                        <a:pt x="1549" y="792"/>
                      </a:lnTo>
                      <a:lnTo>
                        <a:pt x="1451" y="796"/>
                      </a:lnTo>
                      <a:lnTo>
                        <a:pt x="1350" y="797"/>
                      </a:lnTo>
                      <a:lnTo>
                        <a:pt x="1249" y="796"/>
                      </a:lnTo>
                      <a:lnTo>
                        <a:pt x="1151" y="792"/>
                      </a:lnTo>
                      <a:lnTo>
                        <a:pt x="1054" y="786"/>
                      </a:lnTo>
                      <a:lnTo>
                        <a:pt x="960" y="777"/>
                      </a:lnTo>
                      <a:lnTo>
                        <a:pt x="868" y="767"/>
                      </a:lnTo>
                      <a:lnTo>
                        <a:pt x="781" y="754"/>
                      </a:lnTo>
                      <a:lnTo>
                        <a:pt x="696" y="740"/>
                      </a:lnTo>
                      <a:lnTo>
                        <a:pt x="614" y="723"/>
                      </a:lnTo>
                      <a:lnTo>
                        <a:pt x="538" y="704"/>
                      </a:lnTo>
                      <a:lnTo>
                        <a:pt x="464" y="683"/>
                      </a:lnTo>
                      <a:lnTo>
                        <a:pt x="396" y="661"/>
                      </a:lnTo>
                      <a:lnTo>
                        <a:pt x="331" y="637"/>
                      </a:lnTo>
                      <a:lnTo>
                        <a:pt x="272" y="612"/>
                      </a:lnTo>
                      <a:lnTo>
                        <a:pt x="217" y="586"/>
                      </a:lnTo>
                      <a:lnTo>
                        <a:pt x="169" y="558"/>
                      </a:lnTo>
                      <a:lnTo>
                        <a:pt x="125" y="528"/>
                      </a:lnTo>
                      <a:lnTo>
                        <a:pt x="89" y="498"/>
                      </a:lnTo>
                      <a:lnTo>
                        <a:pt x="57" y="467"/>
                      </a:lnTo>
                      <a:lnTo>
                        <a:pt x="32" y="435"/>
                      </a:lnTo>
                      <a:lnTo>
                        <a:pt x="15" y="401"/>
                      </a:lnTo>
                      <a:lnTo>
                        <a:pt x="4" y="367"/>
                      </a:lnTo>
                      <a:lnTo>
                        <a:pt x="0" y="332"/>
                      </a:lnTo>
                      <a:lnTo>
                        <a:pt x="0" y="72"/>
                      </a:lnTo>
                      <a:lnTo>
                        <a:pt x="3" y="53"/>
                      </a:lnTo>
                      <a:lnTo>
                        <a:pt x="10" y="36"/>
                      </a:lnTo>
                      <a:lnTo>
                        <a:pt x="21" y="21"/>
                      </a:lnTo>
                      <a:lnTo>
                        <a:pt x="35" y="11"/>
                      </a:lnTo>
                      <a:lnTo>
                        <a:pt x="51" y="4"/>
                      </a:lnTo>
                      <a:lnTo>
                        <a:pt x="69" y="0"/>
                      </a:lnTo>
                      <a:close/>
                    </a:path>
                  </a:pathLst>
                </a:custGeom>
                <a:solidFill>
                  <a:schemeClr val="accent1"/>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sp>
              <p:nvSpPr>
                <p:cNvPr id="145" name="Freeform 58"/>
                <p:cNvSpPr>
                  <a:spLocks/>
                </p:cNvSpPr>
                <p:nvPr/>
              </p:nvSpPr>
              <p:spPr bwMode="auto">
                <a:xfrm>
                  <a:off x="2328" y="2138"/>
                  <a:ext cx="450" cy="133"/>
                </a:xfrm>
                <a:custGeom>
                  <a:avLst/>
                  <a:gdLst>
                    <a:gd name="T0" fmla="*/ 2648 w 2699"/>
                    <a:gd name="T1" fmla="*/ 3 h 797"/>
                    <a:gd name="T2" fmla="*/ 2679 w 2699"/>
                    <a:gd name="T3" fmla="*/ 21 h 797"/>
                    <a:gd name="T4" fmla="*/ 2696 w 2699"/>
                    <a:gd name="T5" fmla="*/ 52 h 797"/>
                    <a:gd name="T6" fmla="*/ 2699 w 2699"/>
                    <a:gd name="T7" fmla="*/ 333 h 797"/>
                    <a:gd name="T8" fmla="*/ 2685 w 2699"/>
                    <a:gd name="T9" fmla="*/ 401 h 797"/>
                    <a:gd name="T10" fmla="*/ 2642 w 2699"/>
                    <a:gd name="T11" fmla="*/ 467 h 797"/>
                    <a:gd name="T12" fmla="*/ 2574 w 2699"/>
                    <a:gd name="T13" fmla="*/ 529 h 797"/>
                    <a:gd name="T14" fmla="*/ 2482 w 2699"/>
                    <a:gd name="T15" fmla="*/ 585 h 797"/>
                    <a:gd name="T16" fmla="*/ 2368 w 2699"/>
                    <a:gd name="T17" fmla="*/ 638 h 797"/>
                    <a:gd name="T18" fmla="*/ 2235 w 2699"/>
                    <a:gd name="T19" fmla="*/ 684 h 797"/>
                    <a:gd name="T20" fmla="*/ 2085 w 2699"/>
                    <a:gd name="T21" fmla="*/ 722 h 797"/>
                    <a:gd name="T22" fmla="*/ 1919 w 2699"/>
                    <a:gd name="T23" fmla="*/ 754 h 797"/>
                    <a:gd name="T24" fmla="*/ 1740 w 2699"/>
                    <a:gd name="T25" fmla="*/ 778 h 797"/>
                    <a:gd name="T26" fmla="*/ 1549 w 2699"/>
                    <a:gd name="T27" fmla="*/ 793 h 797"/>
                    <a:gd name="T28" fmla="*/ 1350 w 2699"/>
                    <a:gd name="T29" fmla="*/ 797 h 797"/>
                    <a:gd name="T30" fmla="*/ 1151 w 2699"/>
                    <a:gd name="T31" fmla="*/ 793 h 797"/>
                    <a:gd name="T32" fmla="*/ 960 w 2699"/>
                    <a:gd name="T33" fmla="*/ 778 h 797"/>
                    <a:gd name="T34" fmla="*/ 781 w 2699"/>
                    <a:gd name="T35" fmla="*/ 754 h 797"/>
                    <a:gd name="T36" fmla="*/ 614 w 2699"/>
                    <a:gd name="T37" fmla="*/ 722 h 797"/>
                    <a:gd name="T38" fmla="*/ 464 w 2699"/>
                    <a:gd name="T39" fmla="*/ 684 h 797"/>
                    <a:gd name="T40" fmla="*/ 331 w 2699"/>
                    <a:gd name="T41" fmla="*/ 638 h 797"/>
                    <a:gd name="T42" fmla="*/ 217 w 2699"/>
                    <a:gd name="T43" fmla="*/ 585 h 797"/>
                    <a:gd name="T44" fmla="*/ 125 w 2699"/>
                    <a:gd name="T45" fmla="*/ 529 h 797"/>
                    <a:gd name="T46" fmla="*/ 57 w 2699"/>
                    <a:gd name="T47" fmla="*/ 467 h 797"/>
                    <a:gd name="T48" fmla="*/ 15 w 2699"/>
                    <a:gd name="T49" fmla="*/ 401 h 797"/>
                    <a:gd name="T50" fmla="*/ 0 w 2699"/>
                    <a:gd name="T51" fmla="*/ 333 h 797"/>
                    <a:gd name="T52" fmla="*/ 3 w 2699"/>
                    <a:gd name="T53" fmla="*/ 52 h 797"/>
                    <a:gd name="T54" fmla="*/ 21 w 2699"/>
                    <a:gd name="T55" fmla="*/ 21 h 797"/>
                    <a:gd name="T56" fmla="*/ 51 w 2699"/>
                    <a:gd name="T57" fmla="*/ 3 h 797"/>
                    <a:gd name="T58" fmla="*/ 88 w 2699"/>
                    <a:gd name="T59" fmla="*/ 2 h 797"/>
                    <a:gd name="T60" fmla="*/ 170 w 2699"/>
                    <a:gd name="T61" fmla="*/ 40 h 797"/>
                    <a:gd name="T62" fmla="*/ 312 w 2699"/>
                    <a:gd name="T63" fmla="*/ 96 h 797"/>
                    <a:gd name="T64" fmla="*/ 491 w 2699"/>
                    <a:gd name="T65" fmla="*/ 149 h 797"/>
                    <a:gd name="T66" fmla="*/ 688 w 2699"/>
                    <a:gd name="T67" fmla="*/ 190 h 797"/>
                    <a:gd name="T68" fmla="*/ 898 w 2699"/>
                    <a:gd name="T69" fmla="*/ 221 h 797"/>
                    <a:gd name="T70" fmla="*/ 1120 w 2699"/>
                    <a:gd name="T71" fmla="*/ 240 h 797"/>
                    <a:gd name="T72" fmla="*/ 1350 w 2699"/>
                    <a:gd name="T73" fmla="*/ 246 h 797"/>
                    <a:gd name="T74" fmla="*/ 1580 w 2699"/>
                    <a:gd name="T75" fmla="*/ 240 h 797"/>
                    <a:gd name="T76" fmla="*/ 1802 w 2699"/>
                    <a:gd name="T77" fmla="*/ 221 h 797"/>
                    <a:gd name="T78" fmla="*/ 2012 w 2699"/>
                    <a:gd name="T79" fmla="*/ 190 h 797"/>
                    <a:gd name="T80" fmla="*/ 2208 w 2699"/>
                    <a:gd name="T81" fmla="*/ 149 h 797"/>
                    <a:gd name="T82" fmla="*/ 2387 w 2699"/>
                    <a:gd name="T83" fmla="*/ 96 h 797"/>
                    <a:gd name="T84" fmla="*/ 2530 w 2699"/>
                    <a:gd name="T85" fmla="*/ 40 h 797"/>
                    <a:gd name="T86" fmla="*/ 2613 w 2699"/>
                    <a:gd name="T87" fmla="*/ 2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797">
                      <a:moveTo>
                        <a:pt x="2630" y="0"/>
                      </a:moveTo>
                      <a:lnTo>
                        <a:pt x="2648" y="3"/>
                      </a:lnTo>
                      <a:lnTo>
                        <a:pt x="2665" y="10"/>
                      </a:lnTo>
                      <a:lnTo>
                        <a:pt x="2679" y="21"/>
                      </a:lnTo>
                      <a:lnTo>
                        <a:pt x="2690" y="35"/>
                      </a:lnTo>
                      <a:lnTo>
                        <a:pt x="2696" y="52"/>
                      </a:lnTo>
                      <a:lnTo>
                        <a:pt x="2699" y="72"/>
                      </a:lnTo>
                      <a:lnTo>
                        <a:pt x="2699" y="333"/>
                      </a:lnTo>
                      <a:lnTo>
                        <a:pt x="2695" y="367"/>
                      </a:lnTo>
                      <a:lnTo>
                        <a:pt x="2685" y="401"/>
                      </a:lnTo>
                      <a:lnTo>
                        <a:pt x="2667" y="434"/>
                      </a:lnTo>
                      <a:lnTo>
                        <a:pt x="2642" y="467"/>
                      </a:lnTo>
                      <a:lnTo>
                        <a:pt x="2611" y="498"/>
                      </a:lnTo>
                      <a:lnTo>
                        <a:pt x="2574" y="529"/>
                      </a:lnTo>
                      <a:lnTo>
                        <a:pt x="2531" y="558"/>
                      </a:lnTo>
                      <a:lnTo>
                        <a:pt x="2482" y="585"/>
                      </a:lnTo>
                      <a:lnTo>
                        <a:pt x="2428" y="613"/>
                      </a:lnTo>
                      <a:lnTo>
                        <a:pt x="2368" y="638"/>
                      </a:lnTo>
                      <a:lnTo>
                        <a:pt x="2304" y="661"/>
                      </a:lnTo>
                      <a:lnTo>
                        <a:pt x="2235" y="684"/>
                      </a:lnTo>
                      <a:lnTo>
                        <a:pt x="2162" y="704"/>
                      </a:lnTo>
                      <a:lnTo>
                        <a:pt x="2085" y="722"/>
                      </a:lnTo>
                      <a:lnTo>
                        <a:pt x="2003" y="739"/>
                      </a:lnTo>
                      <a:lnTo>
                        <a:pt x="1919" y="754"/>
                      </a:lnTo>
                      <a:lnTo>
                        <a:pt x="1831" y="766"/>
                      </a:lnTo>
                      <a:lnTo>
                        <a:pt x="1740" y="778"/>
                      </a:lnTo>
                      <a:lnTo>
                        <a:pt x="1646" y="786"/>
                      </a:lnTo>
                      <a:lnTo>
                        <a:pt x="1549" y="793"/>
                      </a:lnTo>
                      <a:lnTo>
                        <a:pt x="1451" y="796"/>
                      </a:lnTo>
                      <a:lnTo>
                        <a:pt x="1350" y="797"/>
                      </a:lnTo>
                      <a:lnTo>
                        <a:pt x="1249" y="796"/>
                      </a:lnTo>
                      <a:lnTo>
                        <a:pt x="1151" y="793"/>
                      </a:lnTo>
                      <a:lnTo>
                        <a:pt x="1054" y="786"/>
                      </a:lnTo>
                      <a:lnTo>
                        <a:pt x="960" y="778"/>
                      </a:lnTo>
                      <a:lnTo>
                        <a:pt x="868" y="766"/>
                      </a:lnTo>
                      <a:lnTo>
                        <a:pt x="781" y="754"/>
                      </a:lnTo>
                      <a:lnTo>
                        <a:pt x="696" y="739"/>
                      </a:lnTo>
                      <a:lnTo>
                        <a:pt x="614" y="722"/>
                      </a:lnTo>
                      <a:lnTo>
                        <a:pt x="538" y="704"/>
                      </a:lnTo>
                      <a:lnTo>
                        <a:pt x="464" y="684"/>
                      </a:lnTo>
                      <a:lnTo>
                        <a:pt x="396" y="661"/>
                      </a:lnTo>
                      <a:lnTo>
                        <a:pt x="331" y="638"/>
                      </a:lnTo>
                      <a:lnTo>
                        <a:pt x="272" y="613"/>
                      </a:lnTo>
                      <a:lnTo>
                        <a:pt x="217" y="585"/>
                      </a:lnTo>
                      <a:lnTo>
                        <a:pt x="169" y="558"/>
                      </a:lnTo>
                      <a:lnTo>
                        <a:pt x="125" y="529"/>
                      </a:lnTo>
                      <a:lnTo>
                        <a:pt x="89" y="498"/>
                      </a:lnTo>
                      <a:lnTo>
                        <a:pt x="57" y="467"/>
                      </a:lnTo>
                      <a:lnTo>
                        <a:pt x="32" y="434"/>
                      </a:lnTo>
                      <a:lnTo>
                        <a:pt x="15" y="401"/>
                      </a:lnTo>
                      <a:lnTo>
                        <a:pt x="4" y="367"/>
                      </a:lnTo>
                      <a:lnTo>
                        <a:pt x="0" y="333"/>
                      </a:lnTo>
                      <a:lnTo>
                        <a:pt x="0" y="72"/>
                      </a:lnTo>
                      <a:lnTo>
                        <a:pt x="3" y="52"/>
                      </a:lnTo>
                      <a:lnTo>
                        <a:pt x="10" y="35"/>
                      </a:lnTo>
                      <a:lnTo>
                        <a:pt x="21" y="21"/>
                      </a:lnTo>
                      <a:lnTo>
                        <a:pt x="35" y="10"/>
                      </a:lnTo>
                      <a:lnTo>
                        <a:pt x="51" y="3"/>
                      </a:lnTo>
                      <a:lnTo>
                        <a:pt x="69" y="0"/>
                      </a:lnTo>
                      <a:lnTo>
                        <a:pt x="88" y="2"/>
                      </a:lnTo>
                      <a:lnTo>
                        <a:pt x="106" y="8"/>
                      </a:lnTo>
                      <a:lnTo>
                        <a:pt x="170" y="40"/>
                      </a:lnTo>
                      <a:lnTo>
                        <a:pt x="239" y="69"/>
                      </a:lnTo>
                      <a:lnTo>
                        <a:pt x="312" y="96"/>
                      </a:lnTo>
                      <a:lnTo>
                        <a:pt x="399" y="123"/>
                      </a:lnTo>
                      <a:lnTo>
                        <a:pt x="491" y="149"/>
                      </a:lnTo>
                      <a:lnTo>
                        <a:pt x="587" y="171"/>
                      </a:lnTo>
                      <a:lnTo>
                        <a:pt x="688" y="190"/>
                      </a:lnTo>
                      <a:lnTo>
                        <a:pt x="791" y="207"/>
                      </a:lnTo>
                      <a:lnTo>
                        <a:pt x="898" y="221"/>
                      </a:lnTo>
                      <a:lnTo>
                        <a:pt x="1007" y="232"/>
                      </a:lnTo>
                      <a:lnTo>
                        <a:pt x="1120" y="240"/>
                      </a:lnTo>
                      <a:lnTo>
                        <a:pt x="1234" y="245"/>
                      </a:lnTo>
                      <a:lnTo>
                        <a:pt x="1350" y="246"/>
                      </a:lnTo>
                      <a:lnTo>
                        <a:pt x="1465" y="245"/>
                      </a:lnTo>
                      <a:lnTo>
                        <a:pt x="1580" y="240"/>
                      </a:lnTo>
                      <a:lnTo>
                        <a:pt x="1692" y="232"/>
                      </a:lnTo>
                      <a:lnTo>
                        <a:pt x="1802" y="221"/>
                      </a:lnTo>
                      <a:lnTo>
                        <a:pt x="1908" y="207"/>
                      </a:lnTo>
                      <a:lnTo>
                        <a:pt x="2012" y="190"/>
                      </a:lnTo>
                      <a:lnTo>
                        <a:pt x="2112" y="171"/>
                      </a:lnTo>
                      <a:lnTo>
                        <a:pt x="2208" y="149"/>
                      </a:lnTo>
                      <a:lnTo>
                        <a:pt x="2300" y="123"/>
                      </a:lnTo>
                      <a:lnTo>
                        <a:pt x="2387" y="96"/>
                      </a:lnTo>
                      <a:lnTo>
                        <a:pt x="2461" y="69"/>
                      </a:lnTo>
                      <a:lnTo>
                        <a:pt x="2530" y="40"/>
                      </a:lnTo>
                      <a:lnTo>
                        <a:pt x="2594" y="8"/>
                      </a:lnTo>
                      <a:lnTo>
                        <a:pt x="2613" y="2"/>
                      </a:lnTo>
                      <a:lnTo>
                        <a:pt x="2630" y="0"/>
                      </a:lnTo>
                      <a:close/>
                    </a:path>
                  </a:pathLst>
                </a:custGeom>
                <a:solidFill>
                  <a:schemeClr val="accent1"/>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sp>
              <p:nvSpPr>
                <p:cNvPr id="146" name="Freeform 59"/>
                <p:cNvSpPr>
                  <a:spLocks noEditPoints="1"/>
                </p:cNvSpPr>
                <p:nvPr/>
              </p:nvSpPr>
              <p:spPr bwMode="auto">
                <a:xfrm>
                  <a:off x="2328" y="1971"/>
                  <a:ext cx="450" cy="154"/>
                </a:xfrm>
                <a:custGeom>
                  <a:avLst/>
                  <a:gdLst>
                    <a:gd name="T0" fmla="*/ 1248 w 2699"/>
                    <a:gd name="T1" fmla="*/ 325 h 926"/>
                    <a:gd name="T2" fmla="*/ 1116 w 2699"/>
                    <a:gd name="T3" fmla="*/ 346 h 926"/>
                    <a:gd name="T4" fmla="*/ 1020 w 2699"/>
                    <a:gd name="T5" fmla="*/ 382 h 926"/>
                    <a:gd name="T6" fmla="*/ 972 w 2699"/>
                    <a:gd name="T7" fmla="*/ 426 h 926"/>
                    <a:gd name="T8" fmla="*/ 981 w 2699"/>
                    <a:gd name="T9" fmla="*/ 475 h 926"/>
                    <a:gd name="T10" fmla="*/ 1047 w 2699"/>
                    <a:gd name="T11" fmla="*/ 517 h 926"/>
                    <a:gd name="T12" fmla="*/ 1157 w 2699"/>
                    <a:gd name="T13" fmla="*/ 547 h 926"/>
                    <a:gd name="T14" fmla="*/ 1298 w 2699"/>
                    <a:gd name="T15" fmla="*/ 563 h 926"/>
                    <a:gd name="T16" fmla="*/ 1452 w 2699"/>
                    <a:gd name="T17" fmla="*/ 560 h 926"/>
                    <a:gd name="T18" fmla="*/ 1583 w 2699"/>
                    <a:gd name="T19" fmla="*/ 539 h 926"/>
                    <a:gd name="T20" fmla="*/ 1679 w 2699"/>
                    <a:gd name="T21" fmla="*/ 503 h 926"/>
                    <a:gd name="T22" fmla="*/ 1729 w 2699"/>
                    <a:gd name="T23" fmla="*/ 459 h 926"/>
                    <a:gd name="T24" fmla="*/ 1718 w 2699"/>
                    <a:gd name="T25" fmla="*/ 410 h 926"/>
                    <a:gd name="T26" fmla="*/ 1652 w 2699"/>
                    <a:gd name="T27" fmla="*/ 368 h 926"/>
                    <a:gd name="T28" fmla="*/ 1543 w 2699"/>
                    <a:gd name="T29" fmla="*/ 338 h 926"/>
                    <a:gd name="T30" fmla="*/ 1401 w 2699"/>
                    <a:gd name="T31" fmla="*/ 322 h 926"/>
                    <a:gd name="T32" fmla="*/ 1451 w 2699"/>
                    <a:gd name="T33" fmla="*/ 2 h 926"/>
                    <a:gd name="T34" fmla="*/ 1739 w 2699"/>
                    <a:gd name="T35" fmla="*/ 19 h 926"/>
                    <a:gd name="T36" fmla="*/ 2002 w 2699"/>
                    <a:gd name="T37" fmla="*/ 58 h 926"/>
                    <a:gd name="T38" fmla="*/ 2233 w 2699"/>
                    <a:gd name="T39" fmla="*/ 114 h 926"/>
                    <a:gd name="T40" fmla="*/ 2426 w 2699"/>
                    <a:gd name="T41" fmla="*/ 184 h 926"/>
                    <a:gd name="T42" fmla="*/ 2572 w 2699"/>
                    <a:gd name="T43" fmla="*/ 268 h 926"/>
                    <a:gd name="T44" fmla="*/ 2666 w 2699"/>
                    <a:gd name="T45" fmla="*/ 362 h 926"/>
                    <a:gd name="T46" fmla="*/ 2699 w 2699"/>
                    <a:gd name="T47" fmla="*/ 463 h 926"/>
                    <a:gd name="T48" fmla="*/ 2666 w 2699"/>
                    <a:gd name="T49" fmla="*/ 564 h 926"/>
                    <a:gd name="T50" fmla="*/ 2572 w 2699"/>
                    <a:gd name="T51" fmla="*/ 658 h 926"/>
                    <a:gd name="T52" fmla="*/ 2426 w 2699"/>
                    <a:gd name="T53" fmla="*/ 742 h 926"/>
                    <a:gd name="T54" fmla="*/ 2233 w 2699"/>
                    <a:gd name="T55" fmla="*/ 812 h 926"/>
                    <a:gd name="T56" fmla="*/ 2002 w 2699"/>
                    <a:gd name="T57" fmla="*/ 868 h 926"/>
                    <a:gd name="T58" fmla="*/ 1739 w 2699"/>
                    <a:gd name="T59" fmla="*/ 906 h 926"/>
                    <a:gd name="T60" fmla="*/ 1451 w 2699"/>
                    <a:gd name="T61" fmla="*/ 924 h 926"/>
                    <a:gd name="T62" fmla="*/ 1151 w 2699"/>
                    <a:gd name="T63" fmla="*/ 921 h 926"/>
                    <a:gd name="T64" fmla="*/ 869 w 2699"/>
                    <a:gd name="T65" fmla="*/ 896 h 926"/>
                    <a:gd name="T66" fmla="*/ 617 w 2699"/>
                    <a:gd name="T67" fmla="*/ 851 h 926"/>
                    <a:gd name="T68" fmla="*/ 397 w 2699"/>
                    <a:gd name="T69" fmla="*/ 790 h 926"/>
                    <a:gd name="T70" fmla="*/ 219 w 2699"/>
                    <a:gd name="T71" fmla="*/ 715 h 926"/>
                    <a:gd name="T72" fmla="*/ 90 w 2699"/>
                    <a:gd name="T73" fmla="*/ 628 h 926"/>
                    <a:gd name="T74" fmla="*/ 16 w 2699"/>
                    <a:gd name="T75" fmla="*/ 532 h 926"/>
                    <a:gd name="T76" fmla="*/ 4 w 2699"/>
                    <a:gd name="T77" fmla="*/ 429 h 926"/>
                    <a:gd name="T78" fmla="*/ 58 w 2699"/>
                    <a:gd name="T79" fmla="*/ 329 h 926"/>
                    <a:gd name="T80" fmla="*/ 170 w 2699"/>
                    <a:gd name="T81" fmla="*/ 238 h 926"/>
                    <a:gd name="T82" fmla="*/ 333 w 2699"/>
                    <a:gd name="T83" fmla="*/ 159 h 926"/>
                    <a:gd name="T84" fmla="*/ 539 w 2699"/>
                    <a:gd name="T85" fmla="*/ 93 h 926"/>
                    <a:gd name="T86" fmla="*/ 782 w 2699"/>
                    <a:gd name="T87" fmla="*/ 42 h 926"/>
                    <a:gd name="T88" fmla="*/ 1054 w 2699"/>
                    <a:gd name="T89" fmla="*/ 11 h 926"/>
                    <a:gd name="T90" fmla="*/ 1350 w 2699"/>
                    <a:gd name="T91" fmla="*/ 0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99" h="926">
                      <a:moveTo>
                        <a:pt x="1350" y="321"/>
                      </a:moveTo>
                      <a:lnTo>
                        <a:pt x="1298" y="322"/>
                      </a:lnTo>
                      <a:lnTo>
                        <a:pt x="1248" y="325"/>
                      </a:lnTo>
                      <a:lnTo>
                        <a:pt x="1201" y="330"/>
                      </a:lnTo>
                      <a:lnTo>
                        <a:pt x="1157" y="338"/>
                      </a:lnTo>
                      <a:lnTo>
                        <a:pt x="1116" y="346"/>
                      </a:lnTo>
                      <a:lnTo>
                        <a:pt x="1080" y="357"/>
                      </a:lnTo>
                      <a:lnTo>
                        <a:pt x="1047" y="368"/>
                      </a:lnTo>
                      <a:lnTo>
                        <a:pt x="1020" y="382"/>
                      </a:lnTo>
                      <a:lnTo>
                        <a:pt x="998" y="395"/>
                      </a:lnTo>
                      <a:lnTo>
                        <a:pt x="981" y="410"/>
                      </a:lnTo>
                      <a:lnTo>
                        <a:pt x="972" y="426"/>
                      </a:lnTo>
                      <a:lnTo>
                        <a:pt x="968" y="443"/>
                      </a:lnTo>
                      <a:lnTo>
                        <a:pt x="972" y="459"/>
                      </a:lnTo>
                      <a:lnTo>
                        <a:pt x="981" y="475"/>
                      </a:lnTo>
                      <a:lnTo>
                        <a:pt x="998" y="490"/>
                      </a:lnTo>
                      <a:lnTo>
                        <a:pt x="1020" y="503"/>
                      </a:lnTo>
                      <a:lnTo>
                        <a:pt x="1047" y="517"/>
                      </a:lnTo>
                      <a:lnTo>
                        <a:pt x="1080" y="528"/>
                      </a:lnTo>
                      <a:lnTo>
                        <a:pt x="1116" y="539"/>
                      </a:lnTo>
                      <a:lnTo>
                        <a:pt x="1157" y="547"/>
                      </a:lnTo>
                      <a:lnTo>
                        <a:pt x="1201" y="555"/>
                      </a:lnTo>
                      <a:lnTo>
                        <a:pt x="1248" y="560"/>
                      </a:lnTo>
                      <a:lnTo>
                        <a:pt x="1298" y="563"/>
                      </a:lnTo>
                      <a:lnTo>
                        <a:pt x="1350" y="564"/>
                      </a:lnTo>
                      <a:lnTo>
                        <a:pt x="1401" y="563"/>
                      </a:lnTo>
                      <a:lnTo>
                        <a:pt x="1452" y="560"/>
                      </a:lnTo>
                      <a:lnTo>
                        <a:pt x="1499" y="555"/>
                      </a:lnTo>
                      <a:lnTo>
                        <a:pt x="1543" y="547"/>
                      </a:lnTo>
                      <a:lnTo>
                        <a:pt x="1583" y="539"/>
                      </a:lnTo>
                      <a:lnTo>
                        <a:pt x="1620" y="528"/>
                      </a:lnTo>
                      <a:lnTo>
                        <a:pt x="1652" y="517"/>
                      </a:lnTo>
                      <a:lnTo>
                        <a:pt x="1679" y="503"/>
                      </a:lnTo>
                      <a:lnTo>
                        <a:pt x="1701" y="490"/>
                      </a:lnTo>
                      <a:lnTo>
                        <a:pt x="1718" y="475"/>
                      </a:lnTo>
                      <a:lnTo>
                        <a:pt x="1729" y="459"/>
                      </a:lnTo>
                      <a:lnTo>
                        <a:pt x="1732" y="443"/>
                      </a:lnTo>
                      <a:lnTo>
                        <a:pt x="1729" y="426"/>
                      </a:lnTo>
                      <a:lnTo>
                        <a:pt x="1718" y="410"/>
                      </a:lnTo>
                      <a:lnTo>
                        <a:pt x="1701" y="395"/>
                      </a:lnTo>
                      <a:lnTo>
                        <a:pt x="1679" y="382"/>
                      </a:lnTo>
                      <a:lnTo>
                        <a:pt x="1652" y="368"/>
                      </a:lnTo>
                      <a:lnTo>
                        <a:pt x="1620" y="357"/>
                      </a:lnTo>
                      <a:lnTo>
                        <a:pt x="1583" y="346"/>
                      </a:lnTo>
                      <a:lnTo>
                        <a:pt x="1543" y="338"/>
                      </a:lnTo>
                      <a:lnTo>
                        <a:pt x="1499" y="330"/>
                      </a:lnTo>
                      <a:lnTo>
                        <a:pt x="1452" y="325"/>
                      </a:lnTo>
                      <a:lnTo>
                        <a:pt x="1401" y="322"/>
                      </a:lnTo>
                      <a:lnTo>
                        <a:pt x="1350" y="321"/>
                      </a:lnTo>
                      <a:close/>
                      <a:moveTo>
                        <a:pt x="1350" y="0"/>
                      </a:moveTo>
                      <a:lnTo>
                        <a:pt x="1451" y="2"/>
                      </a:lnTo>
                      <a:lnTo>
                        <a:pt x="1549" y="5"/>
                      </a:lnTo>
                      <a:lnTo>
                        <a:pt x="1645" y="11"/>
                      </a:lnTo>
                      <a:lnTo>
                        <a:pt x="1739" y="19"/>
                      </a:lnTo>
                      <a:lnTo>
                        <a:pt x="1830" y="30"/>
                      </a:lnTo>
                      <a:lnTo>
                        <a:pt x="1918" y="42"/>
                      </a:lnTo>
                      <a:lnTo>
                        <a:pt x="2002" y="58"/>
                      </a:lnTo>
                      <a:lnTo>
                        <a:pt x="2083" y="75"/>
                      </a:lnTo>
                      <a:lnTo>
                        <a:pt x="2160" y="93"/>
                      </a:lnTo>
                      <a:lnTo>
                        <a:pt x="2233" y="114"/>
                      </a:lnTo>
                      <a:lnTo>
                        <a:pt x="2302" y="136"/>
                      </a:lnTo>
                      <a:lnTo>
                        <a:pt x="2367" y="159"/>
                      </a:lnTo>
                      <a:lnTo>
                        <a:pt x="2426" y="184"/>
                      </a:lnTo>
                      <a:lnTo>
                        <a:pt x="2480" y="211"/>
                      </a:lnTo>
                      <a:lnTo>
                        <a:pt x="2529" y="238"/>
                      </a:lnTo>
                      <a:lnTo>
                        <a:pt x="2572" y="268"/>
                      </a:lnTo>
                      <a:lnTo>
                        <a:pt x="2610" y="298"/>
                      </a:lnTo>
                      <a:lnTo>
                        <a:pt x="2641" y="329"/>
                      </a:lnTo>
                      <a:lnTo>
                        <a:pt x="2666" y="362"/>
                      </a:lnTo>
                      <a:lnTo>
                        <a:pt x="2684" y="394"/>
                      </a:lnTo>
                      <a:lnTo>
                        <a:pt x="2695" y="429"/>
                      </a:lnTo>
                      <a:lnTo>
                        <a:pt x="2699" y="463"/>
                      </a:lnTo>
                      <a:lnTo>
                        <a:pt x="2695" y="498"/>
                      </a:lnTo>
                      <a:lnTo>
                        <a:pt x="2684" y="532"/>
                      </a:lnTo>
                      <a:lnTo>
                        <a:pt x="2666" y="564"/>
                      </a:lnTo>
                      <a:lnTo>
                        <a:pt x="2641" y="596"/>
                      </a:lnTo>
                      <a:lnTo>
                        <a:pt x="2610" y="628"/>
                      </a:lnTo>
                      <a:lnTo>
                        <a:pt x="2572" y="658"/>
                      </a:lnTo>
                      <a:lnTo>
                        <a:pt x="2529" y="688"/>
                      </a:lnTo>
                      <a:lnTo>
                        <a:pt x="2480" y="715"/>
                      </a:lnTo>
                      <a:lnTo>
                        <a:pt x="2426" y="742"/>
                      </a:lnTo>
                      <a:lnTo>
                        <a:pt x="2367" y="767"/>
                      </a:lnTo>
                      <a:lnTo>
                        <a:pt x="2302" y="790"/>
                      </a:lnTo>
                      <a:lnTo>
                        <a:pt x="2233" y="812"/>
                      </a:lnTo>
                      <a:lnTo>
                        <a:pt x="2160" y="833"/>
                      </a:lnTo>
                      <a:lnTo>
                        <a:pt x="2083" y="851"/>
                      </a:lnTo>
                      <a:lnTo>
                        <a:pt x="2002" y="868"/>
                      </a:lnTo>
                      <a:lnTo>
                        <a:pt x="1918" y="883"/>
                      </a:lnTo>
                      <a:lnTo>
                        <a:pt x="1830" y="896"/>
                      </a:lnTo>
                      <a:lnTo>
                        <a:pt x="1739" y="906"/>
                      </a:lnTo>
                      <a:lnTo>
                        <a:pt x="1645" y="915"/>
                      </a:lnTo>
                      <a:lnTo>
                        <a:pt x="1549" y="921"/>
                      </a:lnTo>
                      <a:lnTo>
                        <a:pt x="1451" y="924"/>
                      </a:lnTo>
                      <a:lnTo>
                        <a:pt x="1350" y="926"/>
                      </a:lnTo>
                      <a:lnTo>
                        <a:pt x="1249" y="924"/>
                      </a:lnTo>
                      <a:lnTo>
                        <a:pt x="1151" y="921"/>
                      </a:lnTo>
                      <a:lnTo>
                        <a:pt x="1054" y="915"/>
                      </a:lnTo>
                      <a:lnTo>
                        <a:pt x="960" y="906"/>
                      </a:lnTo>
                      <a:lnTo>
                        <a:pt x="869" y="896"/>
                      </a:lnTo>
                      <a:lnTo>
                        <a:pt x="782" y="883"/>
                      </a:lnTo>
                      <a:lnTo>
                        <a:pt x="697" y="868"/>
                      </a:lnTo>
                      <a:lnTo>
                        <a:pt x="617" y="851"/>
                      </a:lnTo>
                      <a:lnTo>
                        <a:pt x="539" y="833"/>
                      </a:lnTo>
                      <a:lnTo>
                        <a:pt x="466" y="812"/>
                      </a:lnTo>
                      <a:lnTo>
                        <a:pt x="397" y="790"/>
                      </a:lnTo>
                      <a:lnTo>
                        <a:pt x="333" y="767"/>
                      </a:lnTo>
                      <a:lnTo>
                        <a:pt x="274" y="742"/>
                      </a:lnTo>
                      <a:lnTo>
                        <a:pt x="219" y="715"/>
                      </a:lnTo>
                      <a:lnTo>
                        <a:pt x="170" y="688"/>
                      </a:lnTo>
                      <a:lnTo>
                        <a:pt x="127" y="658"/>
                      </a:lnTo>
                      <a:lnTo>
                        <a:pt x="90" y="628"/>
                      </a:lnTo>
                      <a:lnTo>
                        <a:pt x="58" y="596"/>
                      </a:lnTo>
                      <a:lnTo>
                        <a:pt x="33" y="564"/>
                      </a:lnTo>
                      <a:lnTo>
                        <a:pt x="16" y="532"/>
                      </a:lnTo>
                      <a:lnTo>
                        <a:pt x="4" y="498"/>
                      </a:lnTo>
                      <a:lnTo>
                        <a:pt x="0" y="463"/>
                      </a:lnTo>
                      <a:lnTo>
                        <a:pt x="4" y="429"/>
                      </a:lnTo>
                      <a:lnTo>
                        <a:pt x="16" y="394"/>
                      </a:lnTo>
                      <a:lnTo>
                        <a:pt x="33" y="362"/>
                      </a:lnTo>
                      <a:lnTo>
                        <a:pt x="58" y="329"/>
                      </a:lnTo>
                      <a:lnTo>
                        <a:pt x="90" y="298"/>
                      </a:lnTo>
                      <a:lnTo>
                        <a:pt x="127" y="268"/>
                      </a:lnTo>
                      <a:lnTo>
                        <a:pt x="170" y="238"/>
                      </a:lnTo>
                      <a:lnTo>
                        <a:pt x="219" y="211"/>
                      </a:lnTo>
                      <a:lnTo>
                        <a:pt x="274" y="184"/>
                      </a:lnTo>
                      <a:lnTo>
                        <a:pt x="333" y="159"/>
                      </a:lnTo>
                      <a:lnTo>
                        <a:pt x="397" y="136"/>
                      </a:lnTo>
                      <a:lnTo>
                        <a:pt x="466" y="114"/>
                      </a:lnTo>
                      <a:lnTo>
                        <a:pt x="539" y="93"/>
                      </a:lnTo>
                      <a:lnTo>
                        <a:pt x="617" y="75"/>
                      </a:lnTo>
                      <a:lnTo>
                        <a:pt x="697" y="58"/>
                      </a:lnTo>
                      <a:lnTo>
                        <a:pt x="782" y="42"/>
                      </a:lnTo>
                      <a:lnTo>
                        <a:pt x="869" y="30"/>
                      </a:lnTo>
                      <a:lnTo>
                        <a:pt x="960" y="19"/>
                      </a:lnTo>
                      <a:lnTo>
                        <a:pt x="1054" y="11"/>
                      </a:lnTo>
                      <a:lnTo>
                        <a:pt x="1151" y="5"/>
                      </a:lnTo>
                      <a:lnTo>
                        <a:pt x="1249" y="2"/>
                      </a:lnTo>
                      <a:lnTo>
                        <a:pt x="1350" y="0"/>
                      </a:lnTo>
                      <a:close/>
                    </a:path>
                  </a:pathLst>
                </a:custGeom>
                <a:solidFill>
                  <a:schemeClr val="accent1"/>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dirty="0">
                    <a:solidFill>
                      <a:sysClr val="windowText" lastClr="000000"/>
                    </a:solidFill>
                  </a:endParaRPr>
                </a:p>
              </p:txBody>
            </p:sp>
            <p:sp>
              <p:nvSpPr>
                <p:cNvPr id="147" name="Freeform 60"/>
                <p:cNvSpPr>
                  <a:spLocks/>
                </p:cNvSpPr>
                <p:nvPr/>
              </p:nvSpPr>
              <p:spPr bwMode="auto">
                <a:xfrm>
                  <a:off x="2328" y="2430"/>
                  <a:ext cx="450" cy="115"/>
                </a:xfrm>
                <a:custGeom>
                  <a:avLst/>
                  <a:gdLst>
                    <a:gd name="T0" fmla="*/ 88 w 2699"/>
                    <a:gd name="T1" fmla="*/ 1 h 689"/>
                    <a:gd name="T2" fmla="*/ 170 w 2699"/>
                    <a:gd name="T3" fmla="*/ 39 h 689"/>
                    <a:gd name="T4" fmla="*/ 312 w 2699"/>
                    <a:gd name="T5" fmla="*/ 95 h 689"/>
                    <a:gd name="T6" fmla="*/ 491 w 2699"/>
                    <a:gd name="T7" fmla="*/ 149 h 689"/>
                    <a:gd name="T8" fmla="*/ 688 w 2699"/>
                    <a:gd name="T9" fmla="*/ 189 h 689"/>
                    <a:gd name="T10" fmla="*/ 898 w 2699"/>
                    <a:gd name="T11" fmla="*/ 221 h 689"/>
                    <a:gd name="T12" fmla="*/ 1120 w 2699"/>
                    <a:gd name="T13" fmla="*/ 239 h 689"/>
                    <a:gd name="T14" fmla="*/ 1350 w 2699"/>
                    <a:gd name="T15" fmla="*/ 245 h 689"/>
                    <a:gd name="T16" fmla="*/ 1580 w 2699"/>
                    <a:gd name="T17" fmla="*/ 239 h 689"/>
                    <a:gd name="T18" fmla="*/ 1802 w 2699"/>
                    <a:gd name="T19" fmla="*/ 221 h 689"/>
                    <a:gd name="T20" fmla="*/ 2012 w 2699"/>
                    <a:gd name="T21" fmla="*/ 189 h 689"/>
                    <a:gd name="T22" fmla="*/ 2208 w 2699"/>
                    <a:gd name="T23" fmla="*/ 149 h 689"/>
                    <a:gd name="T24" fmla="*/ 2387 w 2699"/>
                    <a:gd name="T25" fmla="*/ 95 h 689"/>
                    <a:gd name="T26" fmla="*/ 2530 w 2699"/>
                    <a:gd name="T27" fmla="*/ 39 h 689"/>
                    <a:gd name="T28" fmla="*/ 2613 w 2699"/>
                    <a:gd name="T29" fmla="*/ 1 h 689"/>
                    <a:gd name="T30" fmla="*/ 2648 w 2699"/>
                    <a:gd name="T31" fmla="*/ 3 h 689"/>
                    <a:gd name="T32" fmla="*/ 2679 w 2699"/>
                    <a:gd name="T33" fmla="*/ 21 h 689"/>
                    <a:gd name="T34" fmla="*/ 2696 w 2699"/>
                    <a:gd name="T35" fmla="*/ 52 h 689"/>
                    <a:gd name="T36" fmla="*/ 2699 w 2699"/>
                    <a:gd name="T37" fmla="*/ 224 h 689"/>
                    <a:gd name="T38" fmla="*/ 2685 w 2699"/>
                    <a:gd name="T39" fmla="*/ 293 h 689"/>
                    <a:gd name="T40" fmla="*/ 2642 w 2699"/>
                    <a:gd name="T41" fmla="*/ 358 h 689"/>
                    <a:gd name="T42" fmla="*/ 2574 w 2699"/>
                    <a:gd name="T43" fmla="*/ 420 h 689"/>
                    <a:gd name="T44" fmla="*/ 2482 w 2699"/>
                    <a:gd name="T45" fmla="*/ 477 h 689"/>
                    <a:gd name="T46" fmla="*/ 2368 w 2699"/>
                    <a:gd name="T47" fmla="*/ 529 h 689"/>
                    <a:gd name="T48" fmla="*/ 2235 w 2699"/>
                    <a:gd name="T49" fmla="*/ 575 h 689"/>
                    <a:gd name="T50" fmla="*/ 2085 w 2699"/>
                    <a:gd name="T51" fmla="*/ 615 h 689"/>
                    <a:gd name="T52" fmla="*/ 1919 w 2699"/>
                    <a:gd name="T53" fmla="*/ 646 h 689"/>
                    <a:gd name="T54" fmla="*/ 1740 w 2699"/>
                    <a:gd name="T55" fmla="*/ 669 h 689"/>
                    <a:gd name="T56" fmla="*/ 1549 w 2699"/>
                    <a:gd name="T57" fmla="*/ 684 h 689"/>
                    <a:gd name="T58" fmla="*/ 1350 w 2699"/>
                    <a:gd name="T59" fmla="*/ 689 h 689"/>
                    <a:gd name="T60" fmla="*/ 1151 w 2699"/>
                    <a:gd name="T61" fmla="*/ 684 h 689"/>
                    <a:gd name="T62" fmla="*/ 960 w 2699"/>
                    <a:gd name="T63" fmla="*/ 669 h 689"/>
                    <a:gd name="T64" fmla="*/ 781 w 2699"/>
                    <a:gd name="T65" fmla="*/ 646 h 689"/>
                    <a:gd name="T66" fmla="*/ 614 w 2699"/>
                    <a:gd name="T67" fmla="*/ 615 h 689"/>
                    <a:gd name="T68" fmla="*/ 464 w 2699"/>
                    <a:gd name="T69" fmla="*/ 575 h 689"/>
                    <a:gd name="T70" fmla="*/ 331 w 2699"/>
                    <a:gd name="T71" fmla="*/ 529 h 689"/>
                    <a:gd name="T72" fmla="*/ 217 w 2699"/>
                    <a:gd name="T73" fmla="*/ 477 h 689"/>
                    <a:gd name="T74" fmla="*/ 125 w 2699"/>
                    <a:gd name="T75" fmla="*/ 420 h 689"/>
                    <a:gd name="T76" fmla="*/ 57 w 2699"/>
                    <a:gd name="T77" fmla="*/ 358 h 689"/>
                    <a:gd name="T78" fmla="*/ 15 w 2699"/>
                    <a:gd name="T79" fmla="*/ 293 h 689"/>
                    <a:gd name="T80" fmla="*/ 0 w 2699"/>
                    <a:gd name="T81" fmla="*/ 224 h 689"/>
                    <a:gd name="T82" fmla="*/ 3 w 2699"/>
                    <a:gd name="T83" fmla="*/ 52 h 689"/>
                    <a:gd name="T84" fmla="*/ 21 w 2699"/>
                    <a:gd name="T85" fmla="*/ 21 h 689"/>
                    <a:gd name="T86" fmla="*/ 51 w 2699"/>
                    <a:gd name="T87" fmla="*/ 3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689">
                      <a:moveTo>
                        <a:pt x="69" y="0"/>
                      </a:moveTo>
                      <a:lnTo>
                        <a:pt x="88" y="1"/>
                      </a:lnTo>
                      <a:lnTo>
                        <a:pt x="106" y="7"/>
                      </a:lnTo>
                      <a:lnTo>
                        <a:pt x="170" y="39"/>
                      </a:lnTo>
                      <a:lnTo>
                        <a:pt x="239" y="68"/>
                      </a:lnTo>
                      <a:lnTo>
                        <a:pt x="312" y="95"/>
                      </a:lnTo>
                      <a:lnTo>
                        <a:pt x="399" y="123"/>
                      </a:lnTo>
                      <a:lnTo>
                        <a:pt x="491" y="149"/>
                      </a:lnTo>
                      <a:lnTo>
                        <a:pt x="587" y="171"/>
                      </a:lnTo>
                      <a:lnTo>
                        <a:pt x="688" y="189"/>
                      </a:lnTo>
                      <a:lnTo>
                        <a:pt x="791" y="206"/>
                      </a:lnTo>
                      <a:lnTo>
                        <a:pt x="898" y="221"/>
                      </a:lnTo>
                      <a:lnTo>
                        <a:pt x="1007" y="231"/>
                      </a:lnTo>
                      <a:lnTo>
                        <a:pt x="1120" y="239"/>
                      </a:lnTo>
                      <a:lnTo>
                        <a:pt x="1234" y="244"/>
                      </a:lnTo>
                      <a:lnTo>
                        <a:pt x="1350" y="245"/>
                      </a:lnTo>
                      <a:lnTo>
                        <a:pt x="1465" y="244"/>
                      </a:lnTo>
                      <a:lnTo>
                        <a:pt x="1580" y="239"/>
                      </a:lnTo>
                      <a:lnTo>
                        <a:pt x="1692" y="231"/>
                      </a:lnTo>
                      <a:lnTo>
                        <a:pt x="1802" y="221"/>
                      </a:lnTo>
                      <a:lnTo>
                        <a:pt x="1908" y="206"/>
                      </a:lnTo>
                      <a:lnTo>
                        <a:pt x="2012" y="189"/>
                      </a:lnTo>
                      <a:lnTo>
                        <a:pt x="2112" y="171"/>
                      </a:lnTo>
                      <a:lnTo>
                        <a:pt x="2208" y="149"/>
                      </a:lnTo>
                      <a:lnTo>
                        <a:pt x="2300" y="123"/>
                      </a:lnTo>
                      <a:lnTo>
                        <a:pt x="2387" y="95"/>
                      </a:lnTo>
                      <a:lnTo>
                        <a:pt x="2461" y="68"/>
                      </a:lnTo>
                      <a:lnTo>
                        <a:pt x="2530" y="39"/>
                      </a:lnTo>
                      <a:lnTo>
                        <a:pt x="2594" y="7"/>
                      </a:lnTo>
                      <a:lnTo>
                        <a:pt x="2613" y="1"/>
                      </a:lnTo>
                      <a:lnTo>
                        <a:pt x="2630" y="0"/>
                      </a:lnTo>
                      <a:lnTo>
                        <a:pt x="2648" y="3"/>
                      </a:lnTo>
                      <a:lnTo>
                        <a:pt x="2665" y="9"/>
                      </a:lnTo>
                      <a:lnTo>
                        <a:pt x="2679" y="21"/>
                      </a:lnTo>
                      <a:lnTo>
                        <a:pt x="2690" y="34"/>
                      </a:lnTo>
                      <a:lnTo>
                        <a:pt x="2696" y="52"/>
                      </a:lnTo>
                      <a:lnTo>
                        <a:pt x="2699" y="71"/>
                      </a:lnTo>
                      <a:lnTo>
                        <a:pt x="2699" y="224"/>
                      </a:lnTo>
                      <a:lnTo>
                        <a:pt x="2695" y="259"/>
                      </a:lnTo>
                      <a:lnTo>
                        <a:pt x="2685" y="293"/>
                      </a:lnTo>
                      <a:lnTo>
                        <a:pt x="2667" y="327"/>
                      </a:lnTo>
                      <a:lnTo>
                        <a:pt x="2642" y="358"/>
                      </a:lnTo>
                      <a:lnTo>
                        <a:pt x="2611" y="389"/>
                      </a:lnTo>
                      <a:lnTo>
                        <a:pt x="2574" y="420"/>
                      </a:lnTo>
                      <a:lnTo>
                        <a:pt x="2531" y="449"/>
                      </a:lnTo>
                      <a:lnTo>
                        <a:pt x="2482" y="477"/>
                      </a:lnTo>
                      <a:lnTo>
                        <a:pt x="2428" y="504"/>
                      </a:lnTo>
                      <a:lnTo>
                        <a:pt x="2368" y="529"/>
                      </a:lnTo>
                      <a:lnTo>
                        <a:pt x="2304" y="553"/>
                      </a:lnTo>
                      <a:lnTo>
                        <a:pt x="2235" y="575"/>
                      </a:lnTo>
                      <a:lnTo>
                        <a:pt x="2162" y="596"/>
                      </a:lnTo>
                      <a:lnTo>
                        <a:pt x="2085" y="615"/>
                      </a:lnTo>
                      <a:lnTo>
                        <a:pt x="2003" y="631"/>
                      </a:lnTo>
                      <a:lnTo>
                        <a:pt x="1919" y="646"/>
                      </a:lnTo>
                      <a:lnTo>
                        <a:pt x="1831" y="659"/>
                      </a:lnTo>
                      <a:lnTo>
                        <a:pt x="1740" y="669"/>
                      </a:lnTo>
                      <a:lnTo>
                        <a:pt x="1646" y="677"/>
                      </a:lnTo>
                      <a:lnTo>
                        <a:pt x="1549" y="684"/>
                      </a:lnTo>
                      <a:lnTo>
                        <a:pt x="1451" y="688"/>
                      </a:lnTo>
                      <a:lnTo>
                        <a:pt x="1350" y="689"/>
                      </a:lnTo>
                      <a:lnTo>
                        <a:pt x="1249" y="688"/>
                      </a:lnTo>
                      <a:lnTo>
                        <a:pt x="1151" y="684"/>
                      </a:lnTo>
                      <a:lnTo>
                        <a:pt x="1054" y="677"/>
                      </a:lnTo>
                      <a:lnTo>
                        <a:pt x="960" y="669"/>
                      </a:lnTo>
                      <a:lnTo>
                        <a:pt x="868" y="659"/>
                      </a:lnTo>
                      <a:lnTo>
                        <a:pt x="781" y="646"/>
                      </a:lnTo>
                      <a:lnTo>
                        <a:pt x="696" y="631"/>
                      </a:lnTo>
                      <a:lnTo>
                        <a:pt x="614" y="615"/>
                      </a:lnTo>
                      <a:lnTo>
                        <a:pt x="538" y="596"/>
                      </a:lnTo>
                      <a:lnTo>
                        <a:pt x="464" y="575"/>
                      </a:lnTo>
                      <a:lnTo>
                        <a:pt x="396" y="553"/>
                      </a:lnTo>
                      <a:lnTo>
                        <a:pt x="331" y="529"/>
                      </a:lnTo>
                      <a:lnTo>
                        <a:pt x="272" y="504"/>
                      </a:lnTo>
                      <a:lnTo>
                        <a:pt x="217" y="477"/>
                      </a:lnTo>
                      <a:lnTo>
                        <a:pt x="169" y="449"/>
                      </a:lnTo>
                      <a:lnTo>
                        <a:pt x="125" y="420"/>
                      </a:lnTo>
                      <a:lnTo>
                        <a:pt x="89" y="389"/>
                      </a:lnTo>
                      <a:lnTo>
                        <a:pt x="57" y="358"/>
                      </a:lnTo>
                      <a:lnTo>
                        <a:pt x="32" y="327"/>
                      </a:lnTo>
                      <a:lnTo>
                        <a:pt x="15" y="293"/>
                      </a:lnTo>
                      <a:lnTo>
                        <a:pt x="4" y="259"/>
                      </a:lnTo>
                      <a:lnTo>
                        <a:pt x="0" y="224"/>
                      </a:lnTo>
                      <a:lnTo>
                        <a:pt x="0" y="71"/>
                      </a:lnTo>
                      <a:lnTo>
                        <a:pt x="3" y="52"/>
                      </a:lnTo>
                      <a:lnTo>
                        <a:pt x="10" y="34"/>
                      </a:lnTo>
                      <a:lnTo>
                        <a:pt x="21" y="21"/>
                      </a:lnTo>
                      <a:lnTo>
                        <a:pt x="35" y="9"/>
                      </a:lnTo>
                      <a:lnTo>
                        <a:pt x="51" y="3"/>
                      </a:lnTo>
                      <a:lnTo>
                        <a:pt x="69" y="0"/>
                      </a:lnTo>
                      <a:close/>
                    </a:path>
                  </a:pathLst>
                </a:custGeom>
                <a:solidFill>
                  <a:schemeClr val="accent1"/>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grpSp>
        </p:grpSp>
        <p:grpSp>
          <p:nvGrpSpPr>
            <p:cNvPr id="156" name="Group 55"/>
            <p:cNvGrpSpPr>
              <a:grpSpLocks noChangeAspect="1"/>
            </p:cNvGrpSpPr>
            <p:nvPr/>
          </p:nvGrpSpPr>
          <p:grpSpPr bwMode="auto">
            <a:xfrm>
              <a:off x="9184266" y="3545344"/>
              <a:ext cx="303844" cy="387570"/>
              <a:chOff x="2328" y="1971"/>
              <a:chExt cx="450" cy="574"/>
            </a:xfrm>
          </p:grpSpPr>
          <p:sp>
            <p:nvSpPr>
              <p:cNvPr id="157" name="Freeform 57"/>
              <p:cNvSpPr>
                <a:spLocks/>
              </p:cNvSpPr>
              <p:nvPr/>
            </p:nvSpPr>
            <p:spPr bwMode="auto">
              <a:xfrm>
                <a:off x="2328" y="2284"/>
                <a:ext cx="450" cy="133"/>
              </a:xfrm>
              <a:custGeom>
                <a:avLst/>
                <a:gdLst>
                  <a:gd name="T0" fmla="*/ 88 w 2699"/>
                  <a:gd name="T1" fmla="*/ 1 h 797"/>
                  <a:gd name="T2" fmla="*/ 170 w 2699"/>
                  <a:gd name="T3" fmla="*/ 40 h 797"/>
                  <a:gd name="T4" fmla="*/ 312 w 2699"/>
                  <a:gd name="T5" fmla="*/ 96 h 797"/>
                  <a:gd name="T6" fmla="*/ 491 w 2699"/>
                  <a:gd name="T7" fmla="*/ 149 h 797"/>
                  <a:gd name="T8" fmla="*/ 688 w 2699"/>
                  <a:gd name="T9" fmla="*/ 191 h 797"/>
                  <a:gd name="T10" fmla="*/ 898 w 2699"/>
                  <a:gd name="T11" fmla="*/ 221 h 797"/>
                  <a:gd name="T12" fmla="*/ 1120 w 2699"/>
                  <a:gd name="T13" fmla="*/ 240 h 797"/>
                  <a:gd name="T14" fmla="*/ 1350 w 2699"/>
                  <a:gd name="T15" fmla="*/ 246 h 797"/>
                  <a:gd name="T16" fmla="*/ 1580 w 2699"/>
                  <a:gd name="T17" fmla="*/ 240 h 797"/>
                  <a:gd name="T18" fmla="*/ 1802 w 2699"/>
                  <a:gd name="T19" fmla="*/ 221 h 797"/>
                  <a:gd name="T20" fmla="*/ 2012 w 2699"/>
                  <a:gd name="T21" fmla="*/ 191 h 797"/>
                  <a:gd name="T22" fmla="*/ 2208 w 2699"/>
                  <a:gd name="T23" fmla="*/ 149 h 797"/>
                  <a:gd name="T24" fmla="*/ 2387 w 2699"/>
                  <a:gd name="T25" fmla="*/ 96 h 797"/>
                  <a:gd name="T26" fmla="*/ 2530 w 2699"/>
                  <a:gd name="T27" fmla="*/ 40 h 797"/>
                  <a:gd name="T28" fmla="*/ 2613 w 2699"/>
                  <a:gd name="T29" fmla="*/ 1 h 797"/>
                  <a:gd name="T30" fmla="*/ 2648 w 2699"/>
                  <a:gd name="T31" fmla="*/ 4 h 797"/>
                  <a:gd name="T32" fmla="*/ 2679 w 2699"/>
                  <a:gd name="T33" fmla="*/ 21 h 797"/>
                  <a:gd name="T34" fmla="*/ 2696 w 2699"/>
                  <a:gd name="T35" fmla="*/ 53 h 797"/>
                  <a:gd name="T36" fmla="*/ 2699 w 2699"/>
                  <a:gd name="T37" fmla="*/ 332 h 797"/>
                  <a:gd name="T38" fmla="*/ 2685 w 2699"/>
                  <a:gd name="T39" fmla="*/ 401 h 797"/>
                  <a:gd name="T40" fmla="*/ 2642 w 2699"/>
                  <a:gd name="T41" fmla="*/ 467 h 797"/>
                  <a:gd name="T42" fmla="*/ 2574 w 2699"/>
                  <a:gd name="T43" fmla="*/ 528 h 797"/>
                  <a:gd name="T44" fmla="*/ 2482 w 2699"/>
                  <a:gd name="T45" fmla="*/ 586 h 797"/>
                  <a:gd name="T46" fmla="*/ 2368 w 2699"/>
                  <a:gd name="T47" fmla="*/ 637 h 797"/>
                  <a:gd name="T48" fmla="*/ 2235 w 2699"/>
                  <a:gd name="T49" fmla="*/ 683 h 797"/>
                  <a:gd name="T50" fmla="*/ 2085 w 2699"/>
                  <a:gd name="T51" fmla="*/ 723 h 797"/>
                  <a:gd name="T52" fmla="*/ 1919 w 2699"/>
                  <a:gd name="T53" fmla="*/ 754 h 797"/>
                  <a:gd name="T54" fmla="*/ 1740 w 2699"/>
                  <a:gd name="T55" fmla="*/ 777 h 797"/>
                  <a:gd name="T56" fmla="*/ 1549 w 2699"/>
                  <a:gd name="T57" fmla="*/ 792 h 797"/>
                  <a:gd name="T58" fmla="*/ 1350 w 2699"/>
                  <a:gd name="T59" fmla="*/ 797 h 797"/>
                  <a:gd name="T60" fmla="*/ 1151 w 2699"/>
                  <a:gd name="T61" fmla="*/ 792 h 797"/>
                  <a:gd name="T62" fmla="*/ 960 w 2699"/>
                  <a:gd name="T63" fmla="*/ 777 h 797"/>
                  <a:gd name="T64" fmla="*/ 781 w 2699"/>
                  <a:gd name="T65" fmla="*/ 754 h 797"/>
                  <a:gd name="T66" fmla="*/ 614 w 2699"/>
                  <a:gd name="T67" fmla="*/ 723 h 797"/>
                  <a:gd name="T68" fmla="*/ 464 w 2699"/>
                  <a:gd name="T69" fmla="*/ 683 h 797"/>
                  <a:gd name="T70" fmla="*/ 331 w 2699"/>
                  <a:gd name="T71" fmla="*/ 637 h 797"/>
                  <a:gd name="T72" fmla="*/ 217 w 2699"/>
                  <a:gd name="T73" fmla="*/ 586 h 797"/>
                  <a:gd name="T74" fmla="*/ 125 w 2699"/>
                  <a:gd name="T75" fmla="*/ 528 h 797"/>
                  <a:gd name="T76" fmla="*/ 57 w 2699"/>
                  <a:gd name="T77" fmla="*/ 467 h 797"/>
                  <a:gd name="T78" fmla="*/ 15 w 2699"/>
                  <a:gd name="T79" fmla="*/ 401 h 797"/>
                  <a:gd name="T80" fmla="*/ 0 w 2699"/>
                  <a:gd name="T81" fmla="*/ 332 h 797"/>
                  <a:gd name="T82" fmla="*/ 3 w 2699"/>
                  <a:gd name="T83" fmla="*/ 53 h 797"/>
                  <a:gd name="T84" fmla="*/ 21 w 2699"/>
                  <a:gd name="T85" fmla="*/ 21 h 797"/>
                  <a:gd name="T86" fmla="*/ 51 w 2699"/>
                  <a:gd name="T87" fmla="*/ 4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797">
                    <a:moveTo>
                      <a:pt x="69" y="0"/>
                    </a:moveTo>
                    <a:lnTo>
                      <a:pt x="88" y="1"/>
                    </a:lnTo>
                    <a:lnTo>
                      <a:pt x="106" y="9"/>
                    </a:lnTo>
                    <a:lnTo>
                      <a:pt x="170" y="40"/>
                    </a:lnTo>
                    <a:lnTo>
                      <a:pt x="239" y="68"/>
                    </a:lnTo>
                    <a:lnTo>
                      <a:pt x="312" y="96"/>
                    </a:lnTo>
                    <a:lnTo>
                      <a:pt x="399" y="124"/>
                    </a:lnTo>
                    <a:lnTo>
                      <a:pt x="491" y="149"/>
                    </a:lnTo>
                    <a:lnTo>
                      <a:pt x="587" y="171"/>
                    </a:lnTo>
                    <a:lnTo>
                      <a:pt x="688" y="191"/>
                    </a:lnTo>
                    <a:lnTo>
                      <a:pt x="791" y="208"/>
                    </a:lnTo>
                    <a:lnTo>
                      <a:pt x="898" y="221"/>
                    </a:lnTo>
                    <a:lnTo>
                      <a:pt x="1007" y="232"/>
                    </a:lnTo>
                    <a:lnTo>
                      <a:pt x="1120" y="240"/>
                    </a:lnTo>
                    <a:lnTo>
                      <a:pt x="1234" y="244"/>
                    </a:lnTo>
                    <a:lnTo>
                      <a:pt x="1350" y="246"/>
                    </a:lnTo>
                    <a:lnTo>
                      <a:pt x="1465" y="244"/>
                    </a:lnTo>
                    <a:lnTo>
                      <a:pt x="1580" y="240"/>
                    </a:lnTo>
                    <a:lnTo>
                      <a:pt x="1692" y="232"/>
                    </a:lnTo>
                    <a:lnTo>
                      <a:pt x="1802" y="221"/>
                    </a:lnTo>
                    <a:lnTo>
                      <a:pt x="1908" y="208"/>
                    </a:lnTo>
                    <a:lnTo>
                      <a:pt x="2012" y="191"/>
                    </a:lnTo>
                    <a:lnTo>
                      <a:pt x="2112" y="171"/>
                    </a:lnTo>
                    <a:lnTo>
                      <a:pt x="2208" y="149"/>
                    </a:lnTo>
                    <a:lnTo>
                      <a:pt x="2300" y="124"/>
                    </a:lnTo>
                    <a:lnTo>
                      <a:pt x="2387" y="96"/>
                    </a:lnTo>
                    <a:lnTo>
                      <a:pt x="2461" y="68"/>
                    </a:lnTo>
                    <a:lnTo>
                      <a:pt x="2530" y="40"/>
                    </a:lnTo>
                    <a:lnTo>
                      <a:pt x="2594" y="9"/>
                    </a:lnTo>
                    <a:lnTo>
                      <a:pt x="2613" y="1"/>
                    </a:lnTo>
                    <a:lnTo>
                      <a:pt x="2630" y="0"/>
                    </a:lnTo>
                    <a:lnTo>
                      <a:pt x="2648" y="4"/>
                    </a:lnTo>
                    <a:lnTo>
                      <a:pt x="2665" y="11"/>
                    </a:lnTo>
                    <a:lnTo>
                      <a:pt x="2679" y="21"/>
                    </a:lnTo>
                    <a:lnTo>
                      <a:pt x="2690" y="36"/>
                    </a:lnTo>
                    <a:lnTo>
                      <a:pt x="2696" y="53"/>
                    </a:lnTo>
                    <a:lnTo>
                      <a:pt x="2699" y="72"/>
                    </a:lnTo>
                    <a:lnTo>
                      <a:pt x="2699" y="332"/>
                    </a:lnTo>
                    <a:lnTo>
                      <a:pt x="2695" y="367"/>
                    </a:lnTo>
                    <a:lnTo>
                      <a:pt x="2685" y="401"/>
                    </a:lnTo>
                    <a:lnTo>
                      <a:pt x="2667" y="435"/>
                    </a:lnTo>
                    <a:lnTo>
                      <a:pt x="2642" y="467"/>
                    </a:lnTo>
                    <a:lnTo>
                      <a:pt x="2611" y="498"/>
                    </a:lnTo>
                    <a:lnTo>
                      <a:pt x="2574" y="528"/>
                    </a:lnTo>
                    <a:lnTo>
                      <a:pt x="2531" y="558"/>
                    </a:lnTo>
                    <a:lnTo>
                      <a:pt x="2482" y="586"/>
                    </a:lnTo>
                    <a:lnTo>
                      <a:pt x="2428" y="612"/>
                    </a:lnTo>
                    <a:lnTo>
                      <a:pt x="2368" y="637"/>
                    </a:lnTo>
                    <a:lnTo>
                      <a:pt x="2304" y="661"/>
                    </a:lnTo>
                    <a:lnTo>
                      <a:pt x="2235" y="683"/>
                    </a:lnTo>
                    <a:lnTo>
                      <a:pt x="2162" y="704"/>
                    </a:lnTo>
                    <a:lnTo>
                      <a:pt x="2085" y="723"/>
                    </a:lnTo>
                    <a:lnTo>
                      <a:pt x="2003" y="740"/>
                    </a:lnTo>
                    <a:lnTo>
                      <a:pt x="1919" y="754"/>
                    </a:lnTo>
                    <a:lnTo>
                      <a:pt x="1831" y="767"/>
                    </a:lnTo>
                    <a:lnTo>
                      <a:pt x="1740" y="777"/>
                    </a:lnTo>
                    <a:lnTo>
                      <a:pt x="1646" y="786"/>
                    </a:lnTo>
                    <a:lnTo>
                      <a:pt x="1549" y="792"/>
                    </a:lnTo>
                    <a:lnTo>
                      <a:pt x="1451" y="796"/>
                    </a:lnTo>
                    <a:lnTo>
                      <a:pt x="1350" y="797"/>
                    </a:lnTo>
                    <a:lnTo>
                      <a:pt x="1249" y="796"/>
                    </a:lnTo>
                    <a:lnTo>
                      <a:pt x="1151" y="792"/>
                    </a:lnTo>
                    <a:lnTo>
                      <a:pt x="1054" y="786"/>
                    </a:lnTo>
                    <a:lnTo>
                      <a:pt x="960" y="777"/>
                    </a:lnTo>
                    <a:lnTo>
                      <a:pt x="868" y="767"/>
                    </a:lnTo>
                    <a:lnTo>
                      <a:pt x="781" y="754"/>
                    </a:lnTo>
                    <a:lnTo>
                      <a:pt x="696" y="740"/>
                    </a:lnTo>
                    <a:lnTo>
                      <a:pt x="614" y="723"/>
                    </a:lnTo>
                    <a:lnTo>
                      <a:pt x="538" y="704"/>
                    </a:lnTo>
                    <a:lnTo>
                      <a:pt x="464" y="683"/>
                    </a:lnTo>
                    <a:lnTo>
                      <a:pt x="396" y="661"/>
                    </a:lnTo>
                    <a:lnTo>
                      <a:pt x="331" y="637"/>
                    </a:lnTo>
                    <a:lnTo>
                      <a:pt x="272" y="612"/>
                    </a:lnTo>
                    <a:lnTo>
                      <a:pt x="217" y="586"/>
                    </a:lnTo>
                    <a:lnTo>
                      <a:pt x="169" y="558"/>
                    </a:lnTo>
                    <a:lnTo>
                      <a:pt x="125" y="528"/>
                    </a:lnTo>
                    <a:lnTo>
                      <a:pt x="89" y="498"/>
                    </a:lnTo>
                    <a:lnTo>
                      <a:pt x="57" y="467"/>
                    </a:lnTo>
                    <a:lnTo>
                      <a:pt x="32" y="435"/>
                    </a:lnTo>
                    <a:lnTo>
                      <a:pt x="15" y="401"/>
                    </a:lnTo>
                    <a:lnTo>
                      <a:pt x="4" y="367"/>
                    </a:lnTo>
                    <a:lnTo>
                      <a:pt x="0" y="332"/>
                    </a:lnTo>
                    <a:lnTo>
                      <a:pt x="0" y="72"/>
                    </a:lnTo>
                    <a:lnTo>
                      <a:pt x="3" y="53"/>
                    </a:lnTo>
                    <a:lnTo>
                      <a:pt x="10" y="36"/>
                    </a:lnTo>
                    <a:lnTo>
                      <a:pt x="21" y="21"/>
                    </a:lnTo>
                    <a:lnTo>
                      <a:pt x="35" y="11"/>
                    </a:lnTo>
                    <a:lnTo>
                      <a:pt x="51" y="4"/>
                    </a:lnTo>
                    <a:lnTo>
                      <a:pt x="69" y="0"/>
                    </a:lnTo>
                    <a:close/>
                  </a:path>
                </a:pathLst>
              </a:custGeom>
              <a:solidFill>
                <a:schemeClr val="accent2"/>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sp>
            <p:nvSpPr>
              <p:cNvPr id="158" name="Freeform 58"/>
              <p:cNvSpPr>
                <a:spLocks/>
              </p:cNvSpPr>
              <p:nvPr/>
            </p:nvSpPr>
            <p:spPr bwMode="auto">
              <a:xfrm>
                <a:off x="2328" y="2138"/>
                <a:ext cx="450" cy="133"/>
              </a:xfrm>
              <a:custGeom>
                <a:avLst/>
                <a:gdLst>
                  <a:gd name="T0" fmla="*/ 2648 w 2699"/>
                  <a:gd name="T1" fmla="*/ 3 h 797"/>
                  <a:gd name="T2" fmla="*/ 2679 w 2699"/>
                  <a:gd name="T3" fmla="*/ 21 h 797"/>
                  <a:gd name="T4" fmla="*/ 2696 w 2699"/>
                  <a:gd name="T5" fmla="*/ 52 h 797"/>
                  <a:gd name="T6" fmla="*/ 2699 w 2699"/>
                  <a:gd name="T7" fmla="*/ 333 h 797"/>
                  <a:gd name="T8" fmla="*/ 2685 w 2699"/>
                  <a:gd name="T9" fmla="*/ 401 h 797"/>
                  <a:gd name="T10" fmla="*/ 2642 w 2699"/>
                  <a:gd name="T11" fmla="*/ 467 h 797"/>
                  <a:gd name="T12" fmla="*/ 2574 w 2699"/>
                  <a:gd name="T13" fmla="*/ 529 h 797"/>
                  <a:gd name="T14" fmla="*/ 2482 w 2699"/>
                  <a:gd name="T15" fmla="*/ 585 h 797"/>
                  <a:gd name="T16" fmla="*/ 2368 w 2699"/>
                  <a:gd name="T17" fmla="*/ 638 h 797"/>
                  <a:gd name="T18" fmla="*/ 2235 w 2699"/>
                  <a:gd name="T19" fmla="*/ 684 h 797"/>
                  <a:gd name="T20" fmla="*/ 2085 w 2699"/>
                  <a:gd name="T21" fmla="*/ 722 h 797"/>
                  <a:gd name="T22" fmla="*/ 1919 w 2699"/>
                  <a:gd name="T23" fmla="*/ 754 h 797"/>
                  <a:gd name="T24" fmla="*/ 1740 w 2699"/>
                  <a:gd name="T25" fmla="*/ 778 h 797"/>
                  <a:gd name="T26" fmla="*/ 1549 w 2699"/>
                  <a:gd name="T27" fmla="*/ 793 h 797"/>
                  <a:gd name="T28" fmla="*/ 1350 w 2699"/>
                  <a:gd name="T29" fmla="*/ 797 h 797"/>
                  <a:gd name="T30" fmla="*/ 1151 w 2699"/>
                  <a:gd name="T31" fmla="*/ 793 h 797"/>
                  <a:gd name="T32" fmla="*/ 960 w 2699"/>
                  <a:gd name="T33" fmla="*/ 778 h 797"/>
                  <a:gd name="T34" fmla="*/ 781 w 2699"/>
                  <a:gd name="T35" fmla="*/ 754 h 797"/>
                  <a:gd name="T36" fmla="*/ 614 w 2699"/>
                  <a:gd name="T37" fmla="*/ 722 h 797"/>
                  <a:gd name="T38" fmla="*/ 464 w 2699"/>
                  <a:gd name="T39" fmla="*/ 684 h 797"/>
                  <a:gd name="T40" fmla="*/ 331 w 2699"/>
                  <a:gd name="T41" fmla="*/ 638 h 797"/>
                  <a:gd name="T42" fmla="*/ 217 w 2699"/>
                  <a:gd name="T43" fmla="*/ 585 h 797"/>
                  <a:gd name="T44" fmla="*/ 125 w 2699"/>
                  <a:gd name="T45" fmla="*/ 529 h 797"/>
                  <a:gd name="T46" fmla="*/ 57 w 2699"/>
                  <a:gd name="T47" fmla="*/ 467 h 797"/>
                  <a:gd name="T48" fmla="*/ 15 w 2699"/>
                  <a:gd name="T49" fmla="*/ 401 h 797"/>
                  <a:gd name="T50" fmla="*/ 0 w 2699"/>
                  <a:gd name="T51" fmla="*/ 333 h 797"/>
                  <a:gd name="T52" fmla="*/ 3 w 2699"/>
                  <a:gd name="T53" fmla="*/ 52 h 797"/>
                  <a:gd name="T54" fmla="*/ 21 w 2699"/>
                  <a:gd name="T55" fmla="*/ 21 h 797"/>
                  <a:gd name="T56" fmla="*/ 51 w 2699"/>
                  <a:gd name="T57" fmla="*/ 3 h 797"/>
                  <a:gd name="T58" fmla="*/ 88 w 2699"/>
                  <a:gd name="T59" fmla="*/ 2 h 797"/>
                  <a:gd name="T60" fmla="*/ 170 w 2699"/>
                  <a:gd name="T61" fmla="*/ 40 h 797"/>
                  <a:gd name="T62" fmla="*/ 312 w 2699"/>
                  <a:gd name="T63" fmla="*/ 96 h 797"/>
                  <a:gd name="T64" fmla="*/ 491 w 2699"/>
                  <a:gd name="T65" fmla="*/ 149 h 797"/>
                  <a:gd name="T66" fmla="*/ 688 w 2699"/>
                  <a:gd name="T67" fmla="*/ 190 h 797"/>
                  <a:gd name="T68" fmla="*/ 898 w 2699"/>
                  <a:gd name="T69" fmla="*/ 221 h 797"/>
                  <a:gd name="T70" fmla="*/ 1120 w 2699"/>
                  <a:gd name="T71" fmla="*/ 240 h 797"/>
                  <a:gd name="T72" fmla="*/ 1350 w 2699"/>
                  <a:gd name="T73" fmla="*/ 246 h 797"/>
                  <a:gd name="T74" fmla="*/ 1580 w 2699"/>
                  <a:gd name="T75" fmla="*/ 240 h 797"/>
                  <a:gd name="T76" fmla="*/ 1802 w 2699"/>
                  <a:gd name="T77" fmla="*/ 221 h 797"/>
                  <a:gd name="T78" fmla="*/ 2012 w 2699"/>
                  <a:gd name="T79" fmla="*/ 190 h 797"/>
                  <a:gd name="T80" fmla="*/ 2208 w 2699"/>
                  <a:gd name="T81" fmla="*/ 149 h 797"/>
                  <a:gd name="T82" fmla="*/ 2387 w 2699"/>
                  <a:gd name="T83" fmla="*/ 96 h 797"/>
                  <a:gd name="T84" fmla="*/ 2530 w 2699"/>
                  <a:gd name="T85" fmla="*/ 40 h 797"/>
                  <a:gd name="T86" fmla="*/ 2613 w 2699"/>
                  <a:gd name="T87" fmla="*/ 2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797">
                    <a:moveTo>
                      <a:pt x="2630" y="0"/>
                    </a:moveTo>
                    <a:lnTo>
                      <a:pt x="2648" y="3"/>
                    </a:lnTo>
                    <a:lnTo>
                      <a:pt x="2665" y="10"/>
                    </a:lnTo>
                    <a:lnTo>
                      <a:pt x="2679" y="21"/>
                    </a:lnTo>
                    <a:lnTo>
                      <a:pt x="2690" y="35"/>
                    </a:lnTo>
                    <a:lnTo>
                      <a:pt x="2696" y="52"/>
                    </a:lnTo>
                    <a:lnTo>
                      <a:pt x="2699" y="72"/>
                    </a:lnTo>
                    <a:lnTo>
                      <a:pt x="2699" y="333"/>
                    </a:lnTo>
                    <a:lnTo>
                      <a:pt x="2695" y="367"/>
                    </a:lnTo>
                    <a:lnTo>
                      <a:pt x="2685" y="401"/>
                    </a:lnTo>
                    <a:lnTo>
                      <a:pt x="2667" y="434"/>
                    </a:lnTo>
                    <a:lnTo>
                      <a:pt x="2642" y="467"/>
                    </a:lnTo>
                    <a:lnTo>
                      <a:pt x="2611" y="498"/>
                    </a:lnTo>
                    <a:lnTo>
                      <a:pt x="2574" y="529"/>
                    </a:lnTo>
                    <a:lnTo>
                      <a:pt x="2531" y="558"/>
                    </a:lnTo>
                    <a:lnTo>
                      <a:pt x="2482" y="585"/>
                    </a:lnTo>
                    <a:lnTo>
                      <a:pt x="2428" y="613"/>
                    </a:lnTo>
                    <a:lnTo>
                      <a:pt x="2368" y="638"/>
                    </a:lnTo>
                    <a:lnTo>
                      <a:pt x="2304" y="661"/>
                    </a:lnTo>
                    <a:lnTo>
                      <a:pt x="2235" y="684"/>
                    </a:lnTo>
                    <a:lnTo>
                      <a:pt x="2162" y="704"/>
                    </a:lnTo>
                    <a:lnTo>
                      <a:pt x="2085" y="722"/>
                    </a:lnTo>
                    <a:lnTo>
                      <a:pt x="2003" y="739"/>
                    </a:lnTo>
                    <a:lnTo>
                      <a:pt x="1919" y="754"/>
                    </a:lnTo>
                    <a:lnTo>
                      <a:pt x="1831" y="766"/>
                    </a:lnTo>
                    <a:lnTo>
                      <a:pt x="1740" y="778"/>
                    </a:lnTo>
                    <a:lnTo>
                      <a:pt x="1646" y="786"/>
                    </a:lnTo>
                    <a:lnTo>
                      <a:pt x="1549" y="793"/>
                    </a:lnTo>
                    <a:lnTo>
                      <a:pt x="1451" y="796"/>
                    </a:lnTo>
                    <a:lnTo>
                      <a:pt x="1350" y="797"/>
                    </a:lnTo>
                    <a:lnTo>
                      <a:pt x="1249" y="796"/>
                    </a:lnTo>
                    <a:lnTo>
                      <a:pt x="1151" y="793"/>
                    </a:lnTo>
                    <a:lnTo>
                      <a:pt x="1054" y="786"/>
                    </a:lnTo>
                    <a:lnTo>
                      <a:pt x="960" y="778"/>
                    </a:lnTo>
                    <a:lnTo>
                      <a:pt x="868" y="766"/>
                    </a:lnTo>
                    <a:lnTo>
                      <a:pt x="781" y="754"/>
                    </a:lnTo>
                    <a:lnTo>
                      <a:pt x="696" y="739"/>
                    </a:lnTo>
                    <a:lnTo>
                      <a:pt x="614" y="722"/>
                    </a:lnTo>
                    <a:lnTo>
                      <a:pt x="538" y="704"/>
                    </a:lnTo>
                    <a:lnTo>
                      <a:pt x="464" y="684"/>
                    </a:lnTo>
                    <a:lnTo>
                      <a:pt x="396" y="661"/>
                    </a:lnTo>
                    <a:lnTo>
                      <a:pt x="331" y="638"/>
                    </a:lnTo>
                    <a:lnTo>
                      <a:pt x="272" y="613"/>
                    </a:lnTo>
                    <a:lnTo>
                      <a:pt x="217" y="585"/>
                    </a:lnTo>
                    <a:lnTo>
                      <a:pt x="169" y="558"/>
                    </a:lnTo>
                    <a:lnTo>
                      <a:pt x="125" y="529"/>
                    </a:lnTo>
                    <a:lnTo>
                      <a:pt x="89" y="498"/>
                    </a:lnTo>
                    <a:lnTo>
                      <a:pt x="57" y="467"/>
                    </a:lnTo>
                    <a:lnTo>
                      <a:pt x="32" y="434"/>
                    </a:lnTo>
                    <a:lnTo>
                      <a:pt x="15" y="401"/>
                    </a:lnTo>
                    <a:lnTo>
                      <a:pt x="4" y="367"/>
                    </a:lnTo>
                    <a:lnTo>
                      <a:pt x="0" y="333"/>
                    </a:lnTo>
                    <a:lnTo>
                      <a:pt x="0" y="72"/>
                    </a:lnTo>
                    <a:lnTo>
                      <a:pt x="3" y="52"/>
                    </a:lnTo>
                    <a:lnTo>
                      <a:pt x="10" y="35"/>
                    </a:lnTo>
                    <a:lnTo>
                      <a:pt x="21" y="21"/>
                    </a:lnTo>
                    <a:lnTo>
                      <a:pt x="35" y="10"/>
                    </a:lnTo>
                    <a:lnTo>
                      <a:pt x="51" y="3"/>
                    </a:lnTo>
                    <a:lnTo>
                      <a:pt x="69" y="0"/>
                    </a:lnTo>
                    <a:lnTo>
                      <a:pt x="88" y="2"/>
                    </a:lnTo>
                    <a:lnTo>
                      <a:pt x="106" y="8"/>
                    </a:lnTo>
                    <a:lnTo>
                      <a:pt x="170" y="40"/>
                    </a:lnTo>
                    <a:lnTo>
                      <a:pt x="239" y="69"/>
                    </a:lnTo>
                    <a:lnTo>
                      <a:pt x="312" y="96"/>
                    </a:lnTo>
                    <a:lnTo>
                      <a:pt x="399" y="123"/>
                    </a:lnTo>
                    <a:lnTo>
                      <a:pt x="491" y="149"/>
                    </a:lnTo>
                    <a:lnTo>
                      <a:pt x="587" y="171"/>
                    </a:lnTo>
                    <a:lnTo>
                      <a:pt x="688" y="190"/>
                    </a:lnTo>
                    <a:lnTo>
                      <a:pt x="791" y="207"/>
                    </a:lnTo>
                    <a:lnTo>
                      <a:pt x="898" y="221"/>
                    </a:lnTo>
                    <a:lnTo>
                      <a:pt x="1007" y="232"/>
                    </a:lnTo>
                    <a:lnTo>
                      <a:pt x="1120" y="240"/>
                    </a:lnTo>
                    <a:lnTo>
                      <a:pt x="1234" y="245"/>
                    </a:lnTo>
                    <a:lnTo>
                      <a:pt x="1350" y="246"/>
                    </a:lnTo>
                    <a:lnTo>
                      <a:pt x="1465" y="245"/>
                    </a:lnTo>
                    <a:lnTo>
                      <a:pt x="1580" y="240"/>
                    </a:lnTo>
                    <a:lnTo>
                      <a:pt x="1692" y="232"/>
                    </a:lnTo>
                    <a:lnTo>
                      <a:pt x="1802" y="221"/>
                    </a:lnTo>
                    <a:lnTo>
                      <a:pt x="1908" y="207"/>
                    </a:lnTo>
                    <a:lnTo>
                      <a:pt x="2012" y="190"/>
                    </a:lnTo>
                    <a:lnTo>
                      <a:pt x="2112" y="171"/>
                    </a:lnTo>
                    <a:lnTo>
                      <a:pt x="2208" y="149"/>
                    </a:lnTo>
                    <a:lnTo>
                      <a:pt x="2300" y="123"/>
                    </a:lnTo>
                    <a:lnTo>
                      <a:pt x="2387" y="96"/>
                    </a:lnTo>
                    <a:lnTo>
                      <a:pt x="2461" y="69"/>
                    </a:lnTo>
                    <a:lnTo>
                      <a:pt x="2530" y="40"/>
                    </a:lnTo>
                    <a:lnTo>
                      <a:pt x="2594" y="8"/>
                    </a:lnTo>
                    <a:lnTo>
                      <a:pt x="2613" y="2"/>
                    </a:lnTo>
                    <a:lnTo>
                      <a:pt x="2630" y="0"/>
                    </a:lnTo>
                    <a:close/>
                  </a:path>
                </a:pathLst>
              </a:custGeom>
              <a:solidFill>
                <a:schemeClr val="accent2"/>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sp>
            <p:nvSpPr>
              <p:cNvPr id="159" name="Freeform 59"/>
              <p:cNvSpPr>
                <a:spLocks noEditPoints="1"/>
              </p:cNvSpPr>
              <p:nvPr/>
            </p:nvSpPr>
            <p:spPr bwMode="auto">
              <a:xfrm>
                <a:off x="2328" y="1971"/>
                <a:ext cx="450" cy="154"/>
              </a:xfrm>
              <a:custGeom>
                <a:avLst/>
                <a:gdLst>
                  <a:gd name="T0" fmla="*/ 1248 w 2699"/>
                  <a:gd name="T1" fmla="*/ 325 h 926"/>
                  <a:gd name="T2" fmla="*/ 1116 w 2699"/>
                  <a:gd name="T3" fmla="*/ 346 h 926"/>
                  <a:gd name="T4" fmla="*/ 1020 w 2699"/>
                  <a:gd name="T5" fmla="*/ 382 h 926"/>
                  <a:gd name="T6" fmla="*/ 972 w 2699"/>
                  <a:gd name="T7" fmla="*/ 426 h 926"/>
                  <a:gd name="T8" fmla="*/ 981 w 2699"/>
                  <a:gd name="T9" fmla="*/ 475 h 926"/>
                  <a:gd name="T10" fmla="*/ 1047 w 2699"/>
                  <a:gd name="T11" fmla="*/ 517 h 926"/>
                  <a:gd name="T12" fmla="*/ 1157 w 2699"/>
                  <a:gd name="T13" fmla="*/ 547 h 926"/>
                  <a:gd name="T14" fmla="*/ 1298 w 2699"/>
                  <a:gd name="T15" fmla="*/ 563 h 926"/>
                  <a:gd name="T16" fmla="*/ 1452 w 2699"/>
                  <a:gd name="T17" fmla="*/ 560 h 926"/>
                  <a:gd name="T18" fmla="*/ 1583 w 2699"/>
                  <a:gd name="T19" fmla="*/ 539 h 926"/>
                  <a:gd name="T20" fmla="*/ 1679 w 2699"/>
                  <a:gd name="T21" fmla="*/ 503 h 926"/>
                  <a:gd name="T22" fmla="*/ 1729 w 2699"/>
                  <a:gd name="T23" fmla="*/ 459 h 926"/>
                  <a:gd name="T24" fmla="*/ 1718 w 2699"/>
                  <a:gd name="T25" fmla="*/ 410 h 926"/>
                  <a:gd name="T26" fmla="*/ 1652 w 2699"/>
                  <a:gd name="T27" fmla="*/ 368 h 926"/>
                  <a:gd name="T28" fmla="*/ 1543 w 2699"/>
                  <a:gd name="T29" fmla="*/ 338 h 926"/>
                  <a:gd name="T30" fmla="*/ 1401 w 2699"/>
                  <a:gd name="T31" fmla="*/ 322 h 926"/>
                  <a:gd name="T32" fmla="*/ 1451 w 2699"/>
                  <a:gd name="T33" fmla="*/ 2 h 926"/>
                  <a:gd name="T34" fmla="*/ 1739 w 2699"/>
                  <a:gd name="T35" fmla="*/ 19 h 926"/>
                  <a:gd name="T36" fmla="*/ 2002 w 2699"/>
                  <a:gd name="T37" fmla="*/ 58 h 926"/>
                  <a:gd name="T38" fmla="*/ 2233 w 2699"/>
                  <a:gd name="T39" fmla="*/ 114 h 926"/>
                  <a:gd name="T40" fmla="*/ 2426 w 2699"/>
                  <a:gd name="T41" fmla="*/ 184 h 926"/>
                  <a:gd name="T42" fmla="*/ 2572 w 2699"/>
                  <a:gd name="T43" fmla="*/ 268 h 926"/>
                  <a:gd name="T44" fmla="*/ 2666 w 2699"/>
                  <a:gd name="T45" fmla="*/ 362 h 926"/>
                  <a:gd name="T46" fmla="*/ 2699 w 2699"/>
                  <a:gd name="T47" fmla="*/ 463 h 926"/>
                  <a:gd name="T48" fmla="*/ 2666 w 2699"/>
                  <a:gd name="T49" fmla="*/ 564 h 926"/>
                  <a:gd name="T50" fmla="*/ 2572 w 2699"/>
                  <a:gd name="T51" fmla="*/ 658 h 926"/>
                  <a:gd name="T52" fmla="*/ 2426 w 2699"/>
                  <a:gd name="T53" fmla="*/ 742 h 926"/>
                  <a:gd name="T54" fmla="*/ 2233 w 2699"/>
                  <a:gd name="T55" fmla="*/ 812 h 926"/>
                  <a:gd name="T56" fmla="*/ 2002 w 2699"/>
                  <a:gd name="T57" fmla="*/ 868 h 926"/>
                  <a:gd name="T58" fmla="*/ 1739 w 2699"/>
                  <a:gd name="T59" fmla="*/ 906 h 926"/>
                  <a:gd name="T60" fmla="*/ 1451 w 2699"/>
                  <a:gd name="T61" fmla="*/ 924 h 926"/>
                  <a:gd name="T62" fmla="*/ 1151 w 2699"/>
                  <a:gd name="T63" fmla="*/ 921 h 926"/>
                  <a:gd name="T64" fmla="*/ 869 w 2699"/>
                  <a:gd name="T65" fmla="*/ 896 h 926"/>
                  <a:gd name="T66" fmla="*/ 617 w 2699"/>
                  <a:gd name="T67" fmla="*/ 851 h 926"/>
                  <a:gd name="T68" fmla="*/ 397 w 2699"/>
                  <a:gd name="T69" fmla="*/ 790 h 926"/>
                  <a:gd name="T70" fmla="*/ 219 w 2699"/>
                  <a:gd name="T71" fmla="*/ 715 h 926"/>
                  <a:gd name="T72" fmla="*/ 90 w 2699"/>
                  <a:gd name="T73" fmla="*/ 628 h 926"/>
                  <a:gd name="T74" fmla="*/ 16 w 2699"/>
                  <a:gd name="T75" fmla="*/ 532 h 926"/>
                  <a:gd name="T76" fmla="*/ 4 w 2699"/>
                  <a:gd name="T77" fmla="*/ 429 h 926"/>
                  <a:gd name="T78" fmla="*/ 58 w 2699"/>
                  <a:gd name="T79" fmla="*/ 329 h 926"/>
                  <a:gd name="T80" fmla="*/ 170 w 2699"/>
                  <a:gd name="T81" fmla="*/ 238 h 926"/>
                  <a:gd name="T82" fmla="*/ 333 w 2699"/>
                  <a:gd name="T83" fmla="*/ 159 h 926"/>
                  <a:gd name="T84" fmla="*/ 539 w 2699"/>
                  <a:gd name="T85" fmla="*/ 93 h 926"/>
                  <a:gd name="T86" fmla="*/ 782 w 2699"/>
                  <a:gd name="T87" fmla="*/ 42 h 926"/>
                  <a:gd name="T88" fmla="*/ 1054 w 2699"/>
                  <a:gd name="T89" fmla="*/ 11 h 926"/>
                  <a:gd name="T90" fmla="*/ 1350 w 2699"/>
                  <a:gd name="T91" fmla="*/ 0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99" h="926">
                    <a:moveTo>
                      <a:pt x="1350" y="321"/>
                    </a:moveTo>
                    <a:lnTo>
                      <a:pt x="1298" y="322"/>
                    </a:lnTo>
                    <a:lnTo>
                      <a:pt x="1248" y="325"/>
                    </a:lnTo>
                    <a:lnTo>
                      <a:pt x="1201" y="330"/>
                    </a:lnTo>
                    <a:lnTo>
                      <a:pt x="1157" y="338"/>
                    </a:lnTo>
                    <a:lnTo>
                      <a:pt x="1116" y="346"/>
                    </a:lnTo>
                    <a:lnTo>
                      <a:pt x="1080" y="357"/>
                    </a:lnTo>
                    <a:lnTo>
                      <a:pt x="1047" y="368"/>
                    </a:lnTo>
                    <a:lnTo>
                      <a:pt x="1020" y="382"/>
                    </a:lnTo>
                    <a:lnTo>
                      <a:pt x="998" y="395"/>
                    </a:lnTo>
                    <a:lnTo>
                      <a:pt x="981" y="410"/>
                    </a:lnTo>
                    <a:lnTo>
                      <a:pt x="972" y="426"/>
                    </a:lnTo>
                    <a:lnTo>
                      <a:pt x="968" y="443"/>
                    </a:lnTo>
                    <a:lnTo>
                      <a:pt x="972" y="459"/>
                    </a:lnTo>
                    <a:lnTo>
                      <a:pt x="981" y="475"/>
                    </a:lnTo>
                    <a:lnTo>
                      <a:pt x="998" y="490"/>
                    </a:lnTo>
                    <a:lnTo>
                      <a:pt x="1020" y="503"/>
                    </a:lnTo>
                    <a:lnTo>
                      <a:pt x="1047" y="517"/>
                    </a:lnTo>
                    <a:lnTo>
                      <a:pt x="1080" y="528"/>
                    </a:lnTo>
                    <a:lnTo>
                      <a:pt x="1116" y="539"/>
                    </a:lnTo>
                    <a:lnTo>
                      <a:pt x="1157" y="547"/>
                    </a:lnTo>
                    <a:lnTo>
                      <a:pt x="1201" y="555"/>
                    </a:lnTo>
                    <a:lnTo>
                      <a:pt x="1248" y="560"/>
                    </a:lnTo>
                    <a:lnTo>
                      <a:pt x="1298" y="563"/>
                    </a:lnTo>
                    <a:lnTo>
                      <a:pt x="1350" y="564"/>
                    </a:lnTo>
                    <a:lnTo>
                      <a:pt x="1401" y="563"/>
                    </a:lnTo>
                    <a:lnTo>
                      <a:pt x="1452" y="560"/>
                    </a:lnTo>
                    <a:lnTo>
                      <a:pt x="1499" y="555"/>
                    </a:lnTo>
                    <a:lnTo>
                      <a:pt x="1543" y="547"/>
                    </a:lnTo>
                    <a:lnTo>
                      <a:pt x="1583" y="539"/>
                    </a:lnTo>
                    <a:lnTo>
                      <a:pt x="1620" y="528"/>
                    </a:lnTo>
                    <a:lnTo>
                      <a:pt x="1652" y="517"/>
                    </a:lnTo>
                    <a:lnTo>
                      <a:pt x="1679" y="503"/>
                    </a:lnTo>
                    <a:lnTo>
                      <a:pt x="1701" y="490"/>
                    </a:lnTo>
                    <a:lnTo>
                      <a:pt x="1718" y="475"/>
                    </a:lnTo>
                    <a:lnTo>
                      <a:pt x="1729" y="459"/>
                    </a:lnTo>
                    <a:lnTo>
                      <a:pt x="1732" y="443"/>
                    </a:lnTo>
                    <a:lnTo>
                      <a:pt x="1729" y="426"/>
                    </a:lnTo>
                    <a:lnTo>
                      <a:pt x="1718" y="410"/>
                    </a:lnTo>
                    <a:lnTo>
                      <a:pt x="1701" y="395"/>
                    </a:lnTo>
                    <a:lnTo>
                      <a:pt x="1679" y="382"/>
                    </a:lnTo>
                    <a:lnTo>
                      <a:pt x="1652" y="368"/>
                    </a:lnTo>
                    <a:lnTo>
                      <a:pt x="1620" y="357"/>
                    </a:lnTo>
                    <a:lnTo>
                      <a:pt x="1583" y="346"/>
                    </a:lnTo>
                    <a:lnTo>
                      <a:pt x="1543" y="338"/>
                    </a:lnTo>
                    <a:lnTo>
                      <a:pt x="1499" y="330"/>
                    </a:lnTo>
                    <a:lnTo>
                      <a:pt x="1452" y="325"/>
                    </a:lnTo>
                    <a:lnTo>
                      <a:pt x="1401" y="322"/>
                    </a:lnTo>
                    <a:lnTo>
                      <a:pt x="1350" y="321"/>
                    </a:lnTo>
                    <a:close/>
                    <a:moveTo>
                      <a:pt x="1350" y="0"/>
                    </a:moveTo>
                    <a:lnTo>
                      <a:pt x="1451" y="2"/>
                    </a:lnTo>
                    <a:lnTo>
                      <a:pt x="1549" y="5"/>
                    </a:lnTo>
                    <a:lnTo>
                      <a:pt x="1645" y="11"/>
                    </a:lnTo>
                    <a:lnTo>
                      <a:pt x="1739" y="19"/>
                    </a:lnTo>
                    <a:lnTo>
                      <a:pt x="1830" y="30"/>
                    </a:lnTo>
                    <a:lnTo>
                      <a:pt x="1918" y="42"/>
                    </a:lnTo>
                    <a:lnTo>
                      <a:pt x="2002" y="58"/>
                    </a:lnTo>
                    <a:lnTo>
                      <a:pt x="2083" y="75"/>
                    </a:lnTo>
                    <a:lnTo>
                      <a:pt x="2160" y="93"/>
                    </a:lnTo>
                    <a:lnTo>
                      <a:pt x="2233" y="114"/>
                    </a:lnTo>
                    <a:lnTo>
                      <a:pt x="2302" y="136"/>
                    </a:lnTo>
                    <a:lnTo>
                      <a:pt x="2367" y="159"/>
                    </a:lnTo>
                    <a:lnTo>
                      <a:pt x="2426" y="184"/>
                    </a:lnTo>
                    <a:lnTo>
                      <a:pt x="2480" y="211"/>
                    </a:lnTo>
                    <a:lnTo>
                      <a:pt x="2529" y="238"/>
                    </a:lnTo>
                    <a:lnTo>
                      <a:pt x="2572" y="268"/>
                    </a:lnTo>
                    <a:lnTo>
                      <a:pt x="2610" y="298"/>
                    </a:lnTo>
                    <a:lnTo>
                      <a:pt x="2641" y="329"/>
                    </a:lnTo>
                    <a:lnTo>
                      <a:pt x="2666" y="362"/>
                    </a:lnTo>
                    <a:lnTo>
                      <a:pt x="2684" y="394"/>
                    </a:lnTo>
                    <a:lnTo>
                      <a:pt x="2695" y="429"/>
                    </a:lnTo>
                    <a:lnTo>
                      <a:pt x="2699" y="463"/>
                    </a:lnTo>
                    <a:lnTo>
                      <a:pt x="2695" y="498"/>
                    </a:lnTo>
                    <a:lnTo>
                      <a:pt x="2684" y="532"/>
                    </a:lnTo>
                    <a:lnTo>
                      <a:pt x="2666" y="564"/>
                    </a:lnTo>
                    <a:lnTo>
                      <a:pt x="2641" y="596"/>
                    </a:lnTo>
                    <a:lnTo>
                      <a:pt x="2610" y="628"/>
                    </a:lnTo>
                    <a:lnTo>
                      <a:pt x="2572" y="658"/>
                    </a:lnTo>
                    <a:lnTo>
                      <a:pt x="2529" y="688"/>
                    </a:lnTo>
                    <a:lnTo>
                      <a:pt x="2480" y="715"/>
                    </a:lnTo>
                    <a:lnTo>
                      <a:pt x="2426" y="742"/>
                    </a:lnTo>
                    <a:lnTo>
                      <a:pt x="2367" y="767"/>
                    </a:lnTo>
                    <a:lnTo>
                      <a:pt x="2302" y="790"/>
                    </a:lnTo>
                    <a:lnTo>
                      <a:pt x="2233" y="812"/>
                    </a:lnTo>
                    <a:lnTo>
                      <a:pt x="2160" y="833"/>
                    </a:lnTo>
                    <a:lnTo>
                      <a:pt x="2083" y="851"/>
                    </a:lnTo>
                    <a:lnTo>
                      <a:pt x="2002" y="868"/>
                    </a:lnTo>
                    <a:lnTo>
                      <a:pt x="1918" y="883"/>
                    </a:lnTo>
                    <a:lnTo>
                      <a:pt x="1830" y="896"/>
                    </a:lnTo>
                    <a:lnTo>
                      <a:pt x="1739" y="906"/>
                    </a:lnTo>
                    <a:lnTo>
                      <a:pt x="1645" y="915"/>
                    </a:lnTo>
                    <a:lnTo>
                      <a:pt x="1549" y="921"/>
                    </a:lnTo>
                    <a:lnTo>
                      <a:pt x="1451" y="924"/>
                    </a:lnTo>
                    <a:lnTo>
                      <a:pt x="1350" y="926"/>
                    </a:lnTo>
                    <a:lnTo>
                      <a:pt x="1249" y="924"/>
                    </a:lnTo>
                    <a:lnTo>
                      <a:pt x="1151" y="921"/>
                    </a:lnTo>
                    <a:lnTo>
                      <a:pt x="1054" y="915"/>
                    </a:lnTo>
                    <a:lnTo>
                      <a:pt x="960" y="906"/>
                    </a:lnTo>
                    <a:lnTo>
                      <a:pt x="869" y="896"/>
                    </a:lnTo>
                    <a:lnTo>
                      <a:pt x="782" y="883"/>
                    </a:lnTo>
                    <a:lnTo>
                      <a:pt x="697" y="868"/>
                    </a:lnTo>
                    <a:lnTo>
                      <a:pt x="617" y="851"/>
                    </a:lnTo>
                    <a:lnTo>
                      <a:pt x="539" y="833"/>
                    </a:lnTo>
                    <a:lnTo>
                      <a:pt x="466" y="812"/>
                    </a:lnTo>
                    <a:lnTo>
                      <a:pt x="397" y="790"/>
                    </a:lnTo>
                    <a:lnTo>
                      <a:pt x="333" y="767"/>
                    </a:lnTo>
                    <a:lnTo>
                      <a:pt x="274" y="742"/>
                    </a:lnTo>
                    <a:lnTo>
                      <a:pt x="219" y="715"/>
                    </a:lnTo>
                    <a:lnTo>
                      <a:pt x="170" y="688"/>
                    </a:lnTo>
                    <a:lnTo>
                      <a:pt x="127" y="658"/>
                    </a:lnTo>
                    <a:lnTo>
                      <a:pt x="90" y="628"/>
                    </a:lnTo>
                    <a:lnTo>
                      <a:pt x="58" y="596"/>
                    </a:lnTo>
                    <a:lnTo>
                      <a:pt x="33" y="564"/>
                    </a:lnTo>
                    <a:lnTo>
                      <a:pt x="16" y="532"/>
                    </a:lnTo>
                    <a:lnTo>
                      <a:pt x="4" y="498"/>
                    </a:lnTo>
                    <a:lnTo>
                      <a:pt x="0" y="463"/>
                    </a:lnTo>
                    <a:lnTo>
                      <a:pt x="4" y="429"/>
                    </a:lnTo>
                    <a:lnTo>
                      <a:pt x="16" y="394"/>
                    </a:lnTo>
                    <a:lnTo>
                      <a:pt x="33" y="362"/>
                    </a:lnTo>
                    <a:lnTo>
                      <a:pt x="58" y="329"/>
                    </a:lnTo>
                    <a:lnTo>
                      <a:pt x="90" y="298"/>
                    </a:lnTo>
                    <a:lnTo>
                      <a:pt x="127" y="268"/>
                    </a:lnTo>
                    <a:lnTo>
                      <a:pt x="170" y="238"/>
                    </a:lnTo>
                    <a:lnTo>
                      <a:pt x="219" y="211"/>
                    </a:lnTo>
                    <a:lnTo>
                      <a:pt x="274" y="184"/>
                    </a:lnTo>
                    <a:lnTo>
                      <a:pt x="333" y="159"/>
                    </a:lnTo>
                    <a:lnTo>
                      <a:pt x="397" y="136"/>
                    </a:lnTo>
                    <a:lnTo>
                      <a:pt x="466" y="114"/>
                    </a:lnTo>
                    <a:lnTo>
                      <a:pt x="539" y="93"/>
                    </a:lnTo>
                    <a:lnTo>
                      <a:pt x="617" y="75"/>
                    </a:lnTo>
                    <a:lnTo>
                      <a:pt x="697" y="58"/>
                    </a:lnTo>
                    <a:lnTo>
                      <a:pt x="782" y="42"/>
                    </a:lnTo>
                    <a:lnTo>
                      <a:pt x="869" y="30"/>
                    </a:lnTo>
                    <a:lnTo>
                      <a:pt x="960" y="19"/>
                    </a:lnTo>
                    <a:lnTo>
                      <a:pt x="1054" y="11"/>
                    </a:lnTo>
                    <a:lnTo>
                      <a:pt x="1151" y="5"/>
                    </a:lnTo>
                    <a:lnTo>
                      <a:pt x="1249" y="2"/>
                    </a:lnTo>
                    <a:lnTo>
                      <a:pt x="1350" y="0"/>
                    </a:lnTo>
                    <a:close/>
                  </a:path>
                </a:pathLst>
              </a:custGeom>
              <a:solidFill>
                <a:schemeClr val="accent2"/>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dirty="0">
                  <a:solidFill>
                    <a:sysClr val="windowText" lastClr="000000"/>
                  </a:solidFill>
                </a:endParaRPr>
              </a:p>
            </p:txBody>
          </p:sp>
          <p:sp>
            <p:nvSpPr>
              <p:cNvPr id="160" name="Freeform 60"/>
              <p:cNvSpPr>
                <a:spLocks/>
              </p:cNvSpPr>
              <p:nvPr/>
            </p:nvSpPr>
            <p:spPr bwMode="auto">
              <a:xfrm>
                <a:off x="2328" y="2430"/>
                <a:ext cx="450" cy="115"/>
              </a:xfrm>
              <a:custGeom>
                <a:avLst/>
                <a:gdLst>
                  <a:gd name="T0" fmla="*/ 88 w 2699"/>
                  <a:gd name="T1" fmla="*/ 1 h 689"/>
                  <a:gd name="T2" fmla="*/ 170 w 2699"/>
                  <a:gd name="T3" fmla="*/ 39 h 689"/>
                  <a:gd name="T4" fmla="*/ 312 w 2699"/>
                  <a:gd name="T5" fmla="*/ 95 h 689"/>
                  <a:gd name="T6" fmla="*/ 491 w 2699"/>
                  <a:gd name="T7" fmla="*/ 149 h 689"/>
                  <a:gd name="T8" fmla="*/ 688 w 2699"/>
                  <a:gd name="T9" fmla="*/ 189 h 689"/>
                  <a:gd name="T10" fmla="*/ 898 w 2699"/>
                  <a:gd name="T11" fmla="*/ 221 h 689"/>
                  <a:gd name="T12" fmla="*/ 1120 w 2699"/>
                  <a:gd name="T13" fmla="*/ 239 h 689"/>
                  <a:gd name="T14" fmla="*/ 1350 w 2699"/>
                  <a:gd name="T15" fmla="*/ 245 h 689"/>
                  <a:gd name="T16" fmla="*/ 1580 w 2699"/>
                  <a:gd name="T17" fmla="*/ 239 h 689"/>
                  <a:gd name="T18" fmla="*/ 1802 w 2699"/>
                  <a:gd name="T19" fmla="*/ 221 h 689"/>
                  <a:gd name="T20" fmla="*/ 2012 w 2699"/>
                  <a:gd name="T21" fmla="*/ 189 h 689"/>
                  <a:gd name="T22" fmla="*/ 2208 w 2699"/>
                  <a:gd name="T23" fmla="*/ 149 h 689"/>
                  <a:gd name="T24" fmla="*/ 2387 w 2699"/>
                  <a:gd name="T25" fmla="*/ 95 h 689"/>
                  <a:gd name="T26" fmla="*/ 2530 w 2699"/>
                  <a:gd name="T27" fmla="*/ 39 h 689"/>
                  <a:gd name="T28" fmla="*/ 2613 w 2699"/>
                  <a:gd name="T29" fmla="*/ 1 h 689"/>
                  <a:gd name="T30" fmla="*/ 2648 w 2699"/>
                  <a:gd name="T31" fmla="*/ 3 h 689"/>
                  <a:gd name="T32" fmla="*/ 2679 w 2699"/>
                  <a:gd name="T33" fmla="*/ 21 h 689"/>
                  <a:gd name="T34" fmla="*/ 2696 w 2699"/>
                  <a:gd name="T35" fmla="*/ 52 h 689"/>
                  <a:gd name="T36" fmla="*/ 2699 w 2699"/>
                  <a:gd name="T37" fmla="*/ 224 h 689"/>
                  <a:gd name="T38" fmla="*/ 2685 w 2699"/>
                  <a:gd name="T39" fmla="*/ 293 h 689"/>
                  <a:gd name="T40" fmla="*/ 2642 w 2699"/>
                  <a:gd name="T41" fmla="*/ 358 h 689"/>
                  <a:gd name="T42" fmla="*/ 2574 w 2699"/>
                  <a:gd name="T43" fmla="*/ 420 h 689"/>
                  <a:gd name="T44" fmla="*/ 2482 w 2699"/>
                  <a:gd name="T45" fmla="*/ 477 h 689"/>
                  <a:gd name="T46" fmla="*/ 2368 w 2699"/>
                  <a:gd name="T47" fmla="*/ 529 h 689"/>
                  <a:gd name="T48" fmla="*/ 2235 w 2699"/>
                  <a:gd name="T49" fmla="*/ 575 h 689"/>
                  <a:gd name="T50" fmla="*/ 2085 w 2699"/>
                  <a:gd name="T51" fmla="*/ 615 h 689"/>
                  <a:gd name="T52" fmla="*/ 1919 w 2699"/>
                  <a:gd name="T53" fmla="*/ 646 h 689"/>
                  <a:gd name="T54" fmla="*/ 1740 w 2699"/>
                  <a:gd name="T55" fmla="*/ 669 h 689"/>
                  <a:gd name="T56" fmla="*/ 1549 w 2699"/>
                  <a:gd name="T57" fmla="*/ 684 h 689"/>
                  <a:gd name="T58" fmla="*/ 1350 w 2699"/>
                  <a:gd name="T59" fmla="*/ 689 h 689"/>
                  <a:gd name="T60" fmla="*/ 1151 w 2699"/>
                  <a:gd name="T61" fmla="*/ 684 h 689"/>
                  <a:gd name="T62" fmla="*/ 960 w 2699"/>
                  <a:gd name="T63" fmla="*/ 669 h 689"/>
                  <a:gd name="T64" fmla="*/ 781 w 2699"/>
                  <a:gd name="T65" fmla="*/ 646 h 689"/>
                  <a:gd name="T66" fmla="*/ 614 w 2699"/>
                  <a:gd name="T67" fmla="*/ 615 h 689"/>
                  <a:gd name="T68" fmla="*/ 464 w 2699"/>
                  <a:gd name="T69" fmla="*/ 575 h 689"/>
                  <a:gd name="T70" fmla="*/ 331 w 2699"/>
                  <a:gd name="T71" fmla="*/ 529 h 689"/>
                  <a:gd name="T72" fmla="*/ 217 w 2699"/>
                  <a:gd name="T73" fmla="*/ 477 h 689"/>
                  <a:gd name="T74" fmla="*/ 125 w 2699"/>
                  <a:gd name="T75" fmla="*/ 420 h 689"/>
                  <a:gd name="T76" fmla="*/ 57 w 2699"/>
                  <a:gd name="T77" fmla="*/ 358 h 689"/>
                  <a:gd name="T78" fmla="*/ 15 w 2699"/>
                  <a:gd name="T79" fmla="*/ 293 h 689"/>
                  <a:gd name="T80" fmla="*/ 0 w 2699"/>
                  <a:gd name="T81" fmla="*/ 224 h 689"/>
                  <a:gd name="T82" fmla="*/ 3 w 2699"/>
                  <a:gd name="T83" fmla="*/ 52 h 689"/>
                  <a:gd name="T84" fmla="*/ 21 w 2699"/>
                  <a:gd name="T85" fmla="*/ 21 h 689"/>
                  <a:gd name="T86" fmla="*/ 51 w 2699"/>
                  <a:gd name="T87" fmla="*/ 3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689">
                    <a:moveTo>
                      <a:pt x="69" y="0"/>
                    </a:moveTo>
                    <a:lnTo>
                      <a:pt x="88" y="1"/>
                    </a:lnTo>
                    <a:lnTo>
                      <a:pt x="106" y="7"/>
                    </a:lnTo>
                    <a:lnTo>
                      <a:pt x="170" y="39"/>
                    </a:lnTo>
                    <a:lnTo>
                      <a:pt x="239" y="68"/>
                    </a:lnTo>
                    <a:lnTo>
                      <a:pt x="312" y="95"/>
                    </a:lnTo>
                    <a:lnTo>
                      <a:pt x="399" y="123"/>
                    </a:lnTo>
                    <a:lnTo>
                      <a:pt x="491" y="149"/>
                    </a:lnTo>
                    <a:lnTo>
                      <a:pt x="587" y="171"/>
                    </a:lnTo>
                    <a:lnTo>
                      <a:pt x="688" y="189"/>
                    </a:lnTo>
                    <a:lnTo>
                      <a:pt x="791" y="206"/>
                    </a:lnTo>
                    <a:lnTo>
                      <a:pt x="898" y="221"/>
                    </a:lnTo>
                    <a:lnTo>
                      <a:pt x="1007" y="231"/>
                    </a:lnTo>
                    <a:lnTo>
                      <a:pt x="1120" y="239"/>
                    </a:lnTo>
                    <a:lnTo>
                      <a:pt x="1234" y="244"/>
                    </a:lnTo>
                    <a:lnTo>
                      <a:pt x="1350" y="245"/>
                    </a:lnTo>
                    <a:lnTo>
                      <a:pt x="1465" y="244"/>
                    </a:lnTo>
                    <a:lnTo>
                      <a:pt x="1580" y="239"/>
                    </a:lnTo>
                    <a:lnTo>
                      <a:pt x="1692" y="231"/>
                    </a:lnTo>
                    <a:lnTo>
                      <a:pt x="1802" y="221"/>
                    </a:lnTo>
                    <a:lnTo>
                      <a:pt x="1908" y="206"/>
                    </a:lnTo>
                    <a:lnTo>
                      <a:pt x="2012" y="189"/>
                    </a:lnTo>
                    <a:lnTo>
                      <a:pt x="2112" y="171"/>
                    </a:lnTo>
                    <a:lnTo>
                      <a:pt x="2208" y="149"/>
                    </a:lnTo>
                    <a:lnTo>
                      <a:pt x="2300" y="123"/>
                    </a:lnTo>
                    <a:lnTo>
                      <a:pt x="2387" y="95"/>
                    </a:lnTo>
                    <a:lnTo>
                      <a:pt x="2461" y="68"/>
                    </a:lnTo>
                    <a:lnTo>
                      <a:pt x="2530" y="39"/>
                    </a:lnTo>
                    <a:lnTo>
                      <a:pt x="2594" y="7"/>
                    </a:lnTo>
                    <a:lnTo>
                      <a:pt x="2613" y="1"/>
                    </a:lnTo>
                    <a:lnTo>
                      <a:pt x="2630" y="0"/>
                    </a:lnTo>
                    <a:lnTo>
                      <a:pt x="2648" y="3"/>
                    </a:lnTo>
                    <a:lnTo>
                      <a:pt x="2665" y="9"/>
                    </a:lnTo>
                    <a:lnTo>
                      <a:pt x="2679" y="21"/>
                    </a:lnTo>
                    <a:lnTo>
                      <a:pt x="2690" y="34"/>
                    </a:lnTo>
                    <a:lnTo>
                      <a:pt x="2696" y="52"/>
                    </a:lnTo>
                    <a:lnTo>
                      <a:pt x="2699" y="71"/>
                    </a:lnTo>
                    <a:lnTo>
                      <a:pt x="2699" y="224"/>
                    </a:lnTo>
                    <a:lnTo>
                      <a:pt x="2695" y="259"/>
                    </a:lnTo>
                    <a:lnTo>
                      <a:pt x="2685" y="293"/>
                    </a:lnTo>
                    <a:lnTo>
                      <a:pt x="2667" y="327"/>
                    </a:lnTo>
                    <a:lnTo>
                      <a:pt x="2642" y="358"/>
                    </a:lnTo>
                    <a:lnTo>
                      <a:pt x="2611" y="389"/>
                    </a:lnTo>
                    <a:lnTo>
                      <a:pt x="2574" y="420"/>
                    </a:lnTo>
                    <a:lnTo>
                      <a:pt x="2531" y="449"/>
                    </a:lnTo>
                    <a:lnTo>
                      <a:pt x="2482" y="477"/>
                    </a:lnTo>
                    <a:lnTo>
                      <a:pt x="2428" y="504"/>
                    </a:lnTo>
                    <a:lnTo>
                      <a:pt x="2368" y="529"/>
                    </a:lnTo>
                    <a:lnTo>
                      <a:pt x="2304" y="553"/>
                    </a:lnTo>
                    <a:lnTo>
                      <a:pt x="2235" y="575"/>
                    </a:lnTo>
                    <a:lnTo>
                      <a:pt x="2162" y="596"/>
                    </a:lnTo>
                    <a:lnTo>
                      <a:pt x="2085" y="615"/>
                    </a:lnTo>
                    <a:lnTo>
                      <a:pt x="2003" y="631"/>
                    </a:lnTo>
                    <a:lnTo>
                      <a:pt x="1919" y="646"/>
                    </a:lnTo>
                    <a:lnTo>
                      <a:pt x="1831" y="659"/>
                    </a:lnTo>
                    <a:lnTo>
                      <a:pt x="1740" y="669"/>
                    </a:lnTo>
                    <a:lnTo>
                      <a:pt x="1646" y="677"/>
                    </a:lnTo>
                    <a:lnTo>
                      <a:pt x="1549" y="684"/>
                    </a:lnTo>
                    <a:lnTo>
                      <a:pt x="1451" y="688"/>
                    </a:lnTo>
                    <a:lnTo>
                      <a:pt x="1350" y="689"/>
                    </a:lnTo>
                    <a:lnTo>
                      <a:pt x="1249" y="688"/>
                    </a:lnTo>
                    <a:lnTo>
                      <a:pt x="1151" y="684"/>
                    </a:lnTo>
                    <a:lnTo>
                      <a:pt x="1054" y="677"/>
                    </a:lnTo>
                    <a:lnTo>
                      <a:pt x="960" y="669"/>
                    </a:lnTo>
                    <a:lnTo>
                      <a:pt x="868" y="659"/>
                    </a:lnTo>
                    <a:lnTo>
                      <a:pt x="781" y="646"/>
                    </a:lnTo>
                    <a:lnTo>
                      <a:pt x="696" y="631"/>
                    </a:lnTo>
                    <a:lnTo>
                      <a:pt x="614" y="615"/>
                    </a:lnTo>
                    <a:lnTo>
                      <a:pt x="538" y="596"/>
                    </a:lnTo>
                    <a:lnTo>
                      <a:pt x="464" y="575"/>
                    </a:lnTo>
                    <a:lnTo>
                      <a:pt x="396" y="553"/>
                    </a:lnTo>
                    <a:lnTo>
                      <a:pt x="331" y="529"/>
                    </a:lnTo>
                    <a:lnTo>
                      <a:pt x="272" y="504"/>
                    </a:lnTo>
                    <a:lnTo>
                      <a:pt x="217" y="477"/>
                    </a:lnTo>
                    <a:lnTo>
                      <a:pt x="169" y="449"/>
                    </a:lnTo>
                    <a:lnTo>
                      <a:pt x="125" y="420"/>
                    </a:lnTo>
                    <a:lnTo>
                      <a:pt x="89" y="389"/>
                    </a:lnTo>
                    <a:lnTo>
                      <a:pt x="57" y="358"/>
                    </a:lnTo>
                    <a:lnTo>
                      <a:pt x="32" y="327"/>
                    </a:lnTo>
                    <a:lnTo>
                      <a:pt x="15" y="293"/>
                    </a:lnTo>
                    <a:lnTo>
                      <a:pt x="4" y="259"/>
                    </a:lnTo>
                    <a:lnTo>
                      <a:pt x="0" y="224"/>
                    </a:lnTo>
                    <a:lnTo>
                      <a:pt x="0" y="71"/>
                    </a:lnTo>
                    <a:lnTo>
                      <a:pt x="3" y="52"/>
                    </a:lnTo>
                    <a:lnTo>
                      <a:pt x="10" y="34"/>
                    </a:lnTo>
                    <a:lnTo>
                      <a:pt x="21" y="21"/>
                    </a:lnTo>
                    <a:lnTo>
                      <a:pt x="35" y="9"/>
                    </a:lnTo>
                    <a:lnTo>
                      <a:pt x="51" y="3"/>
                    </a:lnTo>
                    <a:lnTo>
                      <a:pt x="69" y="0"/>
                    </a:lnTo>
                    <a:close/>
                  </a:path>
                </a:pathLst>
              </a:custGeom>
              <a:solidFill>
                <a:schemeClr val="accent2"/>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grpSp>
        <p:grpSp>
          <p:nvGrpSpPr>
            <p:cNvPr id="161" name="Group 55"/>
            <p:cNvGrpSpPr>
              <a:grpSpLocks noChangeAspect="1"/>
            </p:cNvGrpSpPr>
            <p:nvPr/>
          </p:nvGrpSpPr>
          <p:grpSpPr bwMode="auto">
            <a:xfrm>
              <a:off x="9877446" y="3545344"/>
              <a:ext cx="303844" cy="387570"/>
              <a:chOff x="2328" y="1971"/>
              <a:chExt cx="450" cy="574"/>
            </a:xfrm>
          </p:grpSpPr>
          <p:sp>
            <p:nvSpPr>
              <p:cNvPr id="162" name="Freeform 57"/>
              <p:cNvSpPr>
                <a:spLocks/>
              </p:cNvSpPr>
              <p:nvPr/>
            </p:nvSpPr>
            <p:spPr bwMode="auto">
              <a:xfrm>
                <a:off x="2328" y="2284"/>
                <a:ext cx="450" cy="133"/>
              </a:xfrm>
              <a:custGeom>
                <a:avLst/>
                <a:gdLst>
                  <a:gd name="T0" fmla="*/ 88 w 2699"/>
                  <a:gd name="T1" fmla="*/ 1 h 797"/>
                  <a:gd name="T2" fmla="*/ 170 w 2699"/>
                  <a:gd name="T3" fmla="*/ 40 h 797"/>
                  <a:gd name="T4" fmla="*/ 312 w 2699"/>
                  <a:gd name="T5" fmla="*/ 96 h 797"/>
                  <a:gd name="T6" fmla="*/ 491 w 2699"/>
                  <a:gd name="T7" fmla="*/ 149 h 797"/>
                  <a:gd name="T8" fmla="*/ 688 w 2699"/>
                  <a:gd name="T9" fmla="*/ 191 h 797"/>
                  <a:gd name="T10" fmla="*/ 898 w 2699"/>
                  <a:gd name="T11" fmla="*/ 221 h 797"/>
                  <a:gd name="T12" fmla="*/ 1120 w 2699"/>
                  <a:gd name="T13" fmla="*/ 240 h 797"/>
                  <a:gd name="T14" fmla="*/ 1350 w 2699"/>
                  <a:gd name="T15" fmla="*/ 246 h 797"/>
                  <a:gd name="T16" fmla="*/ 1580 w 2699"/>
                  <a:gd name="T17" fmla="*/ 240 h 797"/>
                  <a:gd name="T18" fmla="*/ 1802 w 2699"/>
                  <a:gd name="T19" fmla="*/ 221 h 797"/>
                  <a:gd name="T20" fmla="*/ 2012 w 2699"/>
                  <a:gd name="T21" fmla="*/ 191 h 797"/>
                  <a:gd name="T22" fmla="*/ 2208 w 2699"/>
                  <a:gd name="T23" fmla="*/ 149 h 797"/>
                  <a:gd name="T24" fmla="*/ 2387 w 2699"/>
                  <a:gd name="T25" fmla="*/ 96 h 797"/>
                  <a:gd name="T26" fmla="*/ 2530 w 2699"/>
                  <a:gd name="T27" fmla="*/ 40 h 797"/>
                  <a:gd name="T28" fmla="*/ 2613 w 2699"/>
                  <a:gd name="T29" fmla="*/ 1 h 797"/>
                  <a:gd name="T30" fmla="*/ 2648 w 2699"/>
                  <a:gd name="T31" fmla="*/ 4 h 797"/>
                  <a:gd name="T32" fmla="*/ 2679 w 2699"/>
                  <a:gd name="T33" fmla="*/ 21 h 797"/>
                  <a:gd name="T34" fmla="*/ 2696 w 2699"/>
                  <a:gd name="T35" fmla="*/ 53 h 797"/>
                  <a:gd name="T36" fmla="*/ 2699 w 2699"/>
                  <a:gd name="T37" fmla="*/ 332 h 797"/>
                  <a:gd name="T38" fmla="*/ 2685 w 2699"/>
                  <a:gd name="T39" fmla="*/ 401 h 797"/>
                  <a:gd name="T40" fmla="*/ 2642 w 2699"/>
                  <a:gd name="T41" fmla="*/ 467 h 797"/>
                  <a:gd name="T42" fmla="*/ 2574 w 2699"/>
                  <a:gd name="T43" fmla="*/ 528 h 797"/>
                  <a:gd name="T44" fmla="*/ 2482 w 2699"/>
                  <a:gd name="T45" fmla="*/ 586 h 797"/>
                  <a:gd name="T46" fmla="*/ 2368 w 2699"/>
                  <a:gd name="T47" fmla="*/ 637 h 797"/>
                  <a:gd name="T48" fmla="*/ 2235 w 2699"/>
                  <a:gd name="T49" fmla="*/ 683 h 797"/>
                  <a:gd name="T50" fmla="*/ 2085 w 2699"/>
                  <a:gd name="T51" fmla="*/ 723 h 797"/>
                  <a:gd name="T52" fmla="*/ 1919 w 2699"/>
                  <a:gd name="T53" fmla="*/ 754 h 797"/>
                  <a:gd name="T54" fmla="*/ 1740 w 2699"/>
                  <a:gd name="T55" fmla="*/ 777 h 797"/>
                  <a:gd name="T56" fmla="*/ 1549 w 2699"/>
                  <a:gd name="T57" fmla="*/ 792 h 797"/>
                  <a:gd name="T58" fmla="*/ 1350 w 2699"/>
                  <a:gd name="T59" fmla="*/ 797 h 797"/>
                  <a:gd name="T60" fmla="*/ 1151 w 2699"/>
                  <a:gd name="T61" fmla="*/ 792 h 797"/>
                  <a:gd name="T62" fmla="*/ 960 w 2699"/>
                  <a:gd name="T63" fmla="*/ 777 h 797"/>
                  <a:gd name="T64" fmla="*/ 781 w 2699"/>
                  <a:gd name="T65" fmla="*/ 754 h 797"/>
                  <a:gd name="T66" fmla="*/ 614 w 2699"/>
                  <a:gd name="T67" fmla="*/ 723 h 797"/>
                  <a:gd name="T68" fmla="*/ 464 w 2699"/>
                  <a:gd name="T69" fmla="*/ 683 h 797"/>
                  <a:gd name="T70" fmla="*/ 331 w 2699"/>
                  <a:gd name="T71" fmla="*/ 637 h 797"/>
                  <a:gd name="T72" fmla="*/ 217 w 2699"/>
                  <a:gd name="T73" fmla="*/ 586 h 797"/>
                  <a:gd name="T74" fmla="*/ 125 w 2699"/>
                  <a:gd name="T75" fmla="*/ 528 h 797"/>
                  <a:gd name="T76" fmla="*/ 57 w 2699"/>
                  <a:gd name="T77" fmla="*/ 467 h 797"/>
                  <a:gd name="T78" fmla="*/ 15 w 2699"/>
                  <a:gd name="T79" fmla="*/ 401 h 797"/>
                  <a:gd name="T80" fmla="*/ 0 w 2699"/>
                  <a:gd name="T81" fmla="*/ 332 h 797"/>
                  <a:gd name="T82" fmla="*/ 3 w 2699"/>
                  <a:gd name="T83" fmla="*/ 53 h 797"/>
                  <a:gd name="T84" fmla="*/ 21 w 2699"/>
                  <a:gd name="T85" fmla="*/ 21 h 797"/>
                  <a:gd name="T86" fmla="*/ 51 w 2699"/>
                  <a:gd name="T87" fmla="*/ 4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797">
                    <a:moveTo>
                      <a:pt x="69" y="0"/>
                    </a:moveTo>
                    <a:lnTo>
                      <a:pt x="88" y="1"/>
                    </a:lnTo>
                    <a:lnTo>
                      <a:pt x="106" y="9"/>
                    </a:lnTo>
                    <a:lnTo>
                      <a:pt x="170" y="40"/>
                    </a:lnTo>
                    <a:lnTo>
                      <a:pt x="239" y="68"/>
                    </a:lnTo>
                    <a:lnTo>
                      <a:pt x="312" y="96"/>
                    </a:lnTo>
                    <a:lnTo>
                      <a:pt x="399" y="124"/>
                    </a:lnTo>
                    <a:lnTo>
                      <a:pt x="491" y="149"/>
                    </a:lnTo>
                    <a:lnTo>
                      <a:pt x="587" y="171"/>
                    </a:lnTo>
                    <a:lnTo>
                      <a:pt x="688" y="191"/>
                    </a:lnTo>
                    <a:lnTo>
                      <a:pt x="791" y="208"/>
                    </a:lnTo>
                    <a:lnTo>
                      <a:pt x="898" y="221"/>
                    </a:lnTo>
                    <a:lnTo>
                      <a:pt x="1007" y="232"/>
                    </a:lnTo>
                    <a:lnTo>
                      <a:pt x="1120" y="240"/>
                    </a:lnTo>
                    <a:lnTo>
                      <a:pt x="1234" y="244"/>
                    </a:lnTo>
                    <a:lnTo>
                      <a:pt x="1350" y="246"/>
                    </a:lnTo>
                    <a:lnTo>
                      <a:pt x="1465" y="244"/>
                    </a:lnTo>
                    <a:lnTo>
                      <a:pt x="1580" y="240"/>
                    </a:lnTo>
                    <a:lnTo>
                      <a:pt x="1692" y="232"/>
                    </a:lnTo>
                    <a:lnTo>
                      <a:pt x="1802" y="221"/>
                    </a:lnTo>
                    <a:lnTo>
                      <a:pt x="1908" y="208"/>
                    </a:lnTo>
                    <a:lnTo>
                      <a:pt x="2012" y="191"/>
                    </a:lnTo>
                    <a:lnTo>
                      <a:pt x="2112" y="171"/>
                    </a:lnTo>
                    <a:lnTo>
                      <a:pt x="2208" y="149"/>
                    </a:lnTo>
                    <a:lnTo>
                      <a:pt x="2300" y="124"/>
                    </a:lnTo>
                    <a:lnTo>
                      <a:pt x="2387" y="96"/>
                    </a:lnTo>
                    <a:lnTo>
                      <a:pt x="2461" y="68"/>
                    </a:lnTo>
                    <a:lnTo>
                      <a:pt x="2530" y="40"/>
                    </a:lnTo>
                    <a:lnTo>
                      <a:pt x="2594" y="9"/>
                    </a:lnTo>
                    <a:lnTo>
                      <a:pt x="2613" y="1"/>
                    </a:lnTo>
                    <a:lnTo>
                      <a:pt x="2630" y="0"/>
                    </a:lnTo>
                    <a:lnTo>
                      <a:pt x="2648" y="4"/>
                    </a:lnTo>
                    <a:lnTo>
                      <a:pt x="2665" y="11"/>
                    </a:lnTo>
                    <a:lnTo>
                      <a:pt x="2679" y="21"/>
                    </a:lnTo>
                    <a:lnTo>
                      <a:pt x="2690" y="36"/>
                    </a:lnTo>
                    <a:lnTo>
                      <a:pt x="2696" y="53"/>
                    </a:lnTo>
                    <a:lnTo>
                      <a:pt x="2699" y="72"/>
                    </a:lnTo>
                    <a:lnTo>
                      <a:pt x="2699" y="332"/>
                    </a:lnTo>
                    <a:lnTo>
                      <a:pt x="2695" y="367"/>
                    </a:lnTo>
                    <a:lnTo>
                      <a:pt x="2685" y="401"/>
                    </a:lnTo>
                    <a:lnTo>
                      <a:pt x="2667" y="435"/>
                    </a:lnTo>
                    <a:lnTo>
                      <a:pt x="2642" y="467"/>
                    </a:lnTo>
                    <a:lnTo>
                      <a:pt x="2611" y="498"/>
                    </a:lnTo>
                    <a:lnTo>
                      <a:pt x="2574" y="528"/>
                    </a:lnTo>
                    <a:lnTo>
                      <a:pt x="2531" y="558"/>
                    </a:lnTo>
                    <a:lnTo>
                      <a:pt x="2482" y="586"/>
                    </a:lnTo>
                    <a:lnTo>
                      <a:pt x="2428" y="612"/>
                    </a:lnTo>
                    <a:lnTo>
                      <a:pt x="2368" y="637"/>
                    </a:lnTo>
                    <a:lnTo>
                      <a:pt x="2304" y="661"/>
                    </a:lnTo>
                    <a:lnTo>
                      <a:pt x="2235" y="683"/>
                    </a:lnTo>
                    <a:lnTo>
                      <a:pt x="2162" y="704"/>
                    </a:lnTo>
                    <a:lnTo>
                      <a:pt x="2085" y="723"/>
                    </a:lnTo>
                    <a:lnTo>
                      <a:pt x="2003" y="740"/>
                    </a:lnTo>
                    <a:lnTo>
                      <a:pt x="1919" y="754"/>
                    </a:lnTo>
                    <a:lnTo>
                      <a:pt x="1831" y="767"/>
                    </a:lnTo>
                    <a:lnTo>
                      <a:pt x="1740" y="777"/>
                    </a:lnTo>
                    <a:lnTo>
                      <a:pt x="1646" y="786"/>
                    </a:lnTo>
                    <a:lnTo>
                      <a:pt x="1549" y="792"/>
                    </a:lnTo>
                    <a:lnTo>
                      <a:pt x="1451" y="796"/>
                    </a:lnTo>
                    <a:lnTo>
                      <a:pt x="1350" y="797"/>
                    </a:lnTo>
                    <a:lnTo>
                      <a:pt x="1249" y="796"/>
                    </a:lnTo>
                    <a:lnTo>
                      <a:pt x="1151" y="792"/>
                    </a:lnTo>
                    <a:lnTo>
                      <a:pt x="1054" y="786"/>
                    </a:lnTo>
                    <a:lnTo>
                      <a:pt x="960" y="777"/>
                    </a:lnTo>
                    <a:lnTo>
                      <a:pt x="868" y="767"/>
                    </a:lnTo>
                    <a:lnTo>
                      <a:pt x="781" y="754"/>
                    </a:lnTo>
                    <a:lnTo>
                      <a:pt x="696" y="740"/>
                    </a:lnTo>
                    <a:lnTo>
                      <a:pt x="614" y="723"/>
                    </a:lnTo>
                    <a:lnTo>
                      <a:pt x="538" y="704"/>
                    </a:lnTo>
                    <a:lnTo>
                      <a:pt x="464" y="683"/>
                    </a:lnTo>
                    <a:lnTo>
                      <a:pt x="396" y="661"/>
                    </a:lnTo>
                    <a:lnTo>
                      <a:pt x="331" y="637"/>
                    </a:lnTo>
                    <a:lnTo>
                      <a:pt x="272" y="612"/>
                    </a:lnTo>
                    <a:lnTo>
                      <a:pt x="217" y="586"/>
                    </a:lnTo>
                    <a:lnTo>
                      <a:pt x="169" y="558"/>
                    </a:lnTo>
                    <a:lnTo>
                      <a:pt x="125" y="528"/>
                    </a:lnTo>
                    <a:lnTo>
                      <a:pt x="89" y="498"/>
                    </a:lnTo>
                    <a:lnTo>
                      <a:pt x="57" y="467"/>
                    </a:lnTo>
                    <a:lnTo>
                      <a:pt x="32" y="435"/>
                    </a:lnTo>
                    <a:lnTo>
                      <a:pt x="15" y="401"/>
                    </a:lnTo>
                    <a:lnTo>
                      <a:pt x="4" y="367"/>
                    </a:lnTo>
                    <a:lnTo>
                      <a:pt x="0" y="332"/>
                    </a:lnTo>
                    <a:lnTo>
                      <a:pt x="0" y="72"/>
                    </a:lnTo>
                    <a:lnTo>
                      <a:pt x="3" y="53"/>
                    </a:lnTo>
                    <a:lnTo>
                      <a:pt x="10" y="36"/>
                    </a:lnTo>
                    <a:lnTo>
                      <a:pt x="21" y="21"/>
                    </a:lnTo>
                    <a:lnTo>
                      <a:pt x="35" y="11"/>
                    </a:lnTo>
                    <a:lnTo>
                      <a:pt x="51" y="4"/>
                    </a:lnTo>
                    <a:lnTo>
                      <a:pt x="69" y="0"/>
                    </a:lnTo>
                    <a:close/>
                  </a:path>
                </a:pathLst>
              </a:custGeom>
              <a:solidFill>
                <a:schemeClr val="accent2"/>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sp>
            <p:nvSpPr>
              <p:cNvPr id="163" name="Freeform 58"/>
              <p:cNvSpPr>
                <a:spLocks/>
              </p:cNvSpPr>
              <p:nvPr/>
            </p:nvSpPr>
            <p:spPr bwMode="auto">
              <a:xfrm>
                <a:off x="2328" y="2138"/>
                <a:ext cx="450" cy="133"/>
              </a:xfrm>
              <a:custGeom>
                <a:avLst/>
                <a:gdLst>
                  <a:gd name="T0" fmla="*/ 2648 w 2699"/>
                  <a:gd name="T1" fmla="*/ 3 h 797"/>
                  <a:gd name="T2" fmla="*/ 2679 w 2699"/>
                  <a:gd name="T3" fmla="*/ 21 h 797"/>
                  <a:gd name="T4" fmla="*/ 2696 w 2699"/>
                  <a:gd name="T5" fmla="*/ 52 h 797"/>
                  <a:gd name="T6" fmla="*/ 2699 w 2699"/>
                  <a:gd name="T7" fmla="*/ 333 h 797"/>
                  <a:gd name="T8" fmla="*/ 2685 w 2699"/>
                  <a:gd name="T9" fmla="*/ 401 h 797"/>
                  <a:gd name="T10" fmla="*/ 2642 w 2699"/>
                  <a:gd name="T11" fmla="*/ 467 h 797"/>
                  <a:gd name="T12" fmla="*/ 2574 w 2699"/>
                  <a:gd name="T13" fmla="*/ 529 h 797"/>
                  <a:gd name="T14" fmla="*/ 2482 w 2699"/>
                  <a:gd name="T15" fmla="*/ 585 h 797"/>
                  <a:gd name="T16" fmla="*/ 2368 w 2699"/>
                  <a:gd name="T17" fmla="*/ 638 h 797"/>
                  <a:gd name="T18" fmla="*/ 2235 w 2699"/>
                  <a:gd name="T19" fmla="*/ 684 h 797"/>
                  <a:gd name="T20" fmla="*/ 2085 w 2699"/>
                  <a:gd name="T21" fmla="*/ 722 h 797"/>
                  <a:gd name="T22" fmla="*/ 1919 w 2699"/>
                  <a:gd name="T23" fmla="*/ 754 h 797"/>
                  <a:gd name="T24" fmla="*/ 1740 w 2699"/>
                  <a:gd name="T25" fmla="*/ 778 h 797"/>
                  <a:gd name="T26" fmla="*/ 1549 w 2699"/>
                  <a:gd name="T27" fmla="*/ 793 h 797"/>
                  <a:gd name="T28" fmla="*/ 1350 w 2699"/>
                  <a:gd name="T29" fmla="*/ 797 h 797"/>
                  <a:gd name="T30" fmla="*/ 1151 w 2699"/>
                  <a:gd name="T31" fmla="*/ 793 h 797"/>
                  <a:gd name="T32" fmla="*/ 960 w 2699"/>
                  <a:gd name="T33" fmla="*/ 778 h 797"/>
                  <a:gd name="T34" fmla="*/ 781 w 2699"/>
                  <a:gd name="T35" fmla="*/ 754 h 797"/>
                  <a:gd name="T36" fmla="*/ 614 w 2699"/>
                  <a:gd name="T37" fmla="*/ 722 h 797"/>
                  <a:gd name="T38" fmla="*/ 464 w 2699"/>
                  <a:gd name="T39" fmla="*/ 684 h 797"/>
                  <a:gd name="T40" fmla="*/ 331 w 2699"/>
                  <a:gd name="T41" fmla="*/ 638 h 797"/>
                  <a:gd name="T42" fmla="*/ 217 w 2699"/>
                  <a:gd name="T43" fmla="*/ 585 h 797"/>
                  <a:gd name="T44" fmla="*/ 125 w 2699"/>
                  <a:gd name="T45" fmla="*/ 529 h 797"/>
                  <a:gd name="T46" fmla="*/ 57 w 2699"/>
                  <a:gd name="T47" fmla="*/ 467 h 797"/>
                  <a:gd name="T48" fmla="*/ 15 w 2699"/>
                  <a:gd name="T49" fmla="*/ 401 h 797"/>
                  <a:gd name="T50" fmla="*/ 0 w 2699"/>
                  <a:gd name="T51" fmla="*/ 333 h 797"/>
                  <a:gd name="T52" fmla="*/ 3 w 2699"/>
                  <a:gd name="T53" fmla="*/ 52 h 797"/>
                  <a:gd name="T54" fmla="*/ 21 w 2699"/>
                  <a:gd name="T55" fmla="*/ 21 h 797"/>
                  <a:gd name="T56" fmla="*/ 51 w 2699"/>
                  <a:gd name="T57" fmla="*/ 3 h 797"/>
                  <a:gd name="T58" fmla="*/ 88 w 2699"/>
                  <a:gd name="T59" fmla="*/ 2 h 797"/>
                  <a:gd name="T60" fmla="*/ 170 w 2699"/>
                  <a:gd name="T61" fmla="*/ 40 h 797"/>
                  <a:gd name="T62" fmla="*/ 312 w 2699"/>
                  <a:gd name="T63" fmla="*/ 96 h 797"/>
                  <a:gd name="T64" fmla="*/ 491 w 2699"/>
                  <a:gd name="T65" fmla="*/ 149 h 797"/>
                  <a:gd name="T66" fmla="*/ 688 w 2699"/>
                  <a:gd name="T67" fmla="*/ 190 h 797"/>
                  <a:gd name="T68" fmla="*/ 898 w 2699"/>
                  <a:gd name="T69" fmla="*/ 221 h 797"/>
                  <a:gd name="T70" fmla="*/ 1120 w 2699"/>
                  <a:gd name="T71" fmla="*/ 240 h 797"/>
                  <a:gd name="T72" fmla="*/ 1350 w 2699"/>
                  <a:gd name="T73" fmla="*/ 246 h 797"/>
                  <a:gd name="T74" fmla="*/ 1580 w 2699"/>
                  <a:gd name="T75" fmla="*/ 240 h 797"/>
                  <a:gd name="T76" fmla="*/ 1802 w 2699"/>
                  <a:gd name="T77" fmla="*/ 221 h 797"/>
                  <a:gd name="T78" fmla="*/ 2012 w 2699"/>
                  <a:gd name="T79" fmla="*/ 190 h 797"/>
                  <a:gd name="T80" fmla="*/ 2208 w 2699"/>
                  <a:gd name="T81" fmla="*/ 149 h 797"/>
                  <a:gd name="T82" fmla="*/ 2387 w 2699"/>
                  <a:gd name="T83" fmla="*/ 96 h 797"/>
                  <a:gd name="T84" fmla="*/ 2530 w 2699"/>
                  <a:gd name="T85" fmla="*/ 40 h 797"/>
                  <a:gd name="T86" fmla="*/ 2613 w 2699"/>
                  <a:gd name="T87" fmla="*/ 2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797">
                    <a:moveTo>
                      <a:pt x="2630" y="0"/>
                    </a:moveTo>
                    <a:lnTo>
                      <a:pt x="2648" y="3"/>
                    </a:lnTo>
                    <a:lnTo>
                      <a:pt x="2665" y="10"/>
                    </a:lnTo>
                    <a:lnTo>
                      <a:pt x="2679" y="21"/>
                    </a:lnTo>
                    <a:lnTo>
                      <a:pt x="2690" y="35"/>
                    </a:lnTo>
                    <a:lnTo>
                      <a:pt x="2696" y="52"/>
                    </a:lnTo>
                    <a:lnTo>
                      <a:pt x="2699" y="72"/>
                    </a:lnTo>
                    <a:lnTo>
                      <a:pt x="2699" y="333"/>
                    </a:lnTo>
                    <a:lnTo>
                      <a:pt x="2695" y="367"/>
                    </a:lnTo>
                    <a:lnTo>
                      <a:pt x="2685" y="401"/>
                    </a:lnTo>
                    <a:lnTo>
                      <a:pt x="2667" y="434"/>
                    </a:lnTo>
                    <a:lnTo>
                      <a:pt x="2642" y="467"/>
                    </a:lnTo>
                    <a:lnTo>
                      <a:pt x="2611" y="498"/>
                    </a:lnTo>
                    <a:lnTo>
                      <a:pt x="2574" y="529"/>
                    </a:lnTo>
                    <a:lnTo>
                      <a:pt x="2531" y="558"/>
                    </a:lnTo>
                    <a:lnTo>
                      <a:pt x="2482" y="585"/>
                    </a:lnTo>
                    <a:lnTo>
                      <a:pt x="2428" y="613"/>
                    </a:lnTo>
                    <a:lnTo>
                      <a:pt x="2368" y="638"/>
                    </a:lnTo>
                    <a:lnTo>
                      <a:pt x="2304" y="661"/>
                    </a:lnTo>
                    <a:lnTo>
                      <a:pt x="2235" y="684"/>
                    </a:lnTo>
                    <a:lnTo>
                      <a:pt x="2162" y="704"/>
                    </a:lnTo>
                    <a:lnTo>
                      <a:pt x="2085" y="722"/>
                    </a:lnTo>
                    <a:lnTo>
                      <a:pt x="2003" y="739"/>
                    </a:lnTo>
                    <a:lnTo>
                      <a:pt x="1919" y="754"/>
                    </a:lnTo>
                    <a:lnTo>
                      <a:pt x="1831" y="766"/>
                    </a:lnTo>
                    <a:lnTo>
                      <a:pt x="1740" y="778"/>
                    </a:lnTo>
                    <a:lnTo>
                      <a:pt x="1646" y="786"/>
                    </a:lnTo>
                    <a:lnTo>
                      <a:pt x="1549" y="793"/>
                    </a:lnTo>
                    <a:lnTo>
                      <a:pt x="1451" y="796"/>
                    </a:lnTo>
                    <a:lnTo>
                      <a:pt x="1350" y="797"/>
                    </a:lnTo>
                    <a:lnTo>
                      <a:pt x="1249" y="796"/>
                    </a:lnTo>
                    <a:lnTo>
                      <a:pt x="1151" y="793"/>
                    </a:lnTo>
                    <a:lnTo>
                      <a:pt x="1054" y="786"/>
                    </a:lnTo>
                    <a:lnTo>
                      <a:pt x="960" y="778"/>
                    </a:lnTo>
                    <a:lnTo>
                      <a:pt x="868" y="766"/>
                    </a:lnTo>
                    <a:lnTo>
                      <a:pt x="781" y="754"/>
                    </a:lnTo>
                    <a:lnTo>
                      <a:pt x="696" y="739"/>
                    </a:lnTo>
                    <a:lnTo>
                      <a:pt x="614" y="722"/>
                    </a:lnTo>
                    <a:lnTo>
                      <a:pt x="538" y="704"/>
                    </a:lnTo>
                    <a:lnTo>
                      <a:pt x="464" y="684"/>
                    </a:lnTo>
                    <a:lnTo>
                      <a:pt x="396" y="661"/>
                    </a:lnTo>
                    <a:lnTo>
                      <a:pt x="331" y="638"/>
                    </a:lnTo>
                    <a:lnTo>
                      <a:pt x="272" y="613"/>
                    </a:lnTo>
                    <a:lnTo>
                      <a:pt x="217" y="585"/>
                    </a:lnTo>
                    <a:lnTo>
                      <a:pt x="169" y="558"/>
                    </a:lnTo>
                    <a:lnTo>
                      <a:pt x="125" y="529"/>
                    </a:lnTo>
                    <a:lnTo>
                      <a:pt x="89" y="498"/>
                    </a:lnTo>
                    <a:lnTo>
                      <a:pt x="57" y="467"/>
                    </a:lnTo>
                    <a:lnTo>
                      <a:pt x="32" y="434"/>
                    </a:lnTo>
                    <a:lnTo>
                      <a:pt x="15" y="401"/>
                    </a:lnTo>
                    <a:lnTo>
                      <a:pt x="4" y="367"/>
                    </a:lnTo>
                    <a:lnTo>
                      <a:pt x="0" y="333"/>
                    </a:lnTo>
                    <a:lnTo>
                      <a:pt x="0" y="72"/>
                    </a:lnTo>
                    <a:lnTo>
                      <a:pt x="3" y="52"/>
                    </a:lnTo>
                    <a:lnTo>
                      <a:pt x="10" y="35"/>
                    </a:lnTo>
                    <a:lnTo>
                      <a:pt x="21" y="21"/>
                    </a:lnTo>
                    <a:lnTo>
                      <a:pt x="35" y="10"/>
                    </a:lnTo>
                    <a:lnTo>
                      <a:pt x="51" y="3"/>
                    </a:lnTo>
                    <a:lnTo>
                      <a:pt x="69" y="0"/>
                    </a:lnTo>
                    <a:lnTo>
                      <a:pt x="88" y="2"/>
                    </a:lnTo>
                    <a:lnTo>
                      <a:pt x="106" y="8"/>
                    </a:lnTo>
                    <a:lnTo>
                      <a:pt x="170" y="40"/>
                    </a:lnTo>
                    <a:lnTo>
                      <a:pt x="239" y="69"/>
                    </a:lnTo>
                    <a:lnTo>
                      <a:pt x="312" y="96"/>
                    </a:lnTo>
                    <a:lnTo>
                      <a:pt x="399" y="123"/>
                    </a:lnTo>
                    <a:lnTo>
                      <a:pt x="491" y="149"/>
                    </a:lnTo>
                    <a:lnTo>
                      <a:pt x="587" y="171"/>
                    </a:lnTo>
                    <a:lnTo>
                      <a:pt x="688" y="190"/>
                    </a:lnTo>
                    <a:lnTo>
                      <a:pt x="791" y="207"/>
                    </a:lnTo>
                    <a:lnTo>
                      <a:pt x="898" y="221"/>
                    </a:lnTo>
                    <a:lnTo>
                      <a:pt x="1007" y="232"/>
                    </a:lnTo>
                    <a:lnTo>
                      <a:pt x="1120" y="240"/>
                    </a:lnTo>
                    <a:lnTo>
                      <a:pt x="1234" y="245"/>
                    </a:lnTo>
                    <a:lnTo>
                      <a:pt x="1350" y="246"/>
                    </a:lnTo>
                    <a:lnTo>
                      <a:pt x="1465" y="245"/>
                    </a:lnTo>
                    <a:lnTo>
                      <a:pt x="1580" y="240"/>
                    </a:lnTo>
                    <a:lnTo>
                      <a:pt x="1692" y="232"/>
                    </a:lnTo>
                    <a:lnTo>
                      <a:pt x="1802" y="221"/>
                    </a:lnTo>
                    <a:lnTo>
                      <a:pt x="1908" y="207"/>
                    </a:lnTo>
                    <a:lnTo>
                      <a:pt x="2012" y="190"/>
                    </a:lnTo>
                    <a:lnTo>
                      <a:pt x="2112" y="171"/>
                    </a:lnTo>
                    <a:lnTo>
                      <a:pt x="2208" y="149"/>
                    </a:lnTo>
                    <a:lnTo>
                      <a:pt x="2300" y="123"/>
                    </a:lnTo>
                    <a:lnTo>
                      <a:pt x="2387" y="96"/>
                    </a:lnTo>
                    <a:lnTo>
                      <a:pt x="2461" y="69"/>
                    </a:lnTo>
                    <a:lnTo>
                      <a:pt x="2530" y="40"/>
                    </a:lnTo>
                    <a:lnTo>
                      <a:pt x="2594" y="8"/>
                    </a:lnTo>
                    <a:lnTo>
                      <a:pt x="2613" y="2"/>
                    </a:lnTo>
                    <a:lnTo>
                      <a:pt x="2630" y="0"/>
                    </a:lnTo>
                    <a:close/>
                  </a:path>
                </a:pathLst>
              </a:custGeom>
              <a:solidFill>
                <a:schemeClr val="accent2"/>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sp>
            <p:nvSpPr>
              <p:cNvPr id="164" name="Freeform 59"/>
              <p:cNvSpPr>
                <a:spLocks noEditPoints="1"/>
              </p:cNvSpPr>
              <p:nvPr/>
            </p:nvSpPr>
            <p:spPr bwMode="auto">
              <a:xfrm>
                <a:off x="2328" y="1971"/>
                <a:ext cx="450" cy="154"/>
              </a:xfrm>
              <a:custGeom>
                <a:avLst/>
                <a:gdLst>
                  <a:gd name="T0" fmla="*/ 1248 w 2699"/>
                  <a:gd name="T1" fmla="*/ 325 h 926"/>
                  <a:gd name="T2" fmla="*/ 1116 w 2699"/>
                  <a:gd name="T3" fmla="*/ 346 h 926"/>
                  <a:gd name="T4" fmla="*/ 1020 w 2699"/>
                  <a:gd name="T5" fmla="*/ 382 h 926"/>
                  <a:gd name="T6" fmla="*/ 972 w 2699"/>
                  <a:gd name="T7" fmla="*/ 426 h 926"/>
                  <a:gd name="T8" fmla="*/ 981 w 2699"/>
                  <a:gd name="T9" fmla="*/ 475 h 926"/>
                  <a:gd name="T10" fmla="*/ 1047 w 2699"/>
                  <a:gd name="T11" fmla="*/ 517 h 926"/>
                  <a:gd name="T12" fmla="*/ 1157 w 2699"/>
                  <a:gd name="T13" fmla="*/ 547 h 926"/>
                  <a:gd name="T14" fmla="*/ 1298 w 2699"/>
                  <a:gd name="T15" fmla="*/ 563 h 926"/>
                  <a:gd name="T16" fmla="*/ 1452 w 2699"/>
                  <a:gd name="T17" fmla="*/ 560 h 926"/>
                  <a:gd name="T18" fmla="*/ 1583 w 2699"/>
                  <a:gd name="T19" fmla="*/ 539 h 926"/>
                  <a:gd name="T20" fmla="*/ 1679 w 2699"/>
                  <a:gd name="T21" fmla="*/ 503 h 926"/>
                  <a:gd name="T22" fmla="*/ 1729 w 2699"/>
                  <a:gd name="T23" fmla="*/ 459 h 926"/>
                  <a:gd name="T24" fmla="*/ 1718 w 2699"/>
                  <a:gd name="T25" fmla="*/ 410 h 926"/>
                  <a:gd name="T26" fmla="*/ 1652 w 2699"/>
                  <a:gd name="T27" fmla="*/ 368 h 926"/>
                  <a:gd name="T28" fmla="*/ 1543 w 2699"/>
                  <a:gd name="T29" fmla="*/ 338 h 926"/>
                  <a:gd name="T30" fmla="*/ 1401 w 2699"/>
                  <a:gd name="T31" fmla="*/ 322 h 926"/>
                  <a:gd name="T32" fmla="*/ 1451 w 2699"/>
                  <a:gd name="T33" fmla="*/ 2 h 926"/>
                  <a:gd name="T34" fmla="*/ 1739 w 2699"/>
                  <a:gd name="T35" fmla="*/ 19 h 926"/>
                  <a:gd name="T36" fmla="*/ 2002 w 2699"/>
                  <a:gd name="T37" fmla="*/ 58 h 926"/>
                  <a:gd name="T38" fmla="*/ 2233 w 2699"/>
                  <a:gd name="T39" fmla="*/ 114 h 926"/>
                  <a:gd name="T40" fmla="*/ 2426 w 2699"/>
                  <a:gd name="T41" fmla="*/ 184 h 926"/>
                  <a:gd name="T42" fmla="*/ 2572 w 2699"/>
                  <a:gd name="T43" fmla="*/ 268 h 926"/>
                  <a:gd name="T44" fmla="*/ 2666 w 2699"/>
                  <a:gd name="T45" fmla="*/ 362 h 926"/>
                  <a:gd name="T46" fmla="*/ 2699 w 2699"/>
                  <a:gd name="T47" fmla="*/ 463 h 926"/>
                  <a:gd name="T48" fmla="*/ 2666 w 2699"/>
                  <a:gd name="T49" fmla="*/ 564 h 926"/>
                  <a:gd name="T50" fmla="*/ 2572 w 2699"/>
                  <a:gd name="T51" fmla="*/ 658 h 926"/>
                  <a:gd name="T52" fmla="*/ 2426 w 2699"/>
                  <a:gd name="T53" fmla="*/ 742 h 926"/>
                  <a:gd name="T54" fmla="*/ 2233 w 2699"/>
                  <a:gd name="T55" fmla="*/ 812 h 926"/>
                  <a:gd name="T56" fmla="*/ 2002 w 2699"/>
                  <a:gd name="T57" fmla="*/ 868 h 926"/>
                  <a:gd name="T58" fmla="*/ 1739 w 2699"/>
                  <a:gd name="T59" fmla="*/ 906 h 926"/>
                  <a:gd name="T60" fmla="*/ 1451 w 2699"/>
                  <a:gd name="T61" fmla="*/ 924 h 926"/>
                  <a:gd name="T62" fmla="*/ 1151 w 2699"/>
                  <a:gd name="T63" fmla="*/ 921 h 926"/>
                  <a:gd name="T64" fmla="*/ 869 w 2699"/>
                  <a:gd name="T65" fmla="*/ 896 h 926"/>
                  <a:gd name="T66" fmla="*/ 617 w 2699"/>
                  <a:gd name="T67" fmla="*/ 851 h 926"/>
                  <a:gd name="T68" fmla="*/ 397 w 2699"/>
                  <a:gd name="T69" fmla="*/ 790 h 926"/>
                  <a:gd name="T70" fmla="*/ 219 w 2699"/>
                  <a:gd name="T71" fmla="*/ 715 h 926"/>
                  <a:gd name="T72" fmla="*/ 90 w 2699"/>
                  <a:gd name="T73" fmla="*/ 628 h 926"/>
                  <a:gd name="T74" fmla="*/ 16 w 2699"/>
                  <a:gd name="T75" fmla="*/ 532 h 926"/>
                  <a:gd name="T76" fmla="*/ 4 w 2699"/>
                  <a:gd name="T77" fmla="*/ 429 h 926"/>
                  <a:gd name="T78" fmla="*/ 58 w 2699"/>
                  <a:gd name="T79" fmla="*/ 329 h 926"/>
                  <a:gd name="T80" fmla="*/ 170 w 2699"/>
                  <a:gd name="T81" fmla="*/ 238 h 926"/>
                  <a:gd name="T82" fmla="*/ 333 w 2699"/>
                  <a:gd name="T83" fmla="*/ 159 h 926"/>
                  <a:gd name="T84" fmla="*/ 539 w 2699"/>
                  <a:gd name="T85" fmla="*/ 93 h 926"/>
                  <a:gd name="T86" fmla="*/ 782 w 2699"/>
                  <a:gd name="T87" fmla="*/ 42 h 926"/>
                  <a:gd name="T88" fmla="*/ 1054 w 2699"/>
                  <a:gd name="T89" fmla="*/ 11 h 926"/>
                  <a:gd name="T90" fmla="*/ 1350 w 2699"/>
                  <a:gd name="T91" fmla="*/ 0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99" h="926">
                    <a:moveTo>
                      <a:pt x="1350" y="321"/>
                    </a:moveTo>
                    <a:lnTo>
                      <a:pt x="1298" y="322"/>
                    </a:lnTo>
                    <a:lnTo>
                      <a:pt x="1248" y="325"/>
                    </a:lnTo>
                    <a:lnTo>
                      <a:pt x="1201" y="330"/>
                    </a:lnTo>
                    <a:lnTo>
                      <a:pt x="1157" y="338"/>
                    </a:lnTo>
                    <a:lnTo>
                      <a:pt x="1116" y="346"/>
                    </a:lnTo>
                    <a:lnTo>
                      <a:pt x="1080" y="357"/>
                    </a:lnTo>
                    <a:lnTo>
                      <a:pt x="1047" y="368"/>
                    </a:lnTo>
                    <a:lnTo>
                      <a:pt x="1020" y="382"/>
                    </a:lnTo>
                    <a:lnTo>
                      <a:pt x="998" y="395"/>
                    </a:lnTo>
                    <a:lnTo>
                      <a:pt x="981" y="410"/>
                    </a:lnTo>
                    <a:lnTo>
                      <a:pt x="972" y="426"/>
                    </a:lnTo>
                    <a:lnTo>
                      <a:pt x="968" y="443"/>
                    </a:lnTo>
                    <a:lnTo>
                      <a:pt x="972" y="459"/>
                    </a:lnTo>
                    <a:lnTo>
                      <a:pt x="981" y="475"/>
                    </a:lnTo>
                    <a:lnTo>
                      <a:pt x="998" y="490"/>
                    </a:lnTo>
                    <a:lnTo>
                      <a:pt x="1020" y="503"/>
                    </a:lnTo>
                    <a:lnTo>
                      <a:pt x="1047" y="517"/>
                    </a:lnTo>
                    <a:lnTo>
                      <a:pt x="1080" y="528"/>
                    </a:lnTo>
                    <a:lnTo>
                      <a:pt x="1116" y="539"/>
                    </a:lnTo>
                    <a:lnTo>
                      <a:pt x="1157" y="547"/>
                    </a:lnTo>
                    <a:lnTo>
                      <a:pt x="1201" y="555"/>
                    </a:lnTo>
                    <a:lnTo>
                      <a:pt x="1248" y="560"/>
                    </a:lnTo>
                    <a:lnTo>
                      <a:pt x="1298" y="563"/>
                    </a:lnTo>
                    <a:lnTo>
                      <a:pt x="1350" y="564"/>
                    </a:lnTo>
                    <a:lnTo>
                      <a:pt x="1401" y="563"/>
                    </a:lnTo>
                    <a:lnTo>
                      <a:pt x="1452" y="560"/>
                    </a:lnTo>
                    <a:lnTo>
                      <a:pt x="1499" y="555"/>
                    </a:lnTo>
                    <a:lnTo>
                      <a:pt x="1543" y="547"/>
                    </a:lnTo>
                    <a:lnTo>
                      <a:pt x="1583" y="539"/>
                    </a:lnTo>
                    <a:lnTo>
                      <a:pt x="1620" y="528"/>
                    </a:lnTo>
                    <a:lnTo>
                      <a:pt x="1652" y="517"/>
                    </a:lnTo>
                    <a:lnTo>
                      <a:pt x="1679" y="503"/>
                    </a:lnTo>
                    <a:lnTo>
                      <a:pt x="1701" y="490"/>
                    </a:lnTo>
                    <a:lnTo>
                      <a:pt x="1718" y="475"/>
                    </a:lnTo>
                    <a:lnTo>
                      <a:pt x="1729" y="459"/>
                    </a:lnTo>
                    <a:lnTo>
                      <a:pt x="1732" y="443"/>
                    </a:lnTo>
                    <a:lnTo>
                      <a:pt x="1729" y="426"/>
                    </a:lnTo>
                    <a:lnTo>
                      <a:pt x="1718" y="410"/>
                    </a:lnTo>
                    <a:lnTo>
                      <a:pt x="1701" y="395"/>
                    </a:lnTo>
                    <a:lnTo>
                      <a:pt x="1679" y="382"/>
                    </a:lnTo>
                    <a:lnTo>
                      <a:pt x="1652" y="368"/>
                    </a:lnTo>
                    <a:lnTo>
                      <a:pt x="1620" y="357"/>
                    </a:lnTo>
                    <a:lnTo>
                      <a:pt x="1583" y="346"/>
                    </a:lnTo>
                    <a:lnTo>
                      <a:pt x="1543" y="338"/>
                    </a:lnTo>
                    <a:lnTo>
                      <a:pt x="1499" y="330"/>
                    </a:lnTo>
                    <a:lnTo>
                      <a:pt x="1452" y="325"/>
                    </a:lnTo>
                    <a:lnTo>
                      <a:pt x="1401" y="322"/>
                    </a:lnTo>
                    <a:lnTo>
                      <a:pt x="1350" y="321"/>
                    </a:lnTo>
                    <a:close/>
                    <a:moveTo>
                      <a:pt x="1350" y="0"/>
                    </a:moveTo>
                    <a:lnTo>
                      <a:pt x="1451" y="2"/>
                    </a:lnTo>
                    <a:lnTo>
                      <a:pt x="1549" y="5"/>
                    </a:lnTo>
                    <a:lnTo>
                      <a:pt x="1645" y="11"/>
                    </a:lnTo>
                    <a:lnTo>
                      <a:pt x="1739" y="19"/>
                    </a:lnTo>
                    <a:lnTo>
                      <a:pt x="1830" y="30"/>
                    </a:lnTo>
                    <a:lnTo>
                      <a:pt x="1918" y="42"/>
                    </a:lnTo>
                    <a:lnTo>
                      <a:pt x="2002" y="58"/>
                    </a:lnTo>
                    <a:lnTo>
                      <a:pt x="2083" y="75"/>
                    </a:lnTo>
                    <a:lnTo>
                      <a:pt x="2160" y="93"/>
                    </a:lnTo>
                    <a:lnTo>
                      <a:pt x="2233" y="114"/>
                    </a:lnTo>
                    <a:lnTo>
                      <a:pt x="2302" y="136"/>
                    </a:lnTo>
                    <a:lnTo>
                      <a:pt x="2367" y="159"/>
                    </a:lnTo>
                    <a:lnTo>
                      <a:pt x="2426" y="184"/>
                    </a:lnTo>
                    <a:lnTo>
                      <a:pt x="2480" y="211"/>
                    </a:lnTo>
                    <a:lnTo>
                      <a:pt x="2529" y="238"/>
                    </a:lnTo>
                    <a:lnTo>
                      <a:pt x="2572" y="268"/>
                    </a:lnTo>
                    <a:lnTo>
                      <a:pt x="2610" y="298"/>
                    </a:lnTo>
                    <a:lnTo>
                      <a:pt x="2641" y="329"/>
                    </a:lnTo>
                    <a:lnTo>
                      <a:pt x="2666" y="362"/>
                    </a:lnTo>
                    <a:lnTo>
                      <a:pt x="2684" y="394"/>
                    </a:lnTo>
                    <a:lnTo>
                      <a:pt x="2695" y="429"/>
                    </a:lnTo>
                    <a:lnTo>
                      <a:pt x="2699" y="463"/>
                    </a:lnTo>
                    <a:lnTo>
                      <a:pt x="2695" y="498"/>
                    </a:lnTo>
                    <a:lnTo>
                      <a:pt x="2684" y="532"/>
                    </a:lnTo>
                    <a:lnTo>
                      <a:pt x="2666" y="564"/>
                    </a:lnTo>
                    <a:lnTo>
                      <a:pt x="2641" y="596"/>
                    </a:lnTo>
                    <a:lnTo>
                      <a:pt x="2610" y="628"/>
                    </a:lnTo>
                    <a:lnTo>
                      <a:pt x="2572" y="658"/>
                    </a:lnTo>
                    <a:lnTo>
                      <a:pt x="2529" y="688"/>
                    </a:lnTo>
                    <a:lnTo>
                      <a:pt x="2480" y="715"/>
                    </a:lnTo>
                    <a:lnTo>
                      <a:pt x="2426" y="742"/>
                    </a:lnTo>
                    <a:lnTo>
                      <a:pt x="2367" y="767"/>
                    </a:lnTo>
                    <a:lnTo>
                      <a:pt x="2302" y="790"/>
                    </a:lnTo>
                    <a:lnTo>
                      <a:pt x="2233" y="812"/>
                    </a:lnTo>
                    <a:lnTo>
                      <a:pt x="2160" y="833"/>
                    </a:lnTo>
                    <a:lnTo>
                      <a:pt x="2083" y="851"/>
                    </a:lnTo>
                    <a:lnTo>
                      <a:pt x="2002" y="868"/>
                    </a:lnTo>
                    <a:lnTo>
                      <a:pt x="1918" y="883"/>
                    </a:lnTo>
                    <a:lnTo>
                      <a:pt x="1830" y="896"/>
                    </a:lnTo>
                    <a:lnTo>
                      <a:pt x="1739" y="906"/>
                    </a:lnTo>
                    <a:lnTo>
                      <a:pt x="1645" y="915"/>
                    </a:lnTo>
                    <a:lnTo>
                      <a:pt x="1549" y="921"/>
                    </a:lnTo>
                    <a:lnTo>
                      <a:pt x="1451" y="924"/>
                    </a:lnTo>
                    <a:lnTo>
                      <a:pt x="1350" y="926"/>
                    </a:lnTo>
                    <a:lnTo>
                      <a:pt x="1249" y="924"/>
                    </a:lnTo>
                    <a:lnTo>
                      <a:pt x="1151" y="921"/>
                    </a:lnTo>
                    <a:lnTo>
                      <a:pt x="1054" y="915"/>
                    </a:lnTo>
                    <a:lnTo>
                      <a:pt x="960" y="906"/>
                    </a:lnTo>
                    <a:lnTo>
                      <a:pt x="869" y="896"/>
                    </a:lnTo>
                    <a:lnTo>
                      <a:pt x="782" y="883"/>
                    </a:lnTo>
                    <a:lnTo>
                      <a:pt x="697" y="868"/>
                    </a:lnTo>
                    <a:lnTo>
                      <a:pt x="617" y="851"/>
                    </a:lnTo>
                    <a:lnTo>
                      <a:pt x="539" y="833"/>
                    </a:lnTo>
                    <a:lnTo>
                      <a:pt x="466" y="812"/>
                    </a:lnTo>
                    <a:lnTo>
                      <a:pt x="397" y="790"/>
                    </a:lnTo>
                    <a:lnTo>
                      <a:pt x="333" y="767"/>
                    </a:lnTo>
                    <a:lnTo>
                      <a:pt x="274" y="742"/>
                    </a:lnTo>
                    <a:lnTo>
                      <a:pt x="219" y="715"/>
                    </a:lnTo>
                    <a:lnTo>
                      <a:pt x="170" y="688"/>
                    </a:lnTo>
                    <a:lnTo>
                      <a:pt x="127" y="658"/>
                    </a:lnTo>
                    <a:lnTo>
                      <a:pt x="90" y="628"/>
                    </a:lnTo>
                    <a:lnTo>
                      <a:pt x="58" y="596"/>
                    </a:lnTo>
                    <a:lnTo>
                      <a:pt x="33" y="564"/>
                    </a:lnTo>
                    <a:lnTo>
                      <a:pt x="16" y="532"/>
                    </a:lnTo>
                    <a:lnTo>
                      <a:pt x="4" y="498"/>
                    </a:lnTo>
                    <a:lnTo>
                      <a:pt x="0" y="463"/>
                    </a:lnTo>
                    <a:lnTo>
                      <a:pt x="4" y="429"/>
                    </a:lnTo>
                    <a:lnTo>
                      <a:pt x="16" y="394"/>
                    </a:lnTo>
                    <a:lnTo>
                      <a:pt x="33" y="362"/>
                    </a:lnTo>
                    <a:lnTo>
                      <a:pt x="58" y="329"/>
                    </a:lnTo>
                    <a:lnTo>
                      <a:pt x="90" y="298"/>
                    </a:lnTo>
                    <a:lnTo>
                      <a:pt x="127" y="268"/>
                    </a:lnTo>
                    <a:lnTo>
                      <a:pt x="170" y="238"/>
                    </a:lnTo>
                    <a:lnTo>
                      <a:pt x="219" y="211"/>
                    </a:lnTo>
                    <a:lnTo>
                      <a:pt x="274" y="184"/>
                    </a:lnTo>
                    <a:lnTo>
                      <a:pt x="333" y="159"/>
                    </a:lnTo>
                    <a:lnTo>
                      <a:pt x="397" y="136"/>
                    </a:lnTo>
                    <a:lnTo>
                      <a:pt x="466" y="114"/>
                    </a:lnTo>
                    <a:lnTo>
                      <a:pt x="539" y="93"/>
                    </a:lnTo>
                    <a:lnTo>
                      <a:pt x="617" y="75"/>
                    </a:lnTo>
                    <a:lnTo>
                      <a:pt x="697" y="58"/>
                    </a:lnTo>
                    <a:lnTo>
                      <a:pt x="782" y="42"/>
                    </a:lnTo>
                    <a:lnTo>
                      <a:pt x="869" y="30"/>
                    </a:lnTo>
                    <a:lnTo>
                      <a:pt x="960" y="19"/>
                    </a:lnTo>
                    <a:lnTo>
                      <a:pt x="1054" y="11"/>
                    </a:lnTo>
                    <a:lnTo>
                      <a:pt x="1151" y="5"/>
                    </a:lnTo>
                    <a:lnTo>
                      <a:pt x="1249" y="2"/>
                    </a:lnTo>
                    <a:lnTo>
                      <a:pt x="1350" y="0"/>
                    </a:lnTo>
                    <a:close/>
                  </a:path>
                </a:pathLst>
              </a:custGeom>
              <a:solidFill>
                <a:schemeClr val="accent2"/>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dirty="0">
                  <a:solidFill>
                    <a:sysClr val="windowText" lastClr="000000"/>
                  </a:solidFill>
                </a:endParaRPr>
              </a:p>
            </p:txBody>
          </p:sp>
          <p:sp>
            <p:nvSpPr>
              <p:cNvPr id="165" name="Freeform 60"/>
              <p:cNvSpPr>
                <a:spLocks/>
              </p:cNvSpPr>
              <p:nvPr/>
            </p:nvSpPr>
            <p:spPr bwMode="auto">
              <a:xfrm>
                <a:off x="2328" y="2430"/>
                <a:ext cx="450" cy="115"/>
              </a:xfrm>
              <a:custGeom>
                <a:avLst/>
                <a:gdLst>
                  <a:gd name="T0" fmla="*/ 88 w 2699"/>
                  <a:gd name="T1" fmla="*/ 1 h 689"/>
                  <a:gd name="T2" fmla="*/ 170 w 2699"/>
                  <a:gd name="T3" fmla="*/ 39 h 689"/>
                  <a:gd name="T4" fmla="*/ 312 w 2699"/>
                  <a:gd name="T5" fmla="*/ 95 h 689"/>
                  <a:gd name="T6" fmla="*/ 491 w 2699"/>
                  <a:gd name="T7" fmla="*/ 149 h 689"/>
                  <a:gd name="T8" fmla="*/ 688 w 2699"/>
                  <a:gd name="T9" fmla="*/ 189 h 689"/>
                  <a:gd name="T10" fmla="*/ 898 w 2699"/>
                  <a:gd name="T11" fmla="*/ 221 h 689"/>
                  <a:gd name="T12" fmla="*/ 1120 w 2699"/>
                  <a:gd name="T13" fmla="*/ 239 h 689"/>
                  <a:gd name="T14" fmla="*/ 1350 w 2699"/>
                  <a:gd name="T15" fmla="*/ 245 h 689"/>
                  <a:gd name="T16" fmla="*/ 1580 w 2699"/>
                  <a:gd name="T17" fmla="*/ 239 h 689"/>
                  <a:gd name="T18" fmla="*/ 1802 w 2699"/>
                  <a:gd name="T19" fmla="*/ 221 h 689"/>
                  <a:gd name="T20" fmla="*/ 2012 w 2699"/>
                  <a:gd name="T21" fmla="*/ 189 h 689"/>
                  <a:gd name="T22" fmla="*/ 2208 w 2699"/>
                  <a:gd name="T23" fmla="*/ 149 h 689"/>
                  <a:gd name="T24" fmla="*/ 2387 w 2699"/>
                  <a:gd name="T25" fmla="*/ 95 h 689"/>
                  <a:gd name="T26" fmla="*/ 2530 w 2699"/>
                  <a:gd name="T27" fmla="*/ 39 h 689"/>
                  <a:gd name="T28" fmla="*/ 2613 w 2699"/>
                  <a:gd name="T29" fmla="*/ 1 h 689"/>
                  <a:gd name="T30" fmla="*/ 2648 w 2699"/>
                  <a:gd name="T31" fmla="*/ 3 h 689"/>
                  <a:gd name="T32" fmla="*/ 2679 w 2699"/>
                  <a:gd name="T33" fmla="*/ 21 h 689"/>
                  <a:gd name="T34" fmla="*/ 2696 w 2699"/>
                  <a:gd name="T35" fmla="*/ 52 h 689"/>
                  <a:gd name="T36" fmla="*/ 2699 w 2699"/>
                  <a:gd name="T37" fmla="*/ 224 h 689"/>
                  <a:gd name="T38" fmla="*/ 2685 w 2699"/>
                  <a:gd name="T39" fmla="*/ 293 h 689"/>
                  <a:gd name="T40" fmla="*/ 2642 w 2699"/>
                  <a:gd name="T41" fmla="*/ 358 h 689"/>
                  <a:gd name="T42" fmla="*/ 2574 w 2699"/>
                  <a:gd name="T43" fmla="*/ 420 h 689"/>
                  <a:gd name="T44" fmla="*/ 2482 w 2699"/>
                  <a:gd name="T45" fmla="*/ 477 h 689"/>
                  <a:gd name="T46" fmla="*/ 2368 w 2699"/>
                  <a:gd name="T47" fmla="*/ 529 h 689"/>
                  <a:gd name="T48" fmla="*/ 2235 w 2699"/>
                  <a:gd name="T49" fmla="*/ 575 h 689"/>
                  <a:gd name="T50" fmla="*/ 2085 w 2699"/>
                  <a:gd name="T51" fmla="*/ 615 h 689"/>
                  <a:gd name="T52" fmla="*/ 1919 w 2699"/>
                  <a:gd name="T53" fmla="*/ 646 h 689"/>
                  <a:gd name="T54" fmla="*/ 1740 w 2699"/>
                  <a:gd name="T55" fmla="*/ 669 h 689"/>
                  <a:gd name="T56" fmla="*/ 1549 w 2699"/>
                  <a:gd name="T57" fmla="*/ 684 h 689"/>
                  <a:gd name="T58" fmla="*/ 1350 w 2699"/>
                  <a:gd name="T59" fmla="*/ 689 h 689"/>
                  <a:gd name="T60" fmla="*/ 1151 w 2699"/>
                  <a:gd name="T61" fmla="*/ 684 h 689"/>
                  <a:gd name="T62" fmla="*/ 960 w 2699"/>
                  <a:gd name="T63" fmla="*/ 669 h 689"/>
                  <a:gd name="T64" fmla="*/ 781 w 2699"/>
                  <a:gd name="T65" fmla="*/ 646 h 689"/>
                  <a:gd name="T66" fmla="*/ 614 w 2699"/>
                  <a:gd name="T67" fmla="*/ 615 h 689"/>
                  <a:gd name="T68" fmla="*/ 464 w 2699"/>
                  <a:gd name="T69" fmla="*/ 575 h 689"/>
                  <a:gd name="T70" fmla="*/ 331 w 2699"/>
                  <a:gd name="T71" fmla="*/ 529 h 689"/>
                  <a:gd name="T72" fmla="*/ 217 w 2699"/>
                  <a:gd name="T73" fmla="*/ 477 h 689"/>
                  <a:gd name="T74" fmla="*/ 125 w 2699"/>
                  <a:gd name="T75" fmla="*/ 420 h 689"/>
                  <a:gd name="T76" fmla="*/ 57 w 2699"/>
                  <a:gd name="T77" fmla="*/ 358 h 689"/>
                  <a:gd name="T78" fmla="*/ 15 w 2699"/>
                  <a:gd name="T79" fmla="*/ 293 h 689"/>
                  <a:gd name="T80" fmla="*/ 0 w 2699"/>
                  <a:gd name="T81" fmla="*/ 224 h 689"/>
                  <a:gd name="T82" fmla="*/ 3 w 2699"/>
                  <a:gd name="T83" fmla="*/ 52 h 689"/>
                  <a:gd name="T84" fmla="*/ 21 w 2699"/>
                  <a:gd name="T85" fmla="*/ 21 h 689"/>
                  <a:gd name="T86" fmla="*/ 51 w 2699"/>
                  <a:gd name="T87" fmla="*/ 3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99" h="689">
                    <a:moveTo>
                      <a:pt x="69" y="0"/>
                    </a:moveTo>
                    <a:lnTo>
                      <a:pt x="88" y="1"/>
                    </a:lnTo>
                    <a:lnTo>
                      <a:pt x="106" y="7"/>
                    </a:lnTo>
                    <a:lnTo>
                      <a:pt x="170" y="39"/>
                    </a:lnTo>
                    <a:lnTo>
                      <a:pt x="239" y="68"/>
                    </a:lnTo>
                    <a:lnTo>
                      <a:pt x="312" y="95"/>
                    </a:lnTo>
                    <a:lnTo>
                      <a:pt x="399" y="123"/>
                    </a:lnTo>
                    <a:lnTo>
                      <a:pt x="491" y="149"/>
                    </a:lnTo>
                    <a:lnTo>
                      <a:pt x="587" y="171"/>
                    </a:lnTo>
                    <a:lnTo>
                      <a:pt x="688" y="189"/>
                    </a:lnTo>
                    <a:lnTo>
                      <a:pt x="791" y="206"/>
                    </a:lnTo>
                    <a:lnTo>
                      <a:pt x="898" y="221"/>
                    </a:lnTo>
                    <a:lnTo>
                      <a:pt x="1007" y="231"/>
                    </a:lnTo>
                    <a:lnTo>
                      <a:pt x="1120" y="239"/>
                    </a:lnTo>
                    <a:lnTo>
                      <a:pt x="1234" y="244"/>
                    </a:lnTo>
                    <a:lnTo>
                      <a:pt x="1350" y="245"/>
                    </a:lnTo>
                    <a:lnTo>
                      <a:pt x="1465" y="244"/>
                    </a:lnTo>
                    <a:lnTo>
                      <a:pt x="1580" y="239"/>
                    </a:lnTo>
                    <a:lnTo>
                      <a:pt x="1692" y="231"/>
                    </a:lnTo>
                    <a:lnTo>
                      <a:pt x="1802" y="221"/>
                    </a:lnTo>
                    <a:lnTo>
                      <a:pt x="1908" y="206"/>
                    </a:lnTo>
                    <a:lnTo>
                      <a:pt x="2012" y="189"/>
                    </a:lnTo>
                    <a:lnTo>
                      <a:pt x="2112" y="171"/>
                    </a:lnTo>
                    <a:lnTo>
                      <a:pt x="2208" y="149"/>
                    </a:lnTo>
                    <a:lnTo>
                      <a:pt x="2300" y="123"/>
                    </a:lnTo>
                    <a:lnTo>
                      <a:pt x="2387" y="95"/>
                    </a:lnTo>
                    <a:lnTo>
                      <a:pt x="2461" y="68"/>
                    </a:lnTo>
                    <a:lnTo>
                      <a:pt x="2530" y="39"/>
                    </a:lnTo>
                    <a:lnTo>
                      <a:pt x="2594" y="7"/>
                    </a:lnTo>
                    <a:lnTo>
                      <a:pt x="2613" y="1"/>
                    </a:lnTo>
                    <a:lnTo>
                      <a:pt x="2630" y="0"/>
                    </a:lnTo>
                    <a:lnTo>
                      <a:pt x="2648" y="3"/>
                    </a:lnTo>
                    <a:lnTo>
                      <a:pt x="2665" y="9"/>
                    </a:lnTo>
                    <a:lnTo>
                      <a:pt x="2679" y="21"/>
                    </a:lnTo>
                    <a:lnTo>
                      <a:pt x="2690" y="34"/>
                    </a:lnTo>
                    <a:lnTo>
                      <a:pt x="2696" y="52"/>
                    </a:lnTo>
                    <a:lnTo>
                      <a:pt x="2699" y="71"/>
                    </a:lnTo>
                    <a:lnTo>
                      <a:pt x="2699" y="224"/>
                    </a:lnTo>
                    <a:lnTo>
                      <a:pt x="2695" y="259"/>
                    </a:lnTo>
                    <a:lnTo>
                      <a:pt x="2685" y="293"/>
                    </a:lnTo>
                    <a:lnTo>
                      <a:pt x="2667" y="327"/>
                    </a:lnTo>
                    <a:lnTo>
                      <a:pt x="2642" y="358"/>
                    </a:lnTo>
                    <a:lnTo>
                      <a:pt x="2611" y="389"/>
                    </a:lnTo>
                    <a:lnTo>
                      <a:pt x="2574" y="420"/>
                    </a:lnTo>
                    <a:lnTo>
                      <a:pt x="2531" y="449"/>
                    </a:lnTo>
                    <a:lnTo>
                      <a:pt x="2482" y="477"/>
                    </a:lnTo>
                    <a:lnTo>
                      <a:pt x="2428" y="504"/>
                    </a:lnTo>
                    <a:lnTo>
                      <a:pt x="2368" y="529"/>
                    </a:lnTo>
                    <a:lnTo>
                      <a:pt x="2304" y="553"/>
                    </a:lnTo>
                    <a:lnTo>
                      <a:pt x="2235" y="575"/>
                    </a:lnTo>
                    <a:lnTo>
                      <a:pt x="2162" y="596"/>
                    </a:lnTo>
                    <a:lnTo>
                      <a:pt x="2085" y="615"/>
                    </a:lnTo>
                    <a:lnTo>
                      <a:pt x="2003" y="631"/>
                    </a:lnTo>
                    <a:lnTo>
                      <a:pt x="1919" y="646"/>
                    </a:lnTo>
                    <a:lnTo>
                      <a:pt x="1831" y="659"/>
                    </a:lnTo>
                    <a:lnTo>
                      <a:pt x="1740" y="669"/>
                    </a:lnTo>
                    <a:lnTo>
                      <a:pt x="1646" y="677"/>
                    </a:lnTo>
                    <a:lnTo>
                      <a:pt x="1549" y="684"/>
                    </a:lnTo>
                    <a:lnTo>
                      <a:pt x="1451" y="688"/>
                    </a:lnTo>
                    <a:lnTo>
                      <a:pt x="1350" y="689"/>
                    </a:lnTo>
                    <a:lnTo>
                      <a:pt x="1249" y="688"/>
                    </a:lnTo>
                    <a:lnTo>
                      <a:pt x="1151" y="684"/>
                    </a:lnTo>
                    <a:lnTo>
                      <a:pt x="1054" y="677"/>
                    </a:lnTo>
                    <a:lnTo>
                      <a:pt x="960" y="669"/>
                    </a:lnTo>
                    <a:lnTo>
                      <a:pt x="868" y="659"/>
                    </a:lnTo>
                    <a:lnTo>
                      <a:pt x="781" y="646"/>
                    </a:lnTo>
                    <a:lnTo>
                      <a:pt x="696" y="631"/>
                    </a:lnTo>
                    <a:lnTo>
                      <a:pt x="614" y="615"/>
                    </a:lnTo>
                    <a:lnTo>
                      <a:pt x="538" y="596"/>
                    </a:lnTo>
                    <a:lnTo>
                      <a:pt x="464" y="575"/>
                    </a:lnTo>
                    <a:lnTo>
                      <a:pt x="396" y="553"/>
                    </a:lnTo>
                    <a:lnTo>
                      <a:pt x="331" y="529"/>
                    </a:lnTo>
                    <a:lnTo>
                      <a:pt x="272" y="504"/>
                    </a:lnTo>
                    <a:lnTo>
                      <a:pt x="217" y="477"/>
                    </a:lnTo>
                    <a:lnTo>
                      <a:pt x="169" y="449"/>
                    </a:lnTo>
                    <a:lnTo>
                      <a:pt x="125" y="420"/>
                    </a:lnTo>
                    <a:lnTo>
                      <a:pt x="89" y="389"/>
                    </a:lnTo>
                    <a:lnTo>
                      <a:pt x="57" y="358"/>
                    </a:lnTo>
                    <a:lnTo>
                      <a:pt x="32" y="327"/>
                    </a:lnTo>
                    <a:lnTo>
                      <a:pt x="15" y="293"/>
                    </a:lnTo>
                    <a:lnTo>
                      <a:pt x="4" y="259"/>
                    </a:lnTo>
                    <a:lnTo>
                      <a:pt x="0" y="224"/>
                    </a:lnTo>
                    <a:lnTo>
                      <a:pt x="0" y="71"/>
                    </a:lnTo>
                    <a:lnTo>
                      <a:pt x="3" y="52"/>
                    </a:lnTo>
                    <a:lnTo>
                      <a:pt x="10" y="34"/>
                    </a:lnTo>
                    <a:lnTo>
                      <a:pt x="21" y="21"/>
                    </a:lnTo>
                    <a:lnTo>
                      <a:pt x="35" y="9"/>
                    </a:lnTo>
                    <a:lnTo>
                      <a:pt x="51" y="3"/>
                    </a:lnTo>
                    <a:lnTo>
                      <a:pt x="69" y="0"/>
                    </a:lnTo>
                    <a:close/>
                  </a:path>
                </a:pathLst>
              </a:custGeom>
              <a:solidFill>
                <a:schemeClr val="accent2"/>
              </a:solidFill>
              <a:ln w="0">
                <a:noFill/>
                <a:prstDash val="solid"/>
                <a:round/>
                <a:headEnd/>
                <a:tailEnd/>
              </a:ln>
            </p:spPr>
            <p:txBody>
              <a:bodyPr vert="horz" wrap="square" lIns="73114" tIns="36557" rIns="73114" bIns="36557" numCol="1" anchor="t" anchorCtr="0" compatLnSpc="1">
                <a:prstTxWarp prst="textNoShape">
                  <a:avLst/>
                </a:prstTxWarp>
              </a:bodyPr>
              <a:lstStyle/>
              <a:p>
                <a:pPr defTabSz="731082">
                  <a:defRPr/>
                </a:pPr>
                <a:endParaRPr lang="en-US" sz="1438" kern="0">
                  <a:solidFill>
                    <a:sysClr val="windowText" lastClr="000000"/>
                  </a:solidFill>
                </a:endParaRPr>
              </a:p>
            </p:txBody>
          </p:sp>
        </p:grpSp>
        <p:sp>
          <p:nvSpPr>
            <p:cNvPr id="205" name="Rounded Rectangle 204"/>
            <p:cNvSpPr/>
            <p:nvPr/>
          </p:nvSpPr>
          <p:spPr>
            <a:xfrm>
              <a:off x="5876162" y="1466481"/>
              <a:ext cx="5794072" cy="4367509"/>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731082">
                <a:defRPr/>
              </a:pPr>
              <a:endParaRPr lang="en-US" sz="1438" kern="0" dirty="0">
                <a:solidFill>
                  <a:prstClr val="black"/>
                </a:solidFill>
                <a:cs typeface="Arial"/>
              </a:endParaRPr>
            </a:p>
          </p:txBody>
        </p:sp>
        <p:pic>
          <p:nvPicPr>
            <p:cNvPr id="206" name="Picture 4" descr="http://cdn.wccftech.com/wp-content/uploads/2016/05/Azure_.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96260" y="5891496"/>
              <a:ext cx="953873" cy="545230"/>
            </a:xfrm>
            <a:prstGeom prst="rect">
              <a:avLst/>
            </a:prstGeom>
            <a:noFill/>
            <a:extLst>
              <a:ext uri="{909E8E84-426E-40DD-AFC4-6F175D3DCCD1}">
                <a14:hiddenFill xmlns:a14="http://schemas.microsoft.com/office/drawing/2010/main">
                  <a:solidFill>
                    <a:srgbClr val="FFFFFF"/>
                  </a:solidFill>
                </a14:hiddenFill>
              </a:ext>
            </a:extLst>
          </p:spPr>
        </p:pic>
        <p:sp>
          <p:nvSpPr>
            <p:cNvPr id="208" name="Rounded Rectangle 207"/>
            <p:cNvSpPr/>
            <p:nvPr/>
          </p:nvSpPr>
          <p:spPr>
            <a:xfrm>
              <a:off x="6280112" y="1758052"/>
              <a:ext cx="4992365" cy="3675925"/>
            </a:xfrm>
            <a:prstGeom prst="roundRect">
              <a:avLst>
                <a:gd name="adj" fmla="val 9818"/>
              </a:avLst>
            </a:prstGeom>
            <a:noFill/>
            <a:ln w="19050">
              <a:solidFill>
                <a:schemeClr val="accent1"/>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defTabSz="731082">
                <a:defRPr/>
              </a:pPr>
              <a:endParaRPr lang="en-US" sz="1438" kern="0" dirty="0">
                <a:solidFill>
                  <a:prstClr val="black"/>
                </a:solidFill>
                <a:cs typeface="Helvetica Neue"/>
              </a:endParaRPr>
            </a:p>
          </p:txBody>
        </p:sp>
        <p:sp>
          <p:nvSpPr>
            <p:cNvPr id="209" name="TextBox 35"/>
            <p:cNvSpPr txBox="1">
              <a:spLocks noChangeArrowheads="1"/>
            </p:cNvSpPr>
            <p:nvPr/>
          </p:nvSpPr>
          <p:spPr bwMode="auto">
            <a:xfrm>
              <a:off x="7922276" y="5574229"/>
              <a:ext cx="1701842" cy="291017"/>
            </a:xfrm>
            <a:prstGeom prst="rect">
              <a:avLst/>
            </a:prstGeom>
            <a:noFill/>
            <a:ln w="9525">
              <a:noFill/>
              <a:miter lim="800000"/>
              <a:headEnd/>
              <a:tailEnd/>
            </a:ln>
          </p:spPr>
          <p:txBody>
            <a:bodyPr wrap="square">
              <a:spAutoFit/>
            </a:bodyPr>
            <a:lstStyle/>
            <a:p>
              <a:pPr algn="ctr" defTabSz="731082">
                <a:lnSpc>
                  <a:spcPct val="95000"/>
                </a:lnSpc>
                <a:spcBef>
                  <a:spcPts val="320"/>
                </a:spcBef>
                <a:spcAft>
                  <a:spcPts val="160"/>
                </a:spcAft>
                <a:defRPr/>
              </a:pPr>
              <a:r>
                <a:rPr lang="en-US" sz="960" kern="0" dirty="0">
                  <a:solidFill>
                    <a:sysClr val="windowText" lastClr="000000"/>
                  </a:solidFill>
                </a:rPr>
                <a:t>Virtual Network</a:t>
              </a:r>
            </a:p>
          </p:txBody>
        </p:sp>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4729" y="1197492"/>
              <a:ext cx="547587" cy="547587"/>
            </a:xfrm>
            <a:prstGeom prst="rect">
              <a:avLst/>
            </a:prstGeom>
          </p:spPr>
        </p:pic>
      </p:grpSp>
      <p:sp>
        <p:nvSpPr>
          <p:cNvPr id="5" name="Footer Placeholder 4">
            <a:extLst>
              <a:ext uri="{FF2B5EF4-FFF2-40B4-BE49-F238E27FC236}">
                <a16:creationId xmlns:a16="http://schemas.microsoft.com/office/drawing/2014/main" id="{7E47AEA5-F49D-45E1-A57C-F1C25FB0B9F6}"/>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7" name="Slide Number Placeholder 6">
            <a:extLst>
              <a:ext uri="{FF2B5EF4-FFF2-40B4-BE49-F238E27FC236}">
                <a16:creationId xmlns:a16="http://schemas.microsoft.com/office/drawing/2014/main" id="{B3C0B287-B142-4CA3-9195-F8835FDD1D96}"/>
              </a:ext>
            </a:extLst>
          </p:cNvPr>
          <p:cNvSpPr>
            <a:spLocks noGrp="1"/>
          </p:cNvSpPr>
          <p:nvPr>
            <p:ph type="sldNum" sz="quarter" idx="4"/>
          </p:nvPr>
        </p:nvSpPr>
        <p:spPr/>
        <p:txBody>
          <a:bodyPr/>
          <a:lstStyle/>
          <a:p>
            <a:fld id="{92978B7E-5EBE-134C-B481-E4E8CA36F800}" type="slidenum">
              <a:rPr lang="en-US" smtClean="0"/>
              <a:pPr/>
              <a:t>8</a:t>
            </a:fld>
            <a:endParaRPr lang="en-US" dirty="0"/>
          </a:p>
        </p:txBody>
      </p:sp>
    </p:spTree>
    <p:extLst>
      <p:ext uri="{BB962C8B-B14F-4D97-AF65-F5344CB8AC3E}">
        <p14:creationId xmlns:p14="http://schemas.microsoft.com/office/powerpoint/2010/main" val="366784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FD4B1-D740-4352-9C1F-7281CEE5CF32}"/>
              </a:ext>
            </a:extLst>
          </p:cNvPr>
          <p:cNvSpPr>
            <a:spLocks noGrp="1"/>
          </p:cNvSpPr>
          <p:nvPr>
            <p:ph type="title"/>
          </p:nvPr>
        </p:nvSpPr>
        <p:spPr/>
        <p:txBody>
          <a:bodyPr/>
          <a:lstStyle/>
          <a:p>
            <a:r>
              <a:rPr lang="en-US" dirty="0"/>
              <a:t>Usage </a:t>
            </a:r>
            <a:r>
              <a:rPr lang="en-US" dirty="0">
                <a:solidFill>
                  <a:srgbClr val="0067C5"/>
                </a:solidFill>
              </a:rPr>
              <a:t>Example</a:t>
            </a:r>
            <a:r>
              <a:rPr lang="en-US" dirty="0"/>
              <a:t>: Disaster </a:t>
            </a:r>
            <a:r>
              <a:rPr lang="en-US" dirty="0">
                <a:solidFill>
                  <a:srgbClr val="0067C5"/>
                </a:solidFill>
              </a:rPr>
              <a:t>Recovery</a:t>
            </a:r>
            <a:endParaRPr lang="en-US" dirty="0">
              <a:solidFill>
                <a:srgbClr val="0067C5"/>
              </a:solidFill>
              <a:latin typeface="Arial"/>
            </a:endParaRPr>
          </a:p>
        </p:txBody>
      </p:sp>
      <p:sp>
        <p:nvSpPr>
          <p:cNvPr id="3" name="Text Placeholder 2">
            <a:extLst>
              <a:ext uri="{FF2B5EF4-FFF2-40B4-BE49-F238E27FC236}">
                <a16:creationId xmlns:a16="http://schemas.microsoft.com/office/drawing/2014/main" id="{CDB43646-A1B0-4E16-AA86-946907734585}"/>
              </a:ext>
            </a:extLst>
          </p:cNvPr>
          <p:cNvSpPr>
            <a:spLocks noGrp="1"/>
          </p:cNvSpPr>
          <p:nvPr>
            <p:ph type="body" idx="10"/>
          </p:nvPr>
        </p:nvSpPr>
        <p:spPr/>
        <p:txBody>
          <a:bodyPr/>
          <a:lstStyle/>
          <a:p>
            <a:r>
              <a:rPr lang="en-US" dirty="0"/>
              <a:t>Using SnapMirror software to protect on-premises data in the cloud for disaster recovery</a:t>
            </a:r>
          </a:p>
        </p:txBody>
      </p:sp>
      <p:sp>
        <p:nvSpPr>
          <p:cNvPr id="4" name="Slide Number Placeholder 3">
            <a:extLst>
              <a:ext uri="{FF2B5EF4-FFF2-40B4-BE49-F238E27FC236}">
                <a16:creationId xmlns:a16="http://schemas.microsoft.com/office/drawing/2014/main" id="{6D6535CE-2963-4886-B725-2EE2D85C8A4D}"/>
              </a:ext>
            </a:extLst>
          </p:cNvPr>
          <p:cNvSpPr>
            <a:spLocks noGrp="1"/>
          </p:cNvSpPr>
          <p:nvPr>
            <p:ph type="sldNum" sz="quarter" idx="4"/>
          </p:nvPr>
        </p:nvSpPr>
        <p:spPr>
          <a:xfrm>
            <a:off x="8889543" y="5218128"/>
            <a:ext cx="671050" cy="171015"/>
          </a:xfrm>
        </p:spPr>
        <p:txBody>
          <a:bodyPr/>
          <a:lstStyle/>
          <a:p>
            <a:fld id="{92978B7E-5EBE-134C-B481-E4E8CA36F800}" type="slidenum">
              <a:rPr lang="en-US" smtClean="0"/>
              <a:pPr/>
              <a:t>9</a:t>
            </a:fld>
            <a:endParaRPr lang="en-US" dirty="0"/>
          </a:p>
        </p:txBody>
      </p:sp>
      <p:sp>
        <p:nvSpPr>
          <p:cNvPr id="5" name="Text Placeholder 4">
            <a:extLst>
              <a:ext uri="{FF2B5EF4-FFF2-40B4-BE49-F238E27FC236}">
                <a16:creationId xmlns:a16="http://schemas.microsoft.com/office/drawing/2014/main" id="{154E4676-61E7-4BD7-97EC-95C3B4E34B2F}"/>
              </a:ext>
            </a:extLst>
          </p:cNvPr>
          <p:cNvSpPr>
            <a:spLocks noGrp="1"/>
          </p:cNvSpPr>
          <p:nvPr>
            <p:ph type="body" sz="quarter" idx="16"/>
          </p:nvPr>
        </p:nvSpPr>
        <p:spPr/>
        <p:txBody>
          <a:bodyPr/>
          <a:lstStyle/>
          <a:p>
            <a:endParaRPr lang="en-US" dirty="0"/>
          </a:p>
        </p:txBody>
      </p:sp>
      <p:sp>
        <p:nvSpPr>
          <p:cNvPr id="6" name="Footer Placeholder 5">
            <a:extLst>
              <a:ext uri="{FF2B5EF4-FFF2-40B4-BE49-F238E27FC236}">
                <a16:creationId xmlns:a16="http://schemas.microsoft.com/office/drawing/2014/main" id="{194EB7F8-E621-4F62-89DB-A080F02D860C}"/>
              </a:ext>
            </a:extLst>
          </p:cNvPr>
          <p:cNvSpPr>
            <a:spLocks noGrp="1"/>
          </p:cNvSpPr>
          <p:nvPr>
            <p:ph type="ftr" sz="quarter" idx="3"/>
          </p:nvPr>
        </p:nvSpPr>
        <p:spPr/>
        <p:txBody>
          <a:bodyPr/>
          <a:lstStyle/>
          <a:p>
            <a:pPr>
              <a:defRPr/>
            </a:pPr>
            <a:r>
              <a:rPr lang="en-US"/>
              <a:t>© 2019 NetApp, Inc. All rights reserved. </a:t>
            </a:r>
            <a:endParaRPr lang="en-US" dirty="0"/>
          </a:p>
        </p:txBody>
      </p:sp>
      <p:sp>
        <p:nvSpPr>
          <p:cNvPr id="9" name="Rounded Rectangle 5">
            <a:extLst>
              <a:ext uri="{FF2B5EF4-FFF2-40B4-BE49-F238E27FC236}">
                <a16:creationId xmlns:a16="http://schemas.microsoft.com/office/drawing/2014/main" id="{215E786C-12E5-470A-AC1A-AE7857CBED78}"/>
              </a:ext>
            </a:extLst>
          </p:cNvPr>
          <p:cNvSpPr/>
          <p:nvPr/>
        </p:nvSpPr>
        <p:spPr bwMode="auto">
          <a:xfrm>
            <a:off x="1063135" y="3582317"/>
            <a:ext cx="2109878" cy="1495664"/>
          </a:xfrm>
          <a:prstGeom prst="rect">
            <a:avLst/>
          </a:prstGeom>
          <a:solidFill>
            <a:schemeClr val="bg2">
              <a:lumMod val="20000"/>
              <a:lumOff val="80000"/>
            </a:schemeClr>
          </a:solidFill>
          <a:ln w="25400" cap="flat" cmpd="sng" algn="ctr">
            <a:solidFill>
              <a:schemeClr val="accent1"/>
            </a:solidFill>
            <a:prstDash val="solid"/>
            <a:round/>
            <a:headEnd type="none" w="med" len="med"/>
            <a:tailEnd type="none" w="med" len="med"/>
          </a:ln>
          <a:effectLst/>
        </p:spPr>
        <p:txBody>
          <a:bodyPr vert="horz" wrap="none" lIns="73152" tIns="36576" rIns="73152" bIns="36576" numCol="1" rtlCol="0" anchor="ctr" anchorCtr="0" compatLnSpc="1">
            <a:prstTxWarp prst="textNoShape">
              <a:avLst/>
            </a:prstTxWarp>
          </a:bodyPr>
          <a:lstStyle/>
          <a:p>
            <a:pPr algn="ctr" fontAlgn="base">
              <a:spcBef>
                <a:spcPct val="0"/>
              </a:spcBef>
              <a:spcAft>
                <a:spcPct val="0"/>
              </a:spcAft>
              <a:buClr>
                <a:schemeClr val="accent2"/>
              </a:buClr>
            </a:pPr>
            <a:endParaRPr lang="en-US" sz="1440" dirty="0">
              <a:solidFill>
                <a:schemeClr val="bg1"/>
              </a:solidFill>
              <a:latin typeface="Arial" charset="0"/>
            </a:endParaRPr>
          </a:p>
        </p:txBody>
      </p:sp>
      <p:sp>
        <p:nvSpPr>
          <p:cNvPr id="15" name="TextBox 14">
            <a:extLst>
              <a:ext uri="{FF2B5EF4-FFF2-40B4-BE49-F238E27FC236}">
                <a16:creationId xmlns:a16="http://schemas.microsoft.com/office/drawing/2014/main" id="{960F6DBF-74EF-4378-85F1-6ED6A3AE7510}"/>
              </a:ext>
            </a:extLst>
          </p:cNvPr>
          <p:cNvSpPr txBox="1"/>
          <p:nvPr/>
        </p:nvSpPr>
        <p:spPr>
          <a:xfrm>
            <a:off x="3380400" y="4511894"/>
            <a:ext cx="1041770" cy="437043"/>
          </a:xfrm>
          <a:prstGeom prst="rect">
            <a:avLst/>
          </a:prstGeom>
          <a:noFill/>
        </p:spPr>
        <p:txBody>
          <a:bodyPr wrap="square" rtlCol="0">
            <a:spAutoFit/>
          </a:bodyPr>
          <a:lstStyle/>
          <a:p>
            <a:pPr algn="ctr">
              <a:buClr>
                <a:schemeClr val="accent2"/>
              </a:buClr>
            </a:pPr>
            <a:r>
              <a:rPr lang="en-US" sz="1120" b="1" dirty="0"/>
              <a:t>SnapMirror</a:t>
            </a:r>
            <a:br>
              <a:rPr lang="en-US" sz="1120" b="1" dirty="0"/>
            </a:br>
            <a:r>
              <a:rPr lang="en-US" sz="1120" b="1" dirty="0"/>
              <a:t>Software</a:t>
            </a:r>
          </a:p>
        </p:txBody>
      </p:sp>
      <p:pic>
        <p:nvPicPr>
          <p:cNvPr id="37" name="Picture 36">
            <a:extLst>
              <a:ext uri="{FF2B5EF4-FFF2-40B4-BE49-F238E27FC236}">
                <a16:creationId xmlns:a16="http://schemas.microsoft.com/office/drawing/2014/main" id="{B8E03FC4-BF88-4F9B-B6AF-8CAAF936CF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1560" y="4249391"/>
            <a:ext cx="1371600" cy="495300"/>
          </a:xfrm>
          <a:prstGeom prst="rect">
            <a:avLst/>
          </a:prstGeom>
        </p:spPr>
      </p:pic>
      <p:sp>
        <p:nvSpPr>
          <p:cNvPr id="38" name="Multiply 38">
            <a:extLst>
              <a:ext uri="{FF2B5EF4-FFF2-40B4-BE49-F238E27FC236}">
                <a16:creationId xmlns:a16="http://schemas.microsoft.com/office/drawing/2014/main" id="{D42BFA16-BBE0-419C-89DD-2106CFE25AFF}"/>
              </a:ext>
            </a:extLst>
          </p:cNvPr>
          <p:cNvSpPr/>
          <p:nvPr/>
        </p:nvSpPr>
        <p:spPr bwMode="auto">
          <a:xfrm>
            <a:off x="826387" y="3700961"/>
            <a:ext cx="2545711" cy="1592159"/>
          </a:xfrm>
          <a:prstGeom prst="mathMultiply">
            <a:avLst>
              <a:gd name="adj1" fmla="val 5476"/>
            </a:avLst>
          </a:prstGeom>
          <a:solidFill>
            <a:srgbClr val="C8102E"/>
          </a:solidFill>
          <a:ln w="9525" cap="flat" cmpd="sng" algn="ctr">
            <a:noFill/>
            <a:prstDash val="solid"/>
            <a:round/>
            <a:headEnd type="none" w="med" len="med"/>
            <a:tailEnd type="none" w="med" len="med"/>
          </a:ln>
          <a:effectLst/>
        </p:spPr>
        <p:txBody>
          <a:bodyPr vert="horz" wrap="none" lIns="73152" tIns="36576" rIns="73152" bIns="36576" numCol="1" rtlCol="0" anchor="ctr" anchorCtr="0" compatLnSpc="1">
            <a:prstTxWarp prst="textNoShape">
              <a:avLst/>
            </a:prstTxWarp>
          </a:bodyPr>
          <a:lstStyle/>
          <a:p>
            <a:pPr algn="ctr" fontAlgn="base">
              <a:spcBef>
                <a:spcPct val="0"/>
              </a:spcBef>
              <a:spcAft>
                <a:spcPct val="0"/>
              </a:spcAft>
              <a:buClr>
                <a:schemeClr val="accent2"/>
              </a:buClr>
            </a:pPr>
            <a:endParaRPr lang="en-US" sz="1440" dirty="0">
              <a:latin typeface="Arial" charset="0"/>
            </a:endParaRPr>
          </a:p>
        </p:txBody>
      </p:sp>
      <p:grpSp>
        <p:nvGrpSpPr>
          <p:cNvPr id="67" name="Group 66">
            <a:extLst>
              <a:ext uri="{FF2B5EF4-FFF2-40B4-BE49-F238E27FC236}">
                <a16:creationId xmlns:a16="http://schemas.microsoft.com/office/drawing/2014/main" id="{6885AFEE-6A48-1349-9BB2-1D3EF6F380BA}"/>
              </a:ext>
            </a:extLst>
          </p:cNvPr>
          <p:cNvGrpSpPr/>
          <p:nvPr/>
        </p:nvGrpSpPr>
        <p:grpSpPr>
          <a:xfrm>
            <a:off x="3859474" y="1284332"/>
            <a:ext cx="5276124" cy="3879983"/>
            <a:chOff x="6251481" y="-946084"/>
            <a:chExt cx="5276124" cy="3879983"/>
          </a:xfrm>
        </p:grpSpPr>
        <p:sp>
          <p:nvSpPr>
            <p:cNvPr id="39" name="Freeform: Shape 80">
              <a:extLst>
                <a:ext uri="{FF2B5EF4-FFF2-40B4-BE49-F238E27FC236}">
                  <a16:creationId xmlns:a16="http://schemas.microsoft.com/office/drawing/2014/main" id="{E1F39E32-91A0-4A47-BAE6-390BE4092A94}"/>
                </a:ext>
              </a:extLst>
            </p:cNvPr>
            <p:cNvSpPr/>
            <p:nvPr/>
          </p:nvSpPr>
          <p:spPr>
            <a:xfrm>
              <a:off x="6251481" y="-946084"/>
              <a:ext cx="5276124" cy="3525464"/>
            </a:xfrm>
            <a:custGeom>
              <a:avLst/>
              <a:gdLst>
                <a:gd name="connsiteX0" fmla="*/ 3358229 w 4162425"/>
                <a:gd name="connsiteY0" fmla="*/ 1053179 h 2781300"/>
                <a:gd name="connsiteX1" fmla="*/ 2085308 w 4162425"/>
                <a:gd name="connsiteY1" fmla="*/ 7144 h 2781300"/>
                <a:gd name="connsiteX2" fmla="*/ 933641 w 4162425"/>
                <a:gd name="connsiteY2" fmla="*/ 706755 h 2781300"/>
                <a:gd name="connsiteX3" fmla="*/ 7144 w 4162425"/>
                <a:gd name="connsiteY3" fmla="*/ 1738884 h 2781300"/>
                <a:gd name="connsiteX4" fmla="*/ 1046226 w 4162425"/>
                <a:gd name="connsiteY4" fmla="*/ 2777966 h 2781300"/>
                <a:gd name="connsiteX5" fmla="*/ 3297555 w 4162425"/>
                <a:gd name="connsiteY5" fmla="*/ 2777966 h 2781300"/>
                <a:gd name="connsiteX6" fmla="*/ 4163473 w 4162425"/>
                <a:gd name="connsiteY6" fmla="*/ 1912049 h 2781300"/>
                <a:gd name="connsiteX7" fmla="*/ 3358229 w 4162425"/>
                <a:gd name="connsiteY7" fmla="*/ 1053179 h 278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2425" h="2781300">
                  <a:moveTo>
                    <a:pt x="3358229" y="1053179"/>
                  </a:moveTo>
                  <a:cubicBezTo>
                    <a:pt x="3240405" y="455676"/>
                    <a:pt x="2715673" y="7144"/>
                    <a:pt x="2085308" y="7144"/>
                  </a:cubicBezTo>
                  <a:cubicBezTo>
                    <a:pt x="1584865" y="7144"/>
                    <a:pt x="1150144" y="291179"/>
                    <a:pt x="933641" y="706755"/>
                  </a:cubicBezTo>
                  <a:cubicBezTo>
                    <a:pt x="412337" y="762190"/>
                    <a:pt x="7144" y="1203770"/>
                    <a:pt x="7144" y="1738884"/>
                  </a:cubicBezTo>
                  <a:cubicBezTo>
                    <a:pt x="7144" y="2312099"/>
                    <a:pt x="473012" y="2777966"/>
                    <a:pt x="1046226" y="2777966"/>
                  </a:cubicBezTo>
                  <a:lnTo>
                    <a:pt x="3297555" y="2777966"/>
                  </a:lnTo>
                  <a:cubicBezTo>
                    <a:pt x="3775520" y="2777966"/>
                    <a:pt x="4163473" y="2390013"/>
                    <a:pt x="4163473" y="1912049"/>
                  </a:cubicBezTo>
                  <a:cubicBezTo>
                    <a:pt x="4163473" y="1454944"/>
                    <a:pt x="3808476" y="1084326"/>
                    <a:pt x="3358229" y="1053179"/>
                  </a:cubicBezTo>
                  <a:close/>
                </a:path>
              </a:pathLst>
            </a:custGeom>
            <a:solidFill>
              <a:schemeClr val="bg2">
                <a:lumMod val="60000"/>
                <a:lumOff val="40000"/>
              </a:schemeClr>
            </a:solidFill>
            <a:ln w="952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44E9C676-5513-5F48-BB1F-14107BB7C4CE}"/>
                </a:ext>
              </a:extLst>
            </p:cNvPr>
            <p:cNvGrpSpPr/>
            <p:nvPr/>
          </p:nvGrpSpPr>
          <p:grpSpPr>
            <a:xfrm>
              <a:off x="7606251" y="68999"/>
              <a:ext cx="2370519" cy="2864900"/>
              <a:chOff x="7606251" y="-754532"/>
              <a:chExt cx="2370519" cy="2864900"/>
            </a:xfrm>
          </p:grpSpPr>
          <p:sp>
            <p:nvSpPr>
              <p:cNvPr id="40" name="Freeform: Shape 16">
                <a:extLst>
                  <a:ext uri="{FF2B5EF4-FFF2-40B4-BE49-F238E27FC236}">
                    <a16:creationId xmlns:a16="http://schemas.microsoft.com/office/drawing/2014/main" id="{B982FFE4-2E63-354B-9D94-EBC2C54ED1CE}"/>
                  </a:ext>
                </a:extLst>
              </p:cNvPr>
              <p:cNvSpPr/>
              <p:nvPr/>
            </p:nvSpPr>
            <p:spPr>
              <a:xfrm>
                <a:off x="9251141" y="497518"/>
                <a:ext cx="725629" cy="480247"/>
              </a:xfrm>
              <a:prstGeom prst="can">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latin typeface="Arial" panose="020B0604020202020204" pitchFamily="34" charset="0"/>
                    <a:cs typeface="Arial" panose="020B0604020202020204" pitchFamily="34" charset="0"/>
                  </a:rPr>
                  <a:t>CIFS</a:t>
                </a:r>
              </a:p>
            </p:txBody>
          </p:sp>
          <p:sp>
            <p:nvSpPr>
              <p:cNvPr id="41" name="Freeform: Shape 19">
                <a:extLst>
                  <a:ext uri="{FF2B5EF4-FFF2-40B4-BE49-F238E27FC236}">
                    <a16:creationId xmlns:a16="http://schemas.microsoft.com/office/drawing/2014/main" id="{C1CC41D0-5F70-5C49-8E2A-A80904E1475C}"/>
                  </a:ext>
                </a:extLst>
              </p:cNvPr>
              <p:cNvSpPr/>
              <p:nvPr/>
            </p:nvSpPr>
            <p:spPr>
              <a:xfrm>
                <a:off x="7606251" y="497518"/>
                <a:ext cx="725629" cy="480247"/>
              </a:xfrm>
              <a:prstGeom prst="can">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latin typeface="Arial" panose="020B0604020202020204" pitchFamily="34" charset="0"/>
                    <a:cs typeface="Arial" panose="020B0604020202020204" pitchFamily="34" charset="0"/>
                  </a:rPr>
                  <a:t>NFS</a:t>
                </a:r>
              </a:p>
            </p:txBody>
          </p:sp>
          <p:sp>
            <p:nvSpPr>
              <p:cNvPr id="42" name="Freeform: Shape 22">
                <a:extLst>
                  <a:ext uri="{FF2B5EF4-FFF2-40B4-BE49-F238E27FC236}">
                    <a16:creationId xmlns:a16="http://schemas.microsoft.com/office/drawing/2014/main" id="{891A1A17-92EC-264A-B9AD-5734BCD3C33E}"/>
                  </a:ext>
                </a:extLst>
              </p:cNvPr>
              <p:cNvSpPr/>
              <p:nvPr/>
            </p:nvSpPr>
            <p:spPr>
              <a:xfrm>
                <a:off x="8429974" y="497518"/>
                <a:ext cx="725629" cy="480247"/>
              </a:xfrm>
              <a:prstGeom prst="can">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latin typeface="Arial" panose="020B0604020202020204" pitchFamily="34" charset="0"/>
                    <a:cs typeface="Arial" panose="020B0604020202020204" pitchFamily="34" charset="0"/>
                  </a:rPr>
                  <a:t>iSCSI</a:t>
                </a:r>
              </a:p>
            </p:txBody>
          </p:sp>
          <p:pic>
            <p:nvPicPr>
              <p:cNvPr id="43" name="image254.png">
                <a:extLst>
                  <a:ext uri="{FF2B5EF4-FFF2-40B4-BE49-F238E27FC236}">
                    <a16:creationId xmlns:a16="http://schemas.microsoft.com/office/drawing/2014/main" id="{9268B432-C036-4545-9A34-B17FBE041BBA}"/>
                  </a:ext>
                </a:extLst>
              </p:cNvPr>
              <p:cNvPicPr/>
              <p:nvPr/>
            </p:nvPicPr>
            <p:blipFill>
              <a:blip r:embed="rId4">
                <a:extLst/>
              </a:blip>
              <a:stretch>
                <a:fillRect/>
              </a:stretch>
            </p:blipFill>
            <p:spPr>
              <a:xfrm>
                <a:off x="9311184" y="-754532"/>
                <a:ext cx="605543" cy="909658"/>
              </a:xfrm>
              <a:prstGeom prst="rect">
                <a:avLst/>
              </a:prstGeom>
              <a:ln w="12700">
                <a:miter lim="400000"/>
              </a:ln>
            </p:spPr>
          </p:pic>
          <p:grpSp>
            <p:nvGrpSpPr>
              <p:cNvPr id="44" name="Group 43">
                <a:extLst>
                  <a:ext uri="{FF2B5EF4-FFF2-40B4-BE49-F238E27FC236}">
                    <a16:creationId xmlns:a16="http://schemas.microsoft.com/office/drawing/2014/main" id="{6A41D228-052F-0443-B389-5990821BFC13}"/>
                  </a:ext>
                </a:extLst>
              </p:cNvPr>
              <p:cNvGrpSpPr/>
              <p:nvPr/>
            </p:nvGrpSpPr>
            <p:grpSpPr>
              <a:xfrm>
                <a:off x="8490005" y="-754532"/>
                <a:ext cx="605566" cy="909690"/>
                <a:chOff x="7282180" y="1187380"/>
                <a:chExt cx="685830" cy="1030264"/>
              </a:xfrm>
            </p:grpSpPr>
            <p:pic>
              <p:nvPicPr>
                <p:cNvPr id="45" name="image271.png" descr="Stack.png">
                  <a:extLst>
                    <a:ext uri="{FF2B5EF4-FFF2-40B4-BE49-F238E27FC236}">
                      <a16:creationId xmlns:a16="http://schemas.microsoft.com/office/drawing/2014/main" id="{5FEEEE9A-AA1F-CF4C-AE21-CE844224BA3C}"/>
                    </a:ext>
                  </a:extLst>
                </p:cNvPr>
                <p:cNvPicPr/>
                <p:nvPr/>
              </p:nvPicPr>
              <p:blipFill>
                <a:blip r:embed="rId5">
                  <a:extLst/>
                </a:blip>
                <a:stretch>
                  <a:fillRect/>
                </a:stretch>
              </p:blipFill>
              <p:spPr>
                <a:xfrm>
                  <a:off x="7282180" y="1187380"/>
                  <a:ext cx="685830" cy="1030264"/>
                </a:xfrm>
                <a:prstGeom prst="rect">
                  <a:avLst/>
                </a:prstGeom>
                <a:ln w="12700">
                  <a:miter lim="400000"/>
                </a:ln>
              </p:spPr>
            </p:pic>
            <p:pic>
              <p:nvPicPr>
                <p:cNvPr id="46" name="image265.png" descr="OS-Linux.png">
                  <a:extLst>
                    <a:ext uri="{FF2B5EF4-FFF2-40B4-BE49-F238E27FC236}">
                      <a16:creationId xmlns:a16="http://schemas.microsoft.com/office/drawing/2014/main" id="{1994074F-81A7-0A4E-AC9E-18DDA5CCAE59}"/>
                    </a:ext>
                  </a:extLst>
                </p:cNvPr>
                <p:cNvPicPr/>
                <p:nvPr/>
              </p:nvPicPr>
              <p:blipFill>
                <a:blip r:embed="rId6">
                  <a:extLst/>
                </a:blip>
                <a:stretch>
                  <a:fillRect/>
                </a:stretch>
              </p:blipFill>
              <p:spPr>
                <a:xfrm>
                  <a:off x="7347713" y="1749068"/>
                  <a:ext cx="554764" cy="408454"/>
                </a:xfrm>
                <a:prstGeom prst="rect">
                  <a:avLst/>
                </a:prstGeom>
                <a:ln w="12700">
                  <a:miter lim="400000"/>
                </a:ln>
              </p:spPr>
            </p:pic>
            <p:pic>
              <p:nvPicPr>
                <p:cNvPr id="47" name="image42.png" descr="Application.png">
                  <a:extLst>
                    <a:ext uri="{FF2B5EF4-FFF2-40B4-BE49-F238E27FC236}">
                      <a16:creationId xmlns:a16="http://schemas.microsoft.com/office/drawing/2014/main" id="{0A732E63-9CF0-C24D-9275-806A26BE712B}"/>
                    </a:ext>
                  </a:extLst>
                </p:cNvPr>
                <p:cNvPicPr/>
                <p:nvPr/>
              </p:nvPicPr>
              <p:blipFill>
                <a:blip r:embed="rId7">
                  <a:extLst/>
                </a:blip>
                <a:stretch>
                  <a:fillRect/>
                </a:stretch>
              </p:blipFill>
              <p:spPr>
                <a:xfrm>
                  <a:off x="7347713" y="1247868"/>
                  <a:ext cx="554764" cy="408453"/>
                </a:xfrm>
                <a:prstGeom prst="rect">
                  <a:avLst/>
                </a:prstGeom>
                <a:ln w="12700">
                  <a:miter lim="400000"/>
                </a:ln>
              </p:spPr>
            </p:pic>
          </p:grpSp>
          <p:grpSp>
            <p:nvGrpSpPr>
              <p:cNvPr id="48" name="Group 47">
                <a:extLst>
                  <a:ext uri="{FF2B5EF4-FFF2-40B4-BE49-F238E27FC236}">
                    <a16:creationId xmlns:a16="http://schemas.microsoft.com/office/drawing/2014/main" id="{78B330D3-CB32-2244-B50D-C610B20FC569}"/>
                  </a:ext>
                </a:extLst>
              </p:cNvPr>
              <p:cNvGrpSpPr/>
              <p:nvPr/>
            </p:nvGrpSpPr>
            <p:grpSpPr>
              <a:xfrm>
                <a:off x="7666282" y="-754532"/>
                <a:ext cx="605566" cy="909690"/>
                <a:chOff x="7282180" y="1187380"/>
                <a:chExt cx="685830" cy="1030264"/>
              </a:xfrm>
            </p:grpSpPr>
            <p:pic>
              <p:nvPicPr>
                <p:cNvPr id="49" name="image271.png" descr="Stack.png">
                  <a:extLst>
                    <a:ext uri="{FF2B5EF4-FFF2-40B4-BE49-F238E27FC236}">
                      <a16:creationId xmlns:a16="http://schemas.microsoft.com/office/drawing/2014/main" id="{0EFD824C-8C2B-DE4A-9BF0-A0E0E4E1D791}"/>
                    </a:ext>
                  </a:extLst>
                </p:cNvPr>
                <p:cNvPicPr/>
                <p:nvPr/>
              </p:nvPicPr>
              <p:blipFill>
                <a:blip r:embed="rId5">
                  <a:extLst/>
                </a:blip>
                <a:stretch>
                  <a:fillRect/>
                </a:stretch>
              </p:blipFill>
              <p:spPr>
                <a:xfrm>
                  <a:off x="7282180" y="1187380"/>
                  <a:ext cx="685830" cy="1030264"/>
                </a:xfrm>
                <a:prstGeom prst="rect">
                  <a:avLst/>
                </a:prstGeom>
                <a:ln w="12700">
                  <a:miter lim="400000"/>
                </a:ln>
              </p:spPr>
            </p:pic>
            <p:pic>
              <p:nvPicPr>
                <p:cNvPr id="50" name="image265.png" descr="OS-Linux.png">
                  <a:extLst>
                    <a:ext uri="{FF2B5EF4-FFF2-40B4-BE49-F238E27FC236}">
                      <a16:creationId xmlns:a16="http://schemas.microsoft.com/office/drawing/2014/main" id="{07637325-8509-104D-97F3-903262853465}"/>
                    </a:ext>
                  </a:extLst>
                </p:cNvPr>
                <p:cNvPicPr/>
                <p:nvPr/>
              </p:nvPicPr>
              <p:blipFill>
                <a:blip r:embed="rId6">
                  <a:extLst/>
                </a:blip>
                <a:stretch>
                  <a:fillRect/>
                </a:stretch>
              </p:blipFill>
              <p:spPr>
                <a:xfrm>
                  <a:off x="7347713" y="1749068"/>
                  <a:ext cx="554764" cy="408454"/>
                </a:xfrm>
                <a:prstGeom prst="rect">
                  <a:avLst/>
                </a:prstGeom>
                <a:ln w="12700">
                  <a:miter lim="400000"/>
                </a:ln>
              </p:spPr>
            </p:pic>
            <p:pic>
              <p:nvPicPr>
                <p:cNvPr id="51" name="image42.png" descr="Application.png">
                  <a:extLst>
                    <a:ext uri="{FF2B5EF4-FFF2-40B4-BE49-F238E27FC236}">
                      <a16:creationId xmlns:a16="http://schemas.microsoft.com/office/drawing/2014/main" id="{3CA23100-6A68-6545-818F-B94B1514F423}"/>
                    </a:ext>
                  </a:extLst>
                </p:cNvPr>
                <p:cNvPicPr/>
                <p:nvPr/>
              </p:nvPicPr>
              <p:blipFill>
                <a:blip r:embed="rId7">
                  <a:extLst/>
                </a:blip>
                <a:stretch>
                  <a:fillRect/>
                </a:stretch>
              </p:blipFill>
              <p:spPr>
                <a:xfrm>
                  <a:off x="7347713" y="1247868"/>
                  <a:ext cx="554764" cy="408453"/>
                </a:xfrm>
                <a:prstGeom prst="rect">
                  <a:avLst/>
                </a:prstGeom>
                <a:ln w="12700">
                  <a:miter lim="400000"/>
                </a:ln>
              </p:spPr>
            </p:pic>
          </p:grpSp>
          <p:sp>
            <p:nvSpPr>
              <p:cNvPr id="53" name="Freeform: Shape 22">
                <a:extLst>
                  <a:ext uri="{FF2B5EF4-FFF2-40B4-BE49-F238E27FC236}">
                    <a16:creationId xmlns:a16="http://schemas.microsoft.com/office/drawing/2014/main" id="{66EC63C0-5300-2147-B9D8-6C1A4F97241A}"/>
                  </a:ext>
                </a:extLst>
              </p:cNvPr>
              <p:cNvSpPr/>
              <p:nvPr/>
            </p:nvSpPr>
            <p:spPr>
              <a:xfrm>
                <a:off x="8024984" y="1630121"/>
                <a:ext cx="1535610" cy="480247"/>
              </a:xfrm>
              <a:prstGeom prst="can">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dirty="0">
                    <a:latin typeface="Arial" panose="020B0604020202020204" pitchFamily="34" charset="0"/>
                    <a:cs typeface="Arial" panose="020B0604020202020204" pitchFamily="34" charset="0"/>
                  </a:rPr>
                  <a:t>EBS</a:t>
                </a:r>
              </a:p>
            </p:txBody>
          </p:sp>
        </p:grpSp>
        <p:pic>
          <p:nvPicPr>
            <p:cNvPr id="52" name="Picture 51" descr="ontap-cloud.png">
              <a:extLst>
                <a:ext uri="{FF2B5EF4-FFF2-40B4-BE49-F238E27FC236}">
                  <a16:creationId xmlns:a16="http://schemas.microsoft.com/office/drawing/2014/main" id="{29A40DF0-691B-5B47-A4F2-6EFBCA4FCD1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434552" y="1929219"/>
              <a:ext cx="713917" cy="713917"/>
            </a:xfrm>
            <a:prstGeom prst="rect">
              <a:avLst/>
            </a:prstGeom>
          </p:spPr>
        </p:pic>
        <p:cxnSp>
          <p:nvCxnSpPr>
            <p:cNvPr id="56" name="Straight Connector 55">
              <a:extLst>
                <a:ext uri="{FF2B5EF4-FFF2-40B4-BE49-F238E27FC236}">
                  <a16:creationId xmlns:a16="http://schemas.microsoft.com/office/drawing/2014/main" id="{620E1DD5-A3A0-824C-909C-98D76765B153}"/>
                </a:ext>
              </a:extLst>
            </p:cNvPr>
            <p:cNvCxnSpPr>
              <a:stCxn id="49" idx="2"/>
              <a:endCxn id="41" idx="1"/>
            </p:cNvCxnSpPr>
            <p:nvPr/>
          </p:nvCxnSpPr>
          <p:spPr>
            <a:xfrm>
              <a:off x="7969065" y="978689"/>
              <a:ext cx="1" cy="3423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689375C-88A6-FB45-92C6-06BBA77AD004}"/>
                </a:ext>
              </a:extLst>
            </p:cNvPr>
            <p:cNvCxnSpPr>
              <a:stCxn id="45" idx="2"/>
              <a:endCxn id="42" idx="1"/>
            </p:cNvCxnSpPr>
            <p:nvPr/>
          </p:nvCxnSpPr>
          <p:spPr>
            <a:xfrm>
              <a:off x="8792788" y="978689"/>
              <a:ext cx="1" cy="34236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C094BE4-3931-9946-82C9-5D64FB039E31}"/>
                </a:ext>
              </a:extLst>
            </p:cNvPr>
            <p:cNvCxnSpPr>
              <a:stCxn id="43" idx="2"/>
              <a:endCxn id="40" idx="1"/>
            </p:cNvCxnSpPr>
            <p:nvPr/>
          </p:nvCxnSpPr>
          <p:spPr>
            <a:xfrm>
              <a:off x="9613956" y="978657"/>
              <a:ext cx="0" cy="34239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84131AA-85E0-454A-AA51-61FF51A6144B}"/>
                </a:ext>
              </a:extLst>
            </p:cNvPr>
            <p:cNvCxnSpPr>
              <a:stCxn id="41" idx="3"/>
              <a:endCxn id="52" idx="0"/>
            </p:cNvCxnSpPr>
            <p:nvPr/>
          </p:nvCxnSpPr>
          <p:spPr>
            <a:xfrm>
              <a:off x="7969066" y="1801296"/>
              <a:ext cx="822445" cy="127923"/>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DB44282-D4D1-9249-8652-89C9C5CCF7F8}"/>
                </a:ext>
              </a:extLst>
            </p:cNvPr>
            <p:cNvCxnSpPr>
              <a:endCxn id="52" idx="0"/>
            </p:cNvCxnSpPr>
            <p:nvPr/>
          </p:nvCxnSpPr>
          <p:spPr>
            <a:xfrm>
              <a:off x="8791510" y="1800297"/>
              <a:ext cx="1" cy="12892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67CE7A5-F2AB-2149-AA4C-76C33092F589}"/>
                </a:ext>
              </a:extLst>
            </p:cNvPr>
            <p:cNvCxnSpPr>
              <a:endCxn id="52" idx="0"/>
            </p:cNvCxnSpPr>
            <p:nvPr/>
          </p:nvCxnSpPr>
          <p:spPr>
            <a:xfrm flipH="1">
              <a:off x="8791511" y="1799797"/>
              <a:ext cx="822444" cy="129422"/>
            </a:xfrm>
            <a:prstGeom prst="line">
              <a:avLst/>
            </a:prstGeom>
            <a:ln w="25400"/>
          </p:spPr>
          <p:style>
            <a:lnRef idx="1">
              <a:schemeClr val="accent1"/>
            </a:lnRef>
            <a:fillRef idx="0">
              <a:schemeClr val="accent1"/>
            </a:fillRef>
            <a:effectRef idx="0">
              <a:schemeClr val="accent1"/>
            </a:effectRef>
            <a:fontRef idx="minor">
              <a:schemeClr val="tx1"/>
            </a:fontRef>
          </p:style>
        </p:cxnSp>
      </p:grpSp>
      <p:cxnSp>
        <p:nvCxnSpPr>
          <p:cNvPr id="68" name="Straight Arrow Connector 67">
            <a:extLst>
              <a:ext uri="{FF2B5EF4-FFF2-40B4-BE49-F238E27FC236}">
                <a16:creationId xmlns:a16="http://schemas.microsoft.com/office/drawing/2014/main" id="{CFCC5FF9-8753-EE4D-89D7-2B4571C7D4AB}"/>
              </a:ext>
            </a:extLst>
          </p:cNvPr>
          <p:cNvCxnSpPr>
            <a:cxnSpLocks/>
            <a:stCxn id="37" idx="3"/>
            <a:endCxn id="52" idx="1"/>
          </p:cNvCxnSpPr>
          <p:nvPr/>
        </p:nvCxnSpPr>
        <p:spPr bwMode="auto">
          <a:xfrm>
            <a:off x="2813160" y="4497041"/>
            <a:ext cx="3229385" cy="19553"/>
          </a:xfrm>
          <a:prstGeom prst="straightConnector1">
            <a:avLst/>
          </a:prstGeom>
          <a:solidFill>
            <a:schemeClr val="accent1"/>
          </a:solidFill>
          <a:ln w="25400" cap="flat" cmpd="sng" algn="ctr">
            <a:solidFill>
              <a:schemeClr val="accent6"/>
            </a:solidFill>
            <a:prstDash val="solid"/>
            <a:round/>
            <a:headEnd type="triangle"/>
            <a:tailEnd type="triangle"/>
          </a:ln>
          <a:effectLst/>
        </p:spPr>
      </p:cxnSp>
      <p:sp>
        <p:nvSpPr>
          <p:cNvPr id="69" name="Rounded Rectangle 47">
            <a:extLst>
              <a:ext uri="{FF2B5EF4-FFF2-40B4-BE49-F238E27FC236}">
                <a16:creationId xmlns:a16="http://schemas.microsoft.com/office/drawing/2014/main" id="{0823DCCE-4391-B748-84D2-3083C52988C7}"/>
              </a:ext>
            </a:extLst>
          </p:cNvPr>
          <p:cNvSpPr/>
          <p:nvPr/>
        </p:nvSpPr>
        <p:spPr>
          <a:xfrm>
            <a:off x="5274276" y="1713110"/>
            <a:ext cx="2310488" cy="481286"/>
          </a:xfrm>
          <a:prstGeom prst="roundRect">
            <a:avLst/>
          </a:prstGeom>
          <a:noFill/>
          <a:ln w="28575" cmpd="sng">
            <a:noFill/>
          </a:ln>
        </p:spPr>
        <p:style>
          <a:lnRef idx="2">
            <a:schemeClr val="accent1">
              <a:shade val="50000"/>
            </a:schemeClr>
          </a:lnRef>
          <a:fillRef idx="1">
            <a:schemeClr val="accent1"/>
          </a:fillRef>
          <a:effectRef idx="0">
            <a:schemeClr val="accent1"/>
          </a:effectRef>
          <a:fontRef idx="minor">
            <a:schemeClr val="lt1"/>
          </a:fontRef>
        </p:style>
        <p:txBody>
          <a:bodyPr lIns="0" tIns="73152" rIns="0" bIns="73152" rtlCol="0" anchor="ctr"/>
          <a:lstStyle/>
          <a:p>
            <a:pPr algn="ctr">
              <a:lnSpc>
                <a:spcPct val="95000"/>
              </a:lnSpc>
            </a:pPr>
            <a:r>
              <a:rPr lang="en-US" sz="1400" b="1" dirty="0">
                <a:solidFill>
                  <a:schemeClr val="tx1"/>
                </a:solidFill>
              </a:rPr>
              <a:t>Cloud Manager</a:t>
            </a:r>
          </a:p>
        </p:txBody>
      </p:sp>
      <p:pic>
        <p:nvPicPr>
          <p:cNvPr id="71" name="image128.png" descr="SnapMirror-Right.png">
            <a:extLst>
              <a:ext uri="{FF2B5EF4-FFF2-40B4-BE49-F238E27FC236}">
                <a16:creationId xmlns:a16="http://schemas.microsoft.com/office/drawing/2014/main" id="{E72E094A-206B-144F-9F37-259A1E4B5E79}"/>
              </a:ext>
            </a:extLst>
          </p:cNvPr>
          <p:cNvPicPr/>
          <p:nvPr/>
        </p:nvPicPr>
        <p:blipFill>
          <a:blip r:embed="rId9">
            <a:extLst/>
          </a:blip>
          <a:stretch>
            <a:fillRect/>
          </a:stretch>
        </p:blipFill>
        <p:spPr>
          <a:xfrm>
            <a:off x="3541775" y="3979694"/>
            <a:ext cx="654322" cy="444748"/>
          </a:xfrm>
          <a:prstGeom prst="rect">
            <a:avLst/>
          </a:prstGeom>
          <a:ln w="12700">
            <a:miter lim="400000"/>
          </a:ln>
        </p:spPr>
      </p:pic>
      <p:sp>
        <p:nvSpPr>
          <p:cNvPr id="74" name="Rounded Rectangle 5">
            <a:extLst>
              <a:ext uri="{FF2B5EF4-FFF2-40B4-BE49-F238E27FC236}">
                <a16:creationId xmlns:a16="http://schemas.microsoft.com/office/drawing/2014/main" id="{5C6ACF46-969D-2347-A3EE-B6876FF99C38}"/>
              </a:ext>
            </a:extLst>
          </p:cNvPr>
          <p:cNvSpPr/>
          <p:nvPr/>
        </p:nvSpPr>
        <p:spPr bwMode="auto">
          <a:xfrm>
            <a:off x="1063135" y="3582316"/>
            <a:ext cx="2109878" cy="291851"/>
          </a:xfrm>
          <a:prstGeom prst="rect">
            <a:avLst/>
          </a:prstGeom>
          <a:solidFill>
            <a:schemeClr val="accent1"/>
          </a:solidFill>
          <a:ln w="25400" cap="flat" cmpd="sng" algn="ctr">
            <a:solidFill>
              <a:schemeClr val="accent1"/>
            </a:solidFill>
            <a:prstDash val="solid"/>
            <a:round/>
            <a:headEnd type="none" w="med" len="med"/>
            <a:tailEnd type="none" w="med" len="med"/>
          </a:ln>
          <a:effectLst/>
        </p:spPr>
        <p:txBody>
          <a:bodyPr vert="horz" wrap="none" lIns="73152" tIns="36576" rIns="73152" bIns="36576" numCol="1" rtlCol="0" anchor="ctr" anchorCtr="0" compatLnSpc="1">
            <a:prstTxWarp prst="textNoShape">
              <a:avLst/>
            </a:prstTxWarp>
          </a:bodyPr>
          <a:lstStyle/>
          <a:p>
            <a:pPr algn="ctr" fontAlgn="base">
              <a:spcBef>
                <a:spcPct val="0"/>
              </a:spcBef>
              <a:spcAft>
                <a:spcPct val="0"/>
              </a:spcAft>
              <a:buClr>
                <a:schemeClr val="accent2"/>
              </a:buClr>
            </a:pPr>
            <a:r>
              <a:rPr lang="en-US" sz="1440" dirty="0">
                <a:solidFill>
                  <a:schemeClr val="bg1"/>
                </a:solidFill>
                <a:latin typeface="Arial" charset="0"/>
              </a:rPr>
              <a:t>Data Center</a:t>
            </a:r>
          </a:p>
        </p:txBody>
      </p:sp>
    </p:spTree>
    <p:extLst>
      <p:ext uri="{BB962C8B-B14F-4D97-AF65-F5344CB8AC3E}">
        <p14:creationId xmlns:p14="http://schemas.microsoft.com/office/powerpoint/2010/main" val="38691014"/>
      </p:ext>
    </p:extLst>
  </p:cSld>
  <p:clrMapOvr>
    <a:masterClrMapping/>
  </p:clrMapOvr>
</p:sld>
</file>

<file path=ppt/theme/theme1.xml><?xml version="1.0" encoding="utf-8"?>
<a:theme xmlns:a="http://schemas.openxmlformats.org/drawingml/2006/main" name="NAU-WBT-corp">
  <a:themeElements>
    <a:clrScheme name="NetApp U">
      <a:dk1>
        <a:sysClr val="windowText" lastClr="000000"/>
      </a:dk1>
      <a:lt1>
        <a:sysClr val="window" lastClr="FFFFFF"/>
      </a:lt1>
      <a:dk2>
        <a:srgbClr val="8DC63F"/>
      </a:dk2>
      <a:lt2>
        <a:srgbClr val="9EA2A2"/>
      </a:lt2>
      <a:accent1>
        <a:srgbClr val="0067C5"/>
      </a:accent1>
      <a:accent2>
        <a:srgbClr val="00B0F0"/>
      </a:accent2>
      <a:accent3>
        <a:srgbClr val="F3D400"/>
      </a:accent3>
      <a:accent4>
        <a:srgbClr val="FF9E00"/>
      </a:accent4>
      <a:accent5>
        <a:srgbClr val="C60047"/>
      </a:accent5>
      <a:accent6>
        <a:srgbClr val="7B00C6"/>
      </a:accent6>
      <a:hlink>
        <a:srgbClr val="60AF46"/>
      </a:hlink>
      <a:folHlink>
        <a:srgbClr val="9EA2A2"/>
      </a:folHlink>
    </a:clrScheme>
    <a:fontScheme name="NetApp_Template">
      <a:majorFont>
        <a:latin typeface="Arial"/>
        <a:ea typeface=""/>
        <a:cs typeface=""/>
      </a:majorFont>
      <a:minorFont>
        <a:latin typeface="Arial"/>
        <a:ea typeface=""/>
        <a:cs typeface=""/>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5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45720" rIns="91440" bIns="45720" rtlCol="0" anchor="ctr">
        <a:noAutofit/>
      </a:bodyPr>
      <a:lstStyle>
        <a:defPPr marL="0" marR="0" indent="0" algn="l" defTabSz="914400" rtl="0" eaLnBrk="1" fontAlgn="auto" latinLnBrk="0" hangingPunct="1">
          <a:lnSpc>
            <a:spcPct val="95000"/>
          </a:lnSpc>
          <a:spcBef>
            <a:spcPts val="400"/>
          </a:spcBef>
          <a:spcAft>
            <a:spcPts val="200"/>
          </a:spcAft>
          <a:buClrTx/>
          <a:buSzTx/>
          <a:buFontTx/>
          <a:buNone/>
          <a:tabLst/>
          <a:defRPr kumimoji="0" sz="1800" b="0" i="0" u="none" strike="noStrike" kern="1200" cap="none" spc="0" normalizeH="0" baseline="0" noProof="0" dirty="0" err="1" smtClean="0">
            <a:ln>
              <a:noFill/>
            </a:ln>
            <a:solidFill>
              <a:sysClr val="windowText" lastClr="000000"/>
            </a:solidFill>
            <a:effectLst/>
            <a:uLnTx/>
            <a:uFillTx/>
            <a:latin typeface="+mn-lt"/>
          </a:defRPr>
        </a:defPPr>
      </a:lstStyle>
    </a:txDef>
  </a:objectDefaults>
  <a:extraClrSchemeLst/>
  <a:custClrLst>
    <a:custClr name="Custom Color 1">
      <a:srgbClr val="00C6A5"/>
    </a:custClr>
    <a:custClr name="Custom Color 2">
      <a:srgbClr val="ECECEC"/>
    </a:custClr>
    <a:custClr name="Custom Color 3">
      <a:srgbClr val="C8C9C7"/>
    </a:custClr>
    <a:custClr name="Custom Color 4">
      <a:srgbClr val="9EA2A2"/>
    </a:custClr>
    <a:custClr name="Custom Color 5">
      <a:srgbClr val="5B6770"/>
    </a:custClr>
    <a:custClr name="Custom Color 6">
      <a:srgbClr val="C8102E"/>
    </a:custClr>
  </a:custClrLst>
</a:theme>
</file>

<file path=ppt/theme/theme2.xml><?xml version="1.0" encoding="utf-8"?>
<a:theme xmlns:a="http://schemas.openxmlformats.org/drawingml/2006/main" name="Office Theme">
  <a:themeElements>
    <a:clrScheme name="NetApp">
      <a:dk1>
        <a:sysClr val="windowText" lastClr="000000"/>
      </a:dk1>
      <a:lt1>
        <a:sysClr val="window" lastClr="FFFFFF"/>
      </a:lt1>
      <a:dk2>
        <a:srgbClr val="8DC63F"/>
      </a:dk2>
      <a:lt2>
        <a:srgbClr val="9EA2A2"/>
      </a:lt2>
      <a:accent1>
        <a:srgbClr val="0067C5"/>
      </a:accent1>
      <a:accent2>
        <a:srgbClr val="00B0F0"/>
      </a:accent2>
      <a:accent3>
        <a:srgbClr val="F3D400"/>
      </a:accent3>
      <a:accent4>
        <a:srgbClr val="FF9E00"/>
      </a:accent4>
      <a:accent5>
        <a:srgbClr val="C60047"/>
      </a:accent5>
      <a:accent6>
        <a:srgbClr val="7B00C6"/>
      </a:accent6>
      <a:hlink>
        <a:srgbClr val="0067C5"/>
      </a:hlink>
      <a:folHlink>
        <a:srgbClr val="9EA2A2"/>
      </a:folHlink>
    </a:clrScheme>
    <a:fontScheme name="NetApp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NetApp_Template_ALL">
      <a:dk1>
        <a:sysClr val="windowText" lastClr="000000"/>
      </a:dk1>
      <a:lt1>
        <a:sysClr val="window" lastClr="FFFFFF"/>
      </a:lt1>
      <a:dk2>
        <a:srgbClr val="8DC63F"/>
      </a:dk2>
      <a:lt2>
        <a:srgbClr val="9EA2A2"/>
      </a:lt2>
      <a:accent1>
        <a:srgbClr val="0067C5"/>
      </a:accent1>
      <a:accent2>
        <a:srgbClr val="00B0F0"/>
      </a:accent2>
      <a:accent3>
        <a:srgbClr val="F8DB08"/>
      </a:accent3>
      <a:accent4>
        <a:srgbClr val="FF9E00"/>
      </a:accent4>
      <a:accent5>
        <a:srgbClr val="C60047"/>
      </a:accent5>
      <a:accent6>
        <a:srgbClr val="7B00C6"/>
      </a:accent6>
      <a:hlink>
        <a:srgbClr val="0067C5"/>
      </a:hlink>
      <a:folHlink>
        <a:srgbClr val="9EA2A2"/>
      </a:folHlink>
    </a:clrScheme>
    <a:fontScheme name="NetApp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BFFC1938B099A4DA14A5BD4C7057448" ma:contentTypeVersion="15" ma:contentTypeDescription="Create a new document." ma:contentTypeScope="" ma:versionID="001703c336b34e0c7ca0e5fa56299459">
  <xsd:schema xmlns:xsd="http://www.w3.org/2001/XMLSchema" xmlns:xs="http://www.w3.org/2001/XMLSchema" xmlns:p="http://schemas.microsoft.com/office/2006/metadata/properties" xmlns:ns2="e2120b8e-56d0-4099-b133-3b221ecb0b0c" xmlns:ns3="59ed1f9d-8727-4551-b7a6-985ab6424a1d" targetNamespace="http://schemas.microsoft.com/office/2006/metadata/properties" ma:root="true" ma:fieldsID="3e229822303d79c35aeb1da0ec04475d" ns2:_="" ns3:_="">
    <xsd:import namespace="e2120b8e-56d0-4099-b133-3b221ecb0b0c"/>
    <xsd:import namespace="59ed1f9d-8727-4551-b7a6-985ab6424a1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EventHashCode" minOccurs="0"/>
                <xsd:element ref="ns2:MediaServiceGenerationTime"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120b8e-56d0-4099-b133-3b221ecb0b0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9ed1f9d-8727-4551-b7a6-985ab6424a1d"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7C67A8-C65D-4FE1-870F-4B077E8D5987}">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59ed1f9d-8727-4551-b7a6-985ab6424a1d"/>
    <ds:schemaRef ds:uri="e2120b8e-56d0-4099-b133-3b221ecb0b0c"/>
    <ds:schemaRef ds:uri="http://www.w3.org/XML/1998/namespace"/>
  </ds:schemaRefs>
</ds:datastoreItem>
</file>

<file path=customXml/itemProps2.xml><?xml version="1.0" encoding="utf-8"?>
<ds:datastoreItem xmlns:ds="http://schemas.openxmlformats.org/officeDocument/2006/customXml" ds:itemID="{AF2C0563-A840-4E53-8413-BF544222A3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120b8e-56d0-4099-b133-3b221ecb0b0c"/>
    <ds:schemaRef ds:uri="59ed1f9d-8727-4551-b7a6-985ab6424a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EF18CF-F0A3-4649-8445-E75FF044C8C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10090</TotalTime>
  <Words>4105</Words>
  <Application>Microsoft Office PowerPoint</Application>
  <PresentationFormat>Custom</PresentationFormat>
  <Paragraphs>574</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Helvetica Neue</vt:lpstr>
      <vt:lpstr>Wingdings</vt:lpstr>
      <vt:lpstr>NAU-WBT-corp</vt:lpstr>
      <vt:lpstr>Module 3  NetApp Cloud Volumes ONTAP</vt:lpstr>
      <vt:lpstr>PowerPoint Presentation</vt:lpstr>
      <vt:lpstr>Enterprise Class Cloud Storage</vt:lpstr>
      <vt:lpstr>Cloud Volumes ONTAP</vt:lpstr>
      <vt:lpstr>Cloud Volumes ONTAP</vt:lpstr>
      <vt:lpstr>Cloud Volumes ONTAP Software</vt:lpstr>
      <vt:lpstr>Cloud Volumes ONTAP Architecture</vt:lpstr>
      <vt:lpstr>Cloud Volumes ONTAP Architecture – Disk Allocations</vt:lpstr>
      <vt:lpstr>Usage Example: Disaster Recovery</vt:lpstr>
      <vt:lpstr>Usage Example: Data Analytics</vt:lpstr>
      <vt:lpstr>Usage Example: Development and Test</vt:lpstr>
      <vt:lpstr>Usage Example: File Shares in the Cloud</vt:lpstr>
      <vt:lpstr>Usage Example: Multiregion Application Coverage</vt:lpstr>
      <vt:lpstr> Deploying Cloud Volumes ONTAP by Using Cloud Manager</vt:lpstr>
      <vt:lpstr>Provisioning for the Hybrid Cloud </vt:lpstr>
      <vt:lpstr>Cloud Manager</vt:lpstr>
      <vt:lpstr>Cloud Manager</vt:lpstr>
      <vt:lpstr>Cloud Manager</vt:lpstr>
      <vt:lpstr>Cloud Manager</vt:lpstr>
      <vt:lpstr>Cloud Manager</vt:lpstr>
      <vt:lpstr>Cloud Volumes ONTAP Software</vt:lpstr>
      <vt:lpstr>Cloud Manager</vt:lpstr>
      <vt:lpstr>Cloud Manager</vt:lpstr>
      <vt:lpstr>General Networking Requirements for Cloud Manager</vt:lpstr>
      <vt:lpstr>Cloud Volumes ONTAP</vt:lpstr>
      <vt:lpstr>Cloud Manager API</vt:lpstr>
      <vt:lpstr>Cloud Manager API</vt:lpstr>
      <vt:lpstr>PowerPoint Presentation</vt:lpstr>
      <vt:lpstr>PowerPoint Presentation</vt:lpstr>
      <vt:lpstr>ACTION: Share Your Experiences</vt:lpstr>
      <vt:lpstr>What Next?</vt:lpstr>
      <vt:lpstr>Module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NetApp Cloud Volumes ONTAP</dc:title>
  <dc:creator>Mark</dc:creator>
  <cp:lastModifiedBy>Reardon, Patrick</cp:lastModifiedBy>
  <cp:revision>117</cp:revision>
  <dcterms:modified xsi:type="dcterms:W3CDTF">2019-05-29T21:06:53Z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7169963</vt:lpwstr>
  </property>
  <property fmtid="{D5CDD505-2E9C-101B-9397-08002B2CF9AE}" pid="3" name="NXPowerLiteSettings">
    <vt:lpwstr>F980073804F000</vt:lpwstr>
  </property>
  <property fmtid="{D5CDD505-2E9C-101B-9397-08002B2CF9AE}" pid="4" name="NXPowerLiteVersion">
    <vt:lpwstr>D5.0.2</vt:lpwstr>
  </property>
  <property fmtid="{D5CDD505-2E9C-101B-9397-08002B2CF9AE}" pid="5" name="ContentTypeId">
    <vt:lpwstr>0x010100BBFFC1938B099A4DA14A5BD4C7057448</vt:lpwstr>
  </property>
</Properties>
</file>